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g7fiZ3gWIEko56wlYYsCvP9GzF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swald-bold.fntdata"/><Relationship Id="rId6" Type="http://schemas.openxmlformats.org/officeDocument/2006/relationships/slide" Target="slides/slide2.xml"/><Relationship Id="rId18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ickwork-HD-R1a.jpg" id="17" name="Google Shape;1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5"/>
          <p:cNvSpPr/>
          <p:nvPr/>
        </p:nvSpPr>
        <p:spPr>
          <a:xfrm>
            <a:off x="-15875" y="0"/>
            <a:ext cx="11683810" cy="6588125"/>
          </a:xfrm>
          <a:custGeom>
            <a:rect b="b" l="l" r="r" t="t"/>
            <a:pathLst>
              <a:path extrusionOk="0" h="6588125" w="11683810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01600" rotWithShape="0" algn="tl" dir="4380000" dist="152400">
              <a:srgbClr val="000000">
                <a:alpha val="4274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5"/>
          <p:cNvSpPr/>
          <p:nvPr/>
        </p:nvSpPr>
        <p:spPr>
          <a:xfrm>
            <a:off x="0" y="4282257"/>
            <a:ext cx="11329257" cy="2028845"/>
          </a:xfrm>
          <a:custGeom>
            <a:rect b="b" l="l" r="r" t="t"/>
            <a:pathLst>
              <a:path extrusionOk="0" h="2028845" w="11329257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4000">
                <a:schemeClr val="accent1"/>
              </a:gs>
              <a:gs pos="100000">
                <a:srgbClr val="5C060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</p:sp>
      <p:sp>
        <p:nvSpPr>
          <p:cNvPr id="20" name="Google Shape;20;p15"/>
          <p:cNvSpPr/>
          <p:nvPr/>
        </p:nvSpPr>
        <p:spPr>
          <a:xfrm>
            <a:off x="0" y="0"/>
            <a:ext cx="8719579" cy="456877"/>
          </a:xfrm>
          <a:custGeom>
            <a:rect b="b" l="l" r="r" t="t"/>
            <a:pathLst>
              <a:path extrusionOk="0" h="456877" w="8719579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4000">
                <a:schemeClr val="accent1"/>
              </a:gs>
              <a:gs pos="100000">
                <a:srgbClr val="5C060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</p:sp>
      <p:sp>
        <p:nvSpPr>
          <p:cNvPr id="21" name="Google Shape;21;p15"/>
          <p:cNvSpPr/>
          <p:nvPr/>
        </p:nvSpPr>
        <p:spPr>
          <a:xfrm rot="-180000">
            <a:off x="-161800" y="293317"/>
            <a:ext cx="11367116" cy="5751804"/>
          </a:xfrm>
          <a:custGeom>
            <a:rect b="b" l="l" r="r" t="t"/>
            <a:pathLst>
              <a:path extrusionOk="0" h="5751804" w="11367116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noFill/>
          <a:ln cap="flat" cmpd="sng" w="825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15"/>
          <p:cNvSpPr txBox="1"/>
          <p:nvPr>
            <p:ph type="ctrTitle"/>
          </p:nvPr>
        </p:nvSpPr>
        <p:spPr>
          <a:xfrm rot="-180000">
            <a:off x="891201" y="662656"/>
            <a:ext cx="9755187" cy="27665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Impact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subTitle"/>
          </p:nvPr>
        </p:nvSpPr>
        <p:spPr>
          <a:xfrm rot="-180000">
            <a:off x="983062" y="3505209"/>
            <a:ext cx="9755187" cy="550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4480"/>
              <a:buNone/>
              <a:defRPr sz="28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 rot="-180000">
            <a:off x="4948541" y="4578463"/>
            <a:ext cx="6143653" cy="1163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>
                <a:solidFill>
                  <a:srgbClr val="5C060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 rot="-180000">
            <a:off x="-5560" y="4883024"/>
            <a:ext cx="4047239" cy="1195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 rot="-180000">
            <a:off x="9851758" y="3832648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27" name="Google Shape;27;p15"/>
          <p:cNvSpPr/>
          <p:nvPr/>
        </p:nvSpPr>
        <p:spPr>
          <a:xfrm rot="-180000">
            <a:off x="4221385" y="5111356"/>
            <a:ext cx="515386" cy="515386"/>
          </a:xfrm>
          <a:prstGeom prst="star5">
            <a:avLst>
              <a:gd fmla="val 26693" name="adj"/>
              <a:gd fmla="val 105146" name="hf"/>
              <a:gd fmla="val 110557" name="vf"/>
            </a:avLst>
          </a:prstGeom>
          <a:solidFill>
            <a:schemeClr val="dk1">
              <a:alpha val="4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/>
          <p:nvPr>
            <p:ph type="title"/>
          </p:nvPr>
        </p:nvSpPr>
        <p:spPr>
          <a:xfrm>
            <a:off x="685800" y="4106333"/>
            <a:ext cx="10394708" cy="5888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mpac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/>
          <p:nvPr>
            <p:ph idx="2" type="pic"/>
          </p:nvPr>
        </p:nvSpPr>
        <p:spPr>
          <a:xfrm>
            <a:off x="685801" y="685799"/>
            <a:ext cx="10392513" cy="3194903"/>
          </a:xfrm>
          <a:prstGeom prst="rect">
            <a:avLst/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2" name="Google Shape;82;p24"/>
          <p:cNvSpPr txBox="1"/>
          <p:nvPr>
            <p:ph idx="1" type="body"/>
          </p:nvPr>
        </p:nvSpPr>
        <p:spPr>
          <a:xfrm>
            <a:off x="685780" y="4702923"/>
            <a:ext cx="10394728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83" name="Google Shape;83;p24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/>
          <p:nvPr>
            <p:ph type="title"/>
          </p:nvPr>
        </p:nvSpPr>
        <p:spPr>
          <a:xfrm>
            <a:off x="685801" y="685800"/>
            <a:ext cx="10396902" cy="31949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" type="body"/>
          </p:nvPr>
        </p:nvSpPr>
        <p:spPr>
          <a:xfrm>
            <a:off x="685779" y="4106333"/>
            <a:ext cx="10394729" cy="12736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89" name="Google Shape;89;p25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/>
          <p:nvPr>
            <p:ph type="title"/>
          </p:nvPr>
        </p:nvSpPr>
        <p:spPr>
          <a:xfrm>
            <a:off x="1121732" y="685800"/>
            <a:ext cx="9525020" cy="2916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6"/>
          <p:cNvSpPr txBox="1"/>
          <p:nvPr>
            <p:ph idx="1" type="body"/>
          </p:nvPr>
        </p:nvSpPr>
        <p:spPr>
          <a:xfrm>
            <a:off x="1550264" y="3610032"/>
            <a:ext cx="8667956" cy="377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95" name="Google Shape;95;p26"/>
          <p:cNvSpPr txBox="1"/>
          <p:nvPr>
            <p:ph idx="2" type="body"/>
          </p:nvPr>
        </p:nvSpPr>
        <p:spPr>
          <a:xfrm>
            <a:off x="685801" y="4106334"/>
            <a:ext cx="10396882" cy="12682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96" name="Google Shape;96;p26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6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6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99" name="Google Shape;99;p26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Impact"/>
              <a:buNone/>
            </a:pPr>
            <a:r>
              <a:rPr b="0" lang="es-AR" sz="8000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“</a:t>
            </a:r>
            <a:endParaRPr/>
          </a:p>
        </p:txBody>
      </p:sp>
      <p:sp>
        <p:nvSpPr>
          <p:cNvPr id="100" name="Google Shape;100;p26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Impact"/>
              <a:buNone/>
            </a:pPr>
            <a:r>
              <a:rPr b="0" lang="es-AR" sz="8000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/>
          <p:nvPr>
            <p:ph type="title"/>
          </p:nvPr>
        </p:nvSpPr>
        <p:spPr>
          <a:xfrm>
            <a:off x="685800" y="1723854"/>
            <a:ext cx="10394707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7"/>
          <p:cNvSpPr txBox="1"/>
          <p:nvPr>
            <p:ph idx="1" type="body"/>
          </p:nvPr>
        </p:nvSpPr>
        <p:spPr>
          <a:xfrm>
            <a:off x="685800" y="4247468"/>
            <a:ext cx="10394707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104" name="Google Shape;104;p27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7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/>
          <p:nvPr>
            <p:ph type="title"/>
          </p:nvPr>
        </p:nvSpPr>
        <p:spPr>
          <a:xfrm>
            <a:off x="685802" y="685800"/>
            <a:ext cx="10394706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8"/>
          <p:cNvSpPr txBox="1"/>
          <p:nvPr>
            <p:ph idx="1" type="body"/>
          </p:nvPr>
        </p:nvSpPr>
        <p:spPr>
          <a:xfrm>
            <a:off x="685802" y="206339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10" name="Google Shape;110;p28"/>
          <p:cNvSpPr txBox="1"/>
          <p:nvPr>
            <p:ph idx="2" type="body"/>
          </p:nvPr>
        </p:nvSpPr>
        <p:spPr>
          <a:xfrm>
            <a:off x="685802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11" name="Google Shape;111;p28"/>
          <p:cNvSpPr txBox="1"/>
          <p:nvPr>
            <p:ph idx="3" type="body"/>
          </p:nvPr>
        </p:nvSpPr>
        <p:spPr>
          <a:xfrm>
            <a:off x="4234622" y="206339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12" name="Google Shape;112;p28"/>
          <p:cNvSpPr txBox="1"/>
          <p:nvPr>
            <p:ph idx="4" type="body"/>
          </p:nvPr>
        </p:nvSpPr>
        <p:spPr>
          <a:xfrm>
            <a:off x="4234621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13" name="Google Shape;113;p28"/>
          <p:cNvSpPr txBox="1"/>
          <p:nvPr>
            <p:ph idx="5" type="body"/>
          </p:nvPr>
        </p:nvSpPr>
        <p:spPr>
          <a:xfrm>
            <a:off x="7770380" y="206339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14" name="Google Shape;114;p28"/>
          <p:cNvSpPr txBox="1"/>
          <p:nvPr>
            <p:ph idx="6" type="body"/>
          </p:nvPr>
        </p:nvSpPr>
        <p:spPr>
          <a:xfrm>
            <a:off x="7770380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15" name="Google Shape;115;p28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9"/>
          <p:cNvSpPr txBox="1"/>
          <p:nvPr>
            <p:ph idx="1" type="body"/>
          </p:nvPr>
        </p:nvSpPr>
        <p:spPr>
          <a:xfrm>
            <a:off x="691840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b="0" sz="2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21" name="Google Shape;121;p29"/>
          <p:cNvSpPr/>
          <p:nvPr>
            <p:ph idx="2" type="pic"/>
          </p:nvPr>
        </p:nvSpPr>
        <p:spPr>
          <a:xfrm>
            <a:off x="685780" y="2063395"/>
            <a:ext cx="3310128" cy="1536725"/>
          </a:xfrm>
          <a:prstGeom prst="roundRect">
            <a:avLst>
              <a:gd fmla="val 0" name="adj"/>
            </a:avLst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2" name="Google Shape;122;p29"/>
          <p:cNvSpPr txBox="1"/>
          <p:nvPr>
            <p:ph idx="3" type="body"/>
          </p:nvPr>
        </p:nvSpPr>
        <p:spPr>
          <a:xfrm>
            <a:off x="691840" y="4389287"/>
            <a:ext cx="3310128" cy="985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23" name="Google Shape;123;p29"/>
          <p:cNvSpPr txBox="1"/>
          <p:nvPr>
            <p:ph idx="4" type="body"/>
          </p:nvPr>
        </p:nvSpPr>
        <p:spPr>
          <a:xfrm>
            <a:off x="4237410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b="0" sz="2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24" name="Google Shape;124;p29"/>
          <p:cNvSpPr/>
          <p:nvPr>
            <p:ph idx="5" type="pic"/>
          </p:nvPr>
        </p:nvSpPr>
        <p:spPr>
          <a:xfrm>
            <a:off x="4235999" y="2063395"/>
            <a:ext cx="3310128" cy="1535237"/>
          </a:xfrm>
          <a:prstGeom prst="roundRect">
            <a:avLst>
              <a:gd fmla="val 0" name="adj"/>
            </a:avLst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5" name="Google Shape;125;p29"/>
          <p:cNvSpPr txBox="1"/>
          <p:nvPr>
            <p:ph idx="6" type="body"/>
          </p:nvPr>
        </p:nvSpPr>
        <p:spPr>
          <a:xfrm>
            <a:off x="4235999" y="4389286"/>
            <a:ext cx="3310128" cy="9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26" name="Google Shape;126;p29"/>
          <p:cNvSpPr txBox="1"/>
          <p:nvPr>
            <p:ph idx="7" type="body"/>
          </p:nvPr>
        </p:nvSpPr>
        <p:spPr>
          <a:xfrm>
            <a:off x="7768944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b="0" sz="2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127" name="Google Shape;127;p29"/>
          <p:cNvSpPr/>
          <p:nvPr>
            <p:ph idx="8" type="pic"/>
          </p:nvPr>
        </p:nvSpPr>
        <p:spPr>
          <a:xfrm>
            <a:off x="7768819" y="2063394"/>
            <a:ext cx="3310128" cy="1537196"/>
          </a:xfrm>
          <a:prstGeom prst="roundRect">
            <a:avLst>
              <a:gd fmla="val 0" name="adj"/>
            </a:avLst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8" name="Google Shape;128;p29"/>
          <p:cNvSpPr txBox="1"/>
          <p:nvPr>
            <p:ph idx="9" type="body"/>
          </p:nvPr>
        </p:nvSpPr>
        <p:spPr>
          <a:xfrm>
            <a:off x="7768819" y="4389284"/>
            <a:ext cx="3310128" cy="985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/>
        </p:txBody>
      </p:sp>
      <p:sp>
        <p:nvSpPr>
          <p:cNvPr id="129" name="Google Shape;129;p29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" type="body"/>
          </p:nvPr>
        </p:nvSpPr>
        <p:spPr>
          <a:xfrm rot="5400000">
            <a:off x="4227559" y="-1478362"/>
            <a:ext cx="3311190" cy="1039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0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/>
          <p:nvPr>
            <p:ph type="title"/>
          </p:nvPr>
        </p:nvSpPr>
        <p:spPr>
          <a:xfrm rot="5400000">
            <a:off x="7603792" y="1897870"/>
            <a:ext cx="4688785" cy="2264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1" type="body"/>
          </p:nvPr>
        </p:nvSpPr>
        <p:spPr>
          <a:xfrm rot="5400000">
            <a:off x="2293623" y="-922023"/>
            <a:ext cx="4688785" cy="7904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141" name="Google Shape;141;p31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1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685800" y="2063396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685801" y="685800"/>
            <a:ext cx="10396882" cy="1158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685800" y="2063396"/>
            <a:ext cx="5088714" cy="3311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2" type="body"/>
          </p:nvPr>
        </p:nvSpPr>
        <p:spPr>
          <a:xfrm>
            <a:off x="5993971" y="2063396"/>
            <a:ext cx="5086538" cy="3311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/>
          <p:nvPr>
            <p:ph type="title"/>
          </p:nvPr>
        </p:nvSpPr>
        <p:spPr>
          <a:xfrm>
            <a:off x="693643" y="685800"/>
            <a:ext cx="4126860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mpac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" type="body"/>
          </p:nvPr>
        </p:nvSpPr>
        <p:spPr>
          <a:xfrm>
            <a:off x="5046132" y="685800"/>
            <a:ext cx="6034375" cy="4688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2" type="body"/>
          </p:nvPr>
        </p:nvSpPr>
        <p:spPr>
          <a:xfrm>
            <a:off x="693642" y="2709052"/>
            <a:ext cx="4126861" cy="2665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50" name="Google Shape;50;p19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>
            <p:ph type="title"/>
          </p:nvPr>
        </p:nvSpPr>
        <p:spPr>
          <a:xfrm>
            <a:off x="685801" y="685800"/>
            <a:ext cx="10394707" cy="3193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" type="body"/>
          </p:nvPr>
        </p:nvSpPr>
        <p:spPr>
          <a:xfrm>
            <a:off x="685801" y="3742267"/>
            <a:ext cx="10394707" cy="1639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20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 txBox="1"/>
          <p:nvPr>
            <p:ph type="title"/>
          </p:nvPr>
        </p:nvSpPr>
        <p:spPr>
          <a:xfrm>
            <a:off x="685801" y="685800"/>
            <a:ext cx="10394707" cy="1158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" type="body"/>
          </p:nvPr>
        </p:nvSpPr>
        <p:spPr>
          <a:xfrm>
            <a:off x="918356" y="2063396"/>
            <a:ext cx="4856158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160"/>
              <a:buNone/>
              <a:defRPr b="0" sz="2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62" name="Google Shape;62;p21"/>
          <p:cNvSpPr txBox="1"/>
          <p:nvPr>
            <p:ph idx="2" type="body"/>
          </p:nvPr>
        </p:nvSpPr>
        <p:spPr>
          <a:xfrm>
            <a:off x="685802" y="2861733"/>
            <a:ext cx="5088712" cy="2512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3" type="body"/>
          </p:nvPr>
        </p:nvSpPr>
        <p:spPr>
          <a:xfrm>
            <a:off x="6218191" y="2063396"/>
            <a:ext cx="4864491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160"/>
              <a:buNone/>
              <a:defRPr b="0" sz="2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b="1" sz="1600"/>
            </a:lvl9pPr>
          </a:lstStyle>
          <a:p/>
        </p:txBody>
      </p:sp>
      <p:sp>
        <p:nvSpPr>
          <p:cNvPr id="64" name="Google Shape;64;p21"/>
          <p:cNvSpPr txBox="1"/>
          <p:nvPr>
            <p:ph idx="4" type="body"/>
          </p:nvPr>
        </p:nvSpPr>
        <p:spPr>
          <a:xfrm>
            <a:off x="5993969" y="2861733"/>
            <a:ext cx="5088713" cy="2512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indent="-41148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indent="-41148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indent="-41148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indent="-41147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indent="-411479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indent="-411479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indent="-411479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indent="-411479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685800" y="685800"/>
            <a:ext cx="6345302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mpac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/>
          <p:nvPr>
            <p:ph idx="2" type="pic"/>
          </p:nvPr>
        </p:nvSpPr>
        <p:spPr>
          <a:xfrm>
            <a:off x="7482362" y="0"/>
            <a:ext cx="3598146" cy="5071533"/>
          </a:xfrm>
          <a:prstGeom prst="rect">
            <a:avLst/>
          </a:prstGeom>
          <a:noFill/>
          <a:ln cap="flat" cmpd="thinThick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5" name="Google Shape;75;p23"/>
          <p:cNvSpPr txBox="1"/>
          <p:nvPr>
            <p:ph idx="1" type="body"/>
          </p:nvPr>
        </p:nvSpPr>
        <p:spPr>
          <a:xfrm>
            <a:off x="685801" y="2709052"/>
            <a:ext cx="6345301" cy="2362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/>
        </p:txBody>
      </p:sp>
      <p:sp>
        <p:nvSpPr>
          <p:cNvPr id="76" name="Google Shape;76;p23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4.png"/><Relationship Id="rId2" Type="http://schemas.openxmlformats.org/officeDocument/2006/relationships/image" Target="../media/image5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ickwork-HD-R1a.jpg" id="6" name="Google Shape;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4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>
          <p:nvSpPr>
            <p:cNvPr id="8" name="Google Shape;8;p14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98425" rotWithShape="0" algn="tl" dir="4380000" dist="76200">
                <a:srgbClr val="000000">
                  <a:alpha val="6784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4"/>
            <p:cNvSpPr/>
            <p:nvPr/>
          </p:nvSpPr>
          <p:spPr>
            <a:xfrm>
              <a:off x="-25397" y="0"/>
              <a:ext cx="11773291" cy="6419514"/>
            </a:xfrm>
            <a:custGeom>
              <a:rect b="b" l="l" r="r" t="t"/>
              <a:pathLst>
                <a:path extrusionOk="0" h="6419514" w="11773291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cap="flat" cmpd="sng" w="8255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0" name="Google Shape;10;p14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34000">
                  <a:schemeClr val="accent1"/>
                </a:gs>
                <a:gs pos="100000">
                  <a:srgbClr val="5C0607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" name="Google Shape;11;p14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 b="0" i="0" sz="54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4"/>
          <p:cNvSpPr txBox="1"/>
          <p:nvPr>
            <p:ph idx="1" type="body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41148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-39116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-370839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-370839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-370839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-370839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-37084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-37084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0" type="dt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1" type="ftr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5" name="Google Shape;15;p14"/>
          <p:cNvSpPr txBox="1"/>
          <p:nvPr>
            <p:ph idx="12" type="sldNum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200" u="none" cap="none" strike="noStrike">
                <a:solidFill>
                  <a:srgbClr val="5C0607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8.png"/><Relationship Id="rId6" Type="http://schemas.openxmlformats.org/officeDocument/2006/relationships/image" Target="../media/image18.png"/><Relationship Id="rId7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type="ctrTitle"/>
          </p:nvPr>
        </p:nvSpPr>
        <p:spPr>
          <a:xfrm rot="-180000">
            <a:off x="891201" y="662656"/>
            <a:ext cx="9755187" cy="27665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Impact"/>
              <a:buNone/>
            </a:pPr>
            <a:r>
              <a:rPr lang="es-AR"/>
              <a:t>LABORATORIO DE BASE DE DATOS </a:t>
            </a:r>
            <a:endParaRPr/>
          </a:p>
        </p:txBody>
      </p:sp>
      <p:sp>
        <p:nvSpPr>
          <p:cNvPr id="149" name="Google Shape;149;p1"/>
          <p:cNvSpPr txBox="1"/>
          <p:nvPr>
            <p:ph idx="1" type="subTitle"/>
          </p:nvPr>
        </p:nvSpPr>
        <p:spPr>
          <a:xfrm rot="-180000">
            <a:off x="983062" y="3505209"/>
            <a:ext cx="9755187" cy="550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b="0" i="0" lang="es-AR" sz="1800" u="none" strike="noStrike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TEMA: BUFFET DEL CLUB SARMIENTO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 txBox="1"/>
          <p:nvPr>
            <p:ph idx="1" type="body"/>
          </p:nvPr>
        </p:nvSpPr>
        <p:spPr>
          <a:xfrm>
            <a:off x="660633" y="419154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s-AR">
                <a:latin typeface="Arial"/>
                <a:ea typeface="Arial"/>
                <a:cs typeface="Arial"/>
                <a:sym typeface="Arial"/>
              </a:rPr>
              <a:t>ALTERAR UNA TABLA: ALTER TABLE ‘NOMBRE’ ADD COLUM ‘NOMBRE ELEGIDO’ DATO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s-AR">
                <a:latin typeface="Arial"/>
                <a:ea typeface="Arial"/>
                <a:cs typeface="Arial"/>
                <a:sym typeface="Arial"/>
              </a:rPr>
              <a:t>ALTERAR NOMBRE TABLA:  ALTER TABLE ‘NOMBRE’ RENAME COLUMN ‘NOMBRE ELEGIDO’ TO ‘NUEVO NOMBRE’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s-AR">
                <a:latin typeface="Arial"/>
                <a:ea typeface="Arial"/>
                <a:cs typeface="Arial"/>
                <a:sym typeface="Arial"/>
              </a:rPr>
              <a:t>ELIMINAR COLUMNA: ALTER TABLE ‘NOMBRE’ DROP COLUMNA ‘NOMBRE COLUMNA’</a:t>
            </a:r>
            <a:endParaRPr/>
          </a:p>
          <a:p>
            <a:pPr indent="-254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54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78000"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"/>
          <p:cNvSpPr txBox="1"/>
          <p:nvPr>
            <p:ph type="title"/>
          </p:nvPr>
        </p:nvSpPr>
        <p:spPr>
          <a:xfrm>
            <a:off x="592975" y="151001"/>
            <a:ext cx="4126860" cy="7208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mpact"/>
              <a:buNone/>
            </a:pPr>
            <a:r>
              <a:rPr lang="es-AR"/>
              <a:t>GRUPO 2</a:t>
            </a:r>
            <a:endParaRPr/>
          </a:p>
        </p:txBody>
      </p:sp>
      <p:sp>
        <p:nvSpPr>
          <p:cNvPr id="214" name="Google Shape;214;p11"/>
          <p:cNvSpPr txBox="1"/>
          <p:nvPr>
            <p:ph idx="2" type="body"/>
          </p:nvPr>
        </p:nvSpPr>
        <p:spPr>
          <a:xfrm>
            <a:off x="727198" y="1025363"/>
            <a:ext cx="4126861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rPr lang="es-AR"/>
              <a:t>      </a:t>
            </a:r>
            <a:r>
              <a:rPr lang="es-AR" sz="1900"/>
              <a:t>TRABAJO REALIZADO POR: 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59999"/>
              <a:buNone/>
            </a:pPr>
            <a:r>
              <a:rPr lang="es-AR"/>
              <a:t>HITOMI DIACONCHUK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59999"/>
              <a:buNone/>
            </a:pPr>
            <a:r>
              <a:rPr lang="es-AR"/>
              <a:t>HDIACONCHUK@ALUMNOS.UNSADA.EDU.AR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59999"/>
              <a:buNone/>
            </a:pPr>
            <a:r>
              <a:rPr lang="es-AR"/>
              <a:t>LUCIANO MARTINEZ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59999"/>
              <a:buNone/>
            </a:pPr>
            <a:r>
              <a:rPr lang="es-AR"/>
              <a:t>LMARTINEZ@ALUMNOS.UNSADA.EDU.AR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59999"/>
              <a:buNone/>
            </a:pPr>
            <a:r>
              <a:rPr lang="es-AR"/>
              <a:t>CRISTIAN D. SERRA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59999"/>
              <a:buNone/>
            </a:pPr>
            <a:r>
              <a:rPr lang="es-AR"/>
              <a:t>CDSERRA@ALUMNOS.UNSADA.EDU.AR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/>
          </a:p>
        </p:txBody>
      </p:sp>
      <p:pic>
        <p:nvPicPr>
          <p:cNvPr id="215" name="Google Shape;215;p11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9668" l="0" r="0" t="11773"/>
          <a:stretch/>
        </p:blipFill>
        <p:spPr>
          <a:xfrm>
            <a:off x="6440602" y="1157680"/>
            <a:ext cx="441304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1"/>
          <p:cNvSpPr txBox="1"/>
          <p:nvPr/>
        </p:nvSpPr>
        <p:spPr>
          <a:xfrm>
            <a:off x="1031846" y="4970097"/>
            <a:ext cx="44130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Docente: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MARÍA VERÓNICA MANGINI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s-AR"/>
              <a:t>HERRAMIENTAS UTILIZADAS: </a:t>
            </a:r>
            <a:endParaRPr/>
          </a:p>
        </p:txBody>
      </p:sp>
      <p:sp>
        <p:nvSpPr>
          <p:cNvPr id="222" name="Google Shape;222;p12"/>
          <p:cNvSpPr txBox="1"/>
          <p:nvPr>
            <p:ph idx="1" type="body"/>
          </p:nvPr>
        </p:nvSpPr>
        <p:spPr>
          <a:xfrm>
            <a:off x="685800" y="2063396"/>
            <a:ext cx="3177073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s-AR"/>
              <a:t>CASER.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s-AR"/>
              <a:t>POWER ARCHITECT.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s-AR"/>
              <a:t>PGADMIN.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s-AR"/>
              <a:t>GOOGLE DRIVE.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s-AR"/>
              <a:t>POWERPOINT.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s-AR"/>
              <a:t>INTERNET. </a:t>
            </a:r>
            <a:endParaRPr/>
          </a:p>
          <a:p>
            <a:pPr indent="-254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23" name="Google Shape;22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6427" y="1406292"/>
            <a:ext cx="1443912" cy="1443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83821" y="2169079"/>
            <a:ext cx="1527087" cy="1527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60122" y="4623950"/>
            <a:ext cx="237172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58003" y="4073128"/>
            <a:ext cx="2016830" cy="1142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152580" y="3155095"/>
            <a:ext cx="1257759" cy="1127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s-AR"/>
              <a:t>BIBLIOGRAFIA: 	</a:t>
            </a:r>
            <a:endParaRPr/>
          </a:p>
        </p:txBody>
      </p:sp>
      <p:sp>
        <p:nvSpPr>
          <p:cNvPr id="233" name="Google Shape;233;p13"/>
          <p:cNvSpPr txBox="1"/>
          <p:nvPr>
            <p:ph idx="1" type="body"/>
          </p:nvPr>
        </p:nvSpPr>
        <p:spPr>
          <a:xfrm>
            <a:off x="685801" y="1456906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s-AR"/>
              <a:t>MATERIAL PROPORCIONADO POR LA DOCENTE EN LA ASIGNATURA.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s-AR"/>
              <a:t>MATERIAL BUSCADO EN  INTERNET.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Impact"/>
              <a:buNone/>
            </a:pPr>
            <a:r>
              <a:rPr lang="es-AR"/>
              <a:t>PARA COMENZAR TENEMOS HAY COSAS QUE TENEMOS QUE SABER… 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794857" y="1610391"/>
            <a:ext cx="10394707" cy="2944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s-AR"/>
              <a:t>UNA BASE DE DATOS (DATABASE) SE BASA EN CONECTAR DATOS Y RELACIONARLOS ENTRE SI EN UNA UNIDAD LÓGICA.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s-AR"/>
              <a:t>SE UTILIZA PARA ADMINISTRAR DE FORMA ELECTRÓNICA GRANDES CANTIDADES DE INFORMACIÓN.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s-AR"/>
              <a:t>NORMALMENTE SE UTILIZAN PROGRAMAS DENOMINADOS SISTEMA DE GESTORES DE BASES DE DATOS (SGBD) QUE PERMITE ALMACENAR Y ACCEDER A LOS DATOS DE FORMA RÁPIDA Y ESTRUCTURADA. </a:t>
            </a:r>
            <a:endParaRPr/>
          </a:p>
        </p:txBody>
      </p:sp>
      <p:pic>
        <p:nvPicPr>
          <p:cNvPr descr="Tipos de Base de Datos - YMANT" id="156" name="Google Shape;15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1619" y="4282849"/>
            <a:ext cx="2327945" cy="1277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116" y="4282849"/>
            <a:ext cx="2208402" cy="1325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>
            <p:ph type="title"/>
          </p:nvPr>
        </p:nvSpPr>
        <p:spPr>
          <a:xfrm>
            <a:off x="685801" y="685800"/>
            <a:ext cx="10396882" cy="1158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s-AR"/>
              <a:t>ENTRANDO MAS EN PROFUNDIDAD</a:t>
            </a:r>
            <a:endParaRPr/>
          </a:p>
        </p:txBody>
      </p:sp>
      <p:sp>
        <p:nvSpPr>
          <p:cNvPr id="163" name="Google Shape;163;p3"/>
          <p:cNvSpPr txBox="1"/>
          <p:nvPr>
            <p:ph idx="1" type="body"/>
          </p:nvPr>
        </p:nvSpPr>
        <p:spPr>
          <a:xfrm>
            <a:off x="685800" y="2063396"/>
            <a:ext cx="5088714" cy="3311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s-AR"/>
              <a:t>¿CÓMO SERIA EL FUNCIONAMIENTO DE LA MISMA? </a:t>
            </a:r>
            <a:endParaRPr/>
          </a:p>
        </p:txBody>
      </p:sp>
      <p:pic>
        <p:nvPicPr>
          <p:cNvPr id="164" name="Google Shape;164;p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3474" y="1847594"/>
            <a:ext cx="5178775" cy="339591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"/>
          <p:cNvSpPr txBox="1"/>
          <p:nvPr/>
        </p:nvSpPr>
        <p:spPr>
          <a:xfrm>
            <a:off x="889233" y="3288484"/>
            <a:ext cx="453005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La información de una base de datos se encuentra encapsulada y es proporcionada para los usuarios mediante el internet.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 txBox="1"/>
          <p:nvPr>
            <p:ph type="title"/>
          </p:nvPr>
        </p:nvSpPr>
        <p:spPr>
          <a:xfrm>
            <a:off x="518021" y="585132"/>
            <a:ext cx="10798728" cy="39784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s-AR"/>
              <a:t>TENIENDO LOS CONCEPTOS CLAROS 					COMENCEMOS.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/>
          <p:nvPr>
            <p:ph type="title"/>
          </p:nvPr>
        </p:nvSpPr>
        <p:spPr>
          <a:xfrm>
            <a:off x="290972" y="352338"/>
            <a:ext cx="4126860" cy="813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mpact"/>
              <a:buNone/>
            </a:pPr>
            <a:r>
              <a:rPr lang="es-AR"/>
              <a:t>INTRODUCCIÓN</a:t>
            </a:r>
            <a:endParaRPr/>
          </a:p>
        </p:txBody>
      </p:sp>
      <p:pic>
        <p:nvPicPr>
          <p:cNvPr id="176" name="Google Shape;176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0469" l="0" r="0" t="4362"/>
          <a:stretch/>
        </p:blipFill>
        <p:spPr>
          <a:xfrm>
            <a:off x="5528345" y="450246"/>
            <a:ext cx="5715383" cy="403510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5"/>
          <p:cNvSpPr txBox="1"/>
          <p:nvPr>
            <p:ph idx="2" type="body"/>
          </p:nvPr>
        </p:nvSpPr>
        <p:spPr>
          <a:xfrm>
            <a:off x="290972" y="1819819"/>
            <a:ext cx="4641756" cy="2665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es-AR"/>
              <a:t>EN ESTA PEQUEÑA PRESENTACIÓN MOSTRAREMOS, CONOCEREMOS Y COMPARTIREMOS LOS CONOCIMIENTOS DE LA ORGANIZACIÓN DEL SISTEMA DE PEDIDOS DEL CLUB SARMIENTO DE CAPITÁN SARMIENTO.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 txBox="1"/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s-AR"/>
              <a:t>¿QUÉ ES EL CLUB SARMIENTO?</a:t>
            </a:r>
            <a:endParaRPr/>
          </a:p>
        </p:txBody>
      </p:sp>
      <p:sp>
        <p:nvSpPr>
          <p:cNvPr id="183" name="Google Shape;183;p6"/>
          <p:cNvSpPr txBox="1"/>
          <p:nvPr/>
        </p:nvSpPr>
        <p:spPr>
          <a:xfrm>
            <a:off x="1191237" y="2155971"/>
            <a:ext cx="9538282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Club Atlético Sarmiento  es  la  institución polideportiva más antigua de Capitán Sarmiento fundada en  1912, fundada por un conjunto de vecinos locales para la realización de actividades deportivas.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la actualidad el mismo posee multifuncionalidades, como la práctica de deportes y la inclusión de un resto-bar.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esta practica nos centraremos en el resto-bar del mismo, haciendo alusión a su Buffer. </a:t>
            </a:r>
            <a:endParaRPr/>
          </a:p>
        </p:txBody>
      </p:sp>
      <p:pic>
        <p:nvPicPr>
          <p:cNvPr id="184" name="Google Shape;18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6227" y="4073816"/>
            <a:ext cx="2016459" cy="1510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 txBox="1"/>
          <p:nvPr>
            <p:ph type="title"/>
          </p:nvPr>
        </p:nvSpPr>
        <p:spPr>
          <a:xfrm>
            <a:off x="771322" y="-61486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s-AR"/>
              <a:t>MODELO RELACIONAL </a:t>
            </a:r>
            <a:endParaRPr/>
          </a:p>
        </p:txBody>
      </p:sp>
      <p:pic>
        <p:nvPicPr>
          <p:cNvPr id="190" name="Google Shape;19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664" y="1090474"/>
            <a:ext cx="9260683" cy="56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"/>
          <p:cNvSpPr txBox="1"/>
          <p:nvPr>
            <p:ph type="title"/>
          </p:nvPr>
        </p:nvSpPr>
        <p:spPr>
          <a:xfrm>
            <a:off x="585132" y="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s-AR"/>
              <a:t>MODELO FÍSICO </a:t>
            </a:r>
            <a:endParaRPr/>
          </a:p>
        </p:txBody>
      </p:sp>
      <p:pic>
        <p:nvPicPr>
          <p:cNvPr id="196" name="Google Shape;19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963" y="904151"/>
            <a:ext cx="11636076" cy="595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"/>
          <p:cNvSpPr txBox="1"/>
          <p:nvPr>
            <p:ph type="title"/>
          </p:nvPr>
        </p:nvSpPr>
        <p:spPr>
          <a:xfrm>
            <a:off x="266351" y="450909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Impact"/>
              <a:buNone/>
            </a:pPr>
            <a:r>
              <a:rPr lang="es-AR"/>
              <a:t>PGADMIN Y SUS PRINCIPALES FUNCIONES </a:t>
            </a:r>
            <a:endParaRPr/>
          </a:p>
        </p:txBody>
      </p:sp>
      <p:sp>
        <p:nvSpPr>
          <p:cNvPr id="202" name="Google Shape;202;p9"/>
          <p:cNvSpPr txBox="1"/>
          <p:nvPr>
            <p:ph idx="1" type="body"/>
          </p:nvPr>
        </p:nvSpPr>
        <p:spPr>
          <a:xfrm>
            <a:off x="635466" y="1937857"/>
            <a:ext cx="10394707" cy="3791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397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AR" sz="1800">
                <a:latin typeface="Arial"/>
                <a:ea typeface="Arial"/>
                <a:cs typeface="Arial"/>
                <a:sym typeface="Arial"/>
              </a:rPr>
              <a:t>CREACIÓN DE UNA TABLA: CREATE TABLE ‘NOMBRE’ ()</a:t>
            </a:r>
            <a:endParaRPr sz="1800"/>
          </a:p>
          <a:p>
            <a:pPr indent="-1397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AR" sz="1800">
                <a:latin typeface="Arial"/>
                <a:ea typeface="Arial"/>
                <a:cs typeface="Arial"/>
                <a:sym typeface="Arial"/>
              </a:rPr>
              <a:t>VER TABLA: SELEC * FROM ‘NOMBRE’</a:t>
            </a:r>
            <a:endParaRPr sz="1800"/>
          </a:p>
          <a:p>
            <a:pPr indent="-1397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AR" sz="1800">
                <a:latin typeface="Arial"/>
                <a:ea typeface="Arial"/>
                <a:cs typeface="Arial"/>
                <a:sym typeface="Arial"/>
              </a:rPr>
              <a:t>BORRAR TABLA: DROP TABLE IF EXISTS “NOMBRE”</a:t>
            </a:r>
            <a:endParaRPr sz="1800"/>
          </a:p>
          <a:p>
            <a:pPr indent="-1397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AR" sz="1800">
                <a:latin typeface="Arial"/>
                <a:ea typeface="Arial"/>
                <a:cs typeface="Arial"/>
                <a:sym typeface="Arial"/>
              </a:rPr>
              <a:t>AGREGAR DATOS: INSERT INTO ‘NOMBRE TABLA’ (DATOS TABLA )VALUES (DATOS A AGREGAR)</a:t>
            </a:r>
            <a:endParaRPr sz="1800"/>
          </a:p>
          <a:p>
            <a:pPr indent="-1397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AR" sz="1800">
                <a:latin typeface="Arial"/>
                <a:ea typeface="Arial"/>
                <a:cs typeface="Arial"/>
                <a:sym typeface="Arial"/>
              </a:rPr>
              <a:t>ACTUALIZAR DATOS: UPDATE ‘TABLA’ SET ‘ATRIBUTO A CAMBIAR’ = ‘VALOR ELEGIDO’ WHERE ‘IDENTIFICADOR’ IS ‘VALOR DEL IDENTIFICADOR’</a:t>
            </a:r>
            <a:endParaRPr sz="1800"/>
          </a:p>
          <a:p>
            <a:pPr indent="-1397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AR" sz="1800">
                <a:latin typeface="Arial"/>
                <a:ea typeface="Arial"/>
                <a:cs typeface="Arial"/>
                <a:sym typeface="Arial"/>
              </a:rPr>
              <a:t>ELIMINAR DATOS: DELETE FROM ‘TABLA’ WHERE ‘CONDICIÓN’</a:t>
            </a:r>
            <a:endParaRPr sz="1800"/>
          </a:p>
          <a:p>
            <a:pPr indent="-254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54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5481" y="299868"/>
            <a:ext cx="1183547" cy="1183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vento principal">
  <a:themeElements>
    <a:clrScheme name="Main Event">
      <a:dk1>
        <a:srgbClr val="000000"/>
      </a:dk1>
      <a:lt1>
        <a:srgbClr val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2022-06-22T20:42:04Z</dcterms:created>
  <dc:creator>Luciano Martinez</dc:creator>
</cp:coreProperties>
</file>