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0" r:id="rId4"/>
    <p:sldId id="258" r:id="rId5"/>
    <p:sldId id="257" r:id="rId6"/>
    <p:sldId id="263" r:id="rId7"/>
    <p:sldId id="259" r:id="rId8"/>
    <p:sldId id="261" r:id="rId9"/>
    <p:sldId id="266" r:id="rId10"/>
    <p:sldId id="268" r:id="rId11"/>
    <p:sldId id="262" r:id="rId12"/>
    <p:sldId id="269" r:id="rId13"/>
    <p:sldId id="270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ddels stil 2 – uthev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Mørk stil 1 – utheving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Mørk stil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emastil 1 – utheving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8"/>
    <p:restoredTop sz="94663"/>
  </p:normalViewPr>
  <p:slideViewPr>
    <p:cSldViewPr snapToGrid="0" snapToObjects="1">
      <p:cViewPr>
        <p:scale>
          <a:sx n="118" d="100"/>
          <a:sy n="118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B2669-C10F-D947-A65D-E0E693865AAF}" type="datetimeFigureOut">
              <a:rPr lang="nb-NO" smtClean="0"/>
              <a:t>02.12.2019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B3305-2A3B-B845-9C6B-D3D1EC3031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65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Ikke snakk så altfor mye her. 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B3305-2A3B-B845-9C6B-D3D1EC30319A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171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-2 </a:t>
            </a:r>
            <a:r>
              <a:rPr lang="nb-NO" dirty="0" err="1"/>
              <a:t>indicates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unitcell</a:t>
            </a:r>
            <a:r>
              <a:rPr lang="nb-NO" dirty="0"/>
              <a:t> </a:t>
            </a:r>
            <a:r>
              <a:rPr lang="nb-NO" dirty="0" err="1"/>
              <a:t>containes</a:t>
            </a:r>
            <a:r>
              <a:rPr lang="nb-NO" dirty="0"/>
              <a:t> 2 </a:t>
            </a:r>
            <a:r>
              <a:rPr lang="nb-NO" dirty="0" err="1"/>
              <a:t>layers</a:t>
            </a:r>
            <a:r>
              <a:rPr lang="nb-NO" dirty="0"/>
              <a:t>. </a:t>
            </a:r>
          </a:p>
          <a:p>
            <a:endParaRPr lang="nb-NO" dirty="0"/>
          </a:p>
          <a:p>
            <a:r>
              <a:rPr lang="nb-NO" dirty="0"/>
              <a:t>-</a:t>
            </a:r>
            <a:r>
              <a:rPr lang="nb-NO" dirty="0" err="1"/>
              <a:t>purple</a:t>
            </a:r>
            <a:r>
              <a:rPr lang="nb-NO" dirty="0"/>
              <a:t> ball is </a:t>
            </a:r>
            <a:r>
              <a:rPr lang="nb-NO" dirty="0" err="1"/>
              <a:t>Molybednum</a:t>
            </a:r>
            <a:r>
              <a:rPr lang="nb-NO" dirty="0"/>
              <a:t>, </a:t>
            </a:r>
            <a:r>
              <a:rPr lang="nb-NO" dirty="0" err="1"/>
              <a:t>yellow</a:t>
            </a:r>
            <a:r>
              <a:rPr lang="nb-NO" dirty="0"/>
              <a:t> </a:t>
            </a:r>
            <a:r>
              <a:rPr lang="nb-NO" dirty="0" err="1"/>
              <a:t>sulphide</a:t>
            </a:r>
            <a:endParaRPr lang="nb-NO" dirty="0"/>
          </a:p>
          <a:p>
            <a:endParaRPr lang="nb-NO" dirty="0"/>
          </a:p>
          <a:p>
            <a:r>
              <a:rPr lang="nb-NO" dirty="0"/>
              <a:t>-Trigonal </a:t>
            </a:r>
            <a:r>
              <a:rPr lang="nb-NO" dirty="0" err="1"/>
              <a:t>prismatic</a:t>
            </a:r>
            <a:r>
              <a:rPr lang="nb-NO" dirty="0"/>
              <a:t> </a:t>
            </a:r>
            <a:r>
              <a:rPr lang="nb-NO" dirty="0" err="1"/>
              <a:t>arrangment</a:t>
            </a:r>
            <a:r>
              <a:rPr lang="nb-NO" dirty="0"/>
              <a:t> </a:t>
            </a:r>
            <a:r>
              <a:rPr lang="nb-NO" dirty="0" err="1"/>
              <a:t>means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sulphides</a:t>
            </a:r>
            <a:r>
              <a:rPr lang="nb-NO" dirty="0"/>
              <a:t> atoms is </a:t>
            </a:r>
            <a:r>
              <a:rPr lang="nb-NO" dirty="0" err="1"/>
              <a:t>symmetric</a:t>
            </a:r>
            <a:r>
              <a:rPr lang="nb-NO" dirty="0"/>
              <a:t> </a:t>
            </a:r>
            <a:r>
              <a:rPr lang="nb-NO" dirty="0" err="1"/>
              <a:t>around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Molybednum</a:t>
            </a:r>
            <a:r>
              <a:rPr lang="nb-NO" dirty="0"/>
              <a:t> atom.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B3305-2A3B-B845-9C6B-D3D1EC30319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8725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Van der Waals </a:t>
            </a:r>
            <a:r>
              <a:rPr lang="nb-NO" dirty="0" err="1"/>
              <a:t>forces</a:t>
            </a:r>
            <a:r>
              <a:rPr lang="nb-NO" dirty="0"/>
              <a:t> </a:t>
            </a:r>
            <a:r>
              <a:rPr lang="nb-NO" dirty="0" err="1"/>
              <a:t>acting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layers</a:t>
            </a:r>
            <a:r>
              <a:rPr lang="nb-NO" dirty="0"/>
              <a:t>. </a:t>
            </a:r>
            <a:r>
              <a:rPr lang="nb-NO" dirty="0" err="1"/>
              <a:t>Inserting</a:t>
            </a:r>
            <a:r>
              <a:rPr lang="nb-NO" dirty="0"/>
              <a:t> IVDW = 1, </a:t>
            </a:r>
            <a:r>
              <a:rPr lang="nb-NO" dirty="0" err="1"/>
              <a:t>illustrating</a:t>
            </a:r>
            <a:r>
              <a:rPr lang="nb-NO" dirty="0"/>
              <a:t> Van der Waals </a:t>
            </a:r>
            <a:r>
              <a:rPr lang="nb-NO" dirty="0" err="1"/>
              <a:t>forces</a:t>
            </a:r>
            <a:r>
              <a:rPr lang="nb-NO" dirty="0"/>
              <a:t>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B3305-2A3B-B845-9C6B-D3D1EC30319A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7145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-</a:t>
            </a:r>
            <a:r>
              <a:rPr lang="nb-NO" dirty="0" err="1"/>
              <a:t>Hexagonal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, </a:t>
            </a:r>
            <a:r>
              <a:rPr lang="nb-NO" dirty="0" err="1"/>
              <a:t>preferred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gamma </a:t>
            </a:r>
            <a:r>
              <a:rPr lang="nb-NO" dirty="0" err="1"/>
              <a:t>centered</a:t>
            </a:r>
            <a:r>
              <a:rPr lang="nb-NO" dirty="0"/>
              <a:t> </a:t>
            </a:r>
            <a:r>
              <a:rPr lang="nb-NO" dirty="0" err="1"/>
              <a:t>mesh</a:t>
            </a:r>
            <a:r>
              <a:rPr lang="nb-NO" dirty="0"/>
              <a:t>. </a:t>
            </a:r>
          </a:p>
          <a:p>
            <a:endParaRPr lang="nb-NO" dirty="0"/>
          </a:p>
          <a:p>
            <a:r>
              <a:rPr lang="nb-NO" dirty="0"/>
              <a:t>-</a:t>
            </a:r>
            <a:r>
              <a:rPr lang="nb-NO" dirty="0" err="1"/>
              <a:t>reason</a:t>
            </a:r>
            <a:r>
              <a:rPr lang="nb-NO" dirty="0"/>
              <a:t> for 10x10x1 is due to </a:t>
            </a:r>
            <a:r>
              <a:rPr lang="nb-NO" dirty="0" err="1"/>
              <a:t>increased</a:t>
            </a:r>
            <a:r>
              <a:rPr lang="nb-NO" dirty="0"/>
              <a:t> </a:t>
            </a:r>
            <a:r>
              <a:rPr lang="nb-NO" dirty="0" err="1"/>
              <a:t>vacuum</a:t>
            </a:r>
            <a:r>
              <a:rPr lang="nb-NO" dirty="0"/>
              <a:t> </a:t>
            </a:r>
            <a:r>
              <a:rPr lang="nb-NO" dirty="0" err="1"/>
              <a:t>layer</a:t>
            </a:r>
            <a:r>
              <a:rPr lang="nb-NO" dirty="0"/>
              <a:t> </a:t>
            </a:r>
            <a:r>
              <a:rPr lang="nb-NO" dirty="0" err="1"/>
              <a:t>increases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lattice</a:t>
            </a:r>
            <a:r>
              <a:rPr lang="nb-NO" dirty="0"/>
              <a:t> parameter c, giving a "</a:t>
            </a:r>
            <a:r>
              <a:rPr lang="nb-NO" dirty="0" err="1"/>
              <a:t>small</a:t>
            </a:r>
            <a:r>
              <a:rPr lang="nb-NO" dirty="0"/>
              <a:t>" </a:t>
            </a:r>
            <a:r>
              <a:rPr lang="nb-NO" dirty="0" err="1"/>
              <a:t>dimension</a:t>
            </a:r>
            <a:r>
              <a:rPr lang="nb-NO" dirty="0"/>
              <a:t> in </a:t>
            </a:r>
            <a:r>
              <a:rPr lang="nb-NO" dirty="0" err="1"/>
              <a:t>reciprocal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. Do not </a:t>
            </a:r>
            <a:r>
              <a:rPr lang="nb-NO" dirty="0" err="1"/>
              <a:t>need</a:t>
            </a:r>
            <a:r>
              <a:rPr lang="nb-NO" dirty="0"/>
              <a:t> </a:t>
            </a:r>
            <a:r>
              <a:rPr lang="nb-NO" dirty="0" err="1"/>
              <a:t>many</a:t>
            </a:r>
            <a:r>
              <a:rPr lang="nb-NO" dirty="0"/>
              <a:t> k-</a:t>
            </a:r>
            <a:r>
              <a:rPr lang="nb-NO" dirty="0" err="1"/>
              <a:t>points</a:t>
            </a:r>
            <a:r>
              <a:rPr lang="nb-NO" dirty="0"/>
              <a:t> in c-</a:t>
            </a:r>
            <a:r>
              <a:rPr lang="nb-NO" dirty="0" err="1"/>
              <a:t>direction</a:t>
            </a:r>
            <a:r>
              <a:rPr lang="nb-NO" dirty="0"/>
              <a:t> </a:t>
            </a:r>
            <a:r>
              <a:rPr lang="nb-NO" dirty="0" err="1"/>
              <a:t>then</a:t>
            </a:r>
            <a:r>
              <a:rPr lang="nb-NO" dirty="0"/>
              <a:t>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B3305-2A3B-B845-9C6B-D3D1EC30319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839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IBRION = 1 Close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local</a:t>
            </a:r>
            <a:r>
              <a:rPr lang="nb-NO" dirty="0"/>
              <a:t> minimum</a:t>
            </a:r>
          </a:p>
          <a:p>
            <a:r>
              <a:rPr lang="nb-NO" dirty="0"/>
              <a:t>IBRION = 2 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conjugate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gradient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nb-NO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b-NO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B3305-2A3B-B845-9C6B-D3D1EC30319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711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-Point to </a:t>
            </a:r>
            <a:r>
              <a:rPr lang="nb-NO" dirty="0" err="1"/>
              <a:t>bandgap</a:t>
            </a:r>
            <a:r>
              <a:rPr lang="nb-NO" dirty="0"/>
              <a:t>, </a:t>
            </a:r>
            <a:r>
              <a:rPr lang="nb-NO" dirty="0" err="1"/>
              <a:t>larger</a:t>
            </a:r>
            <a:r>
              <a:rPr lang="nb-NO" dirty="0"/>
              <a:t> for </a:t>
            </a:r>
            <a:r>
              <a:rPr lang="nb-NO" dirty="0" err="1"/>
              <a:t>monolayer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bulk.</a:t>
            </a:r>
          </a:p>
          <a:p>
            <a:endParaRPr lang="nb-NO" dirty="0"/>
          </a:p>
          <a:p>
            <a:r>
              <a:rPr lang="nb-NO" dirty="0"/>
              <a:t>-</a:t>
            </a:r>
            <a:r>
              <a:rPr lang="nb-NO" dirty="0" err="1"/>
              <a:t>Higher</a:t>
            </a:r>
            <a:r>
              <a:rPr lang="nb-NO" dirty="0"/>
              <a:t> </a:t>
            </a:r>
            <a:r>
              <a:rPr lang="nb-NO" dirty="0" err="1"/>
              <a:t>density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states</a:t>
            </a:r>
            <a:r>
              <a:rPr lang="nb-NO" dirty="0"/>
              <a:t> </a:t>
            </a:r>
            <a:r>
              <a:rPr lang="nb-NO" dirty="0" err="1"/>
              <a:t>near</a:t>
            </a:r>
            <a:r>
              <a:rPr lang="nb-NO" dirty="0"/>
              <a:t> </a:t>
            </a:r>
            <a:r>
              <a:rPr lang="nb-NO" dirty="0" err="1"/>
              <a:t>valence</a:t>
            </a:r>
            <a:r>
              <a:rPr lang="nb-NO" dirty="0"/>
              <a:t> band for </a:t>
            </a:r>
            <a:r>
              <a:rPr lang="nb-NO" dirty="0" err="1"/>
              <a:t>monolayer</a:t>
            </a:r>
            <a:r>
              <a:rPr lang="nb-NO" dirty="0"/>
              <a:t> </a:t>
            </a:r>
            <a:r>
              <a:rPr lang="nb-NO" dirty="0" err="1"/>
              <a:t>compared</a:t>
            </a:r>
            <a:r>
              <a:rPr lang="nb-NO" dirty="0"/>
              <a:t> to bulk. </a:t>
            </a:r>
          </a:p>
          <a:p>
            <a:endParaRPr lang="nb-NO" dirty="0"/>
          </a:p>
          <a:p>
            <a:r>
              <a:rPr lang="nb-NO" dirty="0"/>
              <a:t>- Peaks in DOS is Hove </a:t>
            </a:r>
            <a:r>
              <a:rPr lang="nb-NO" dirty="0" err="1"/>
              <a:t>singularites</a:t>
            </a:r>
            <a:r>
              <a:rPr lang="nb-NO" dirty="0"/>
              <a:t>,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slope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DOS </a:t>
            </a:r>
            <a:r>
              <a:rPr lang="nb-NO" dirty="0" err="1"/>
              <a:t>changes</a:t>
            </a:r>
            <a:r>
              <a:rPr lang="nb-NO" dirty="0"/>
              <a:t> </a:t>
            </a:r>
            <a:r>
              <a:rPr lang="nb-NO" dirty="0" err="1"/>
              <a:t>discontinously</a:t>
            </a:r>
            <a:r>
              <a:rPr lang="nb-NO" dirty="0"/>
              <a:t> 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B3305-2A3B-B845-9C6B-D3D1EC30319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5550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Bulk  -  gamma </a:t>
            </a:r>
            <a:r>
              <a:rPr lang="nb-NO" dirty="0" err="1"/>
              <a:t>centered</a:t>
            </a:r>
            <a:r>
              <a:rPr lang="nb-NO" dirty="0"/>
              <a:t> </a:t>
            </a:r>
            <a:r>
              <a:rPr lang="nb-NO" dirty="0" err="1"/>
              <a:t>bandgap</a:t>
            </a:r>
            <a:r>
              <a:rPr lang="nb-NO" dirty="0"/>
              <a:t>. </a:t>
            </a:r>
          </a:p>
          <a:p>
            <a:r>
              <a:rPr lang="nb-NO" dirty="0" err="1"/>
              <a:t>Monolayer</a:t>
            </a:r>
            <a:r>
              <a:rPr lang="nb-NO" dirty="0"/>
              <a:t> - K-</a:t>
            </a:r>
            <a:r>
              <a:rPr lang="nb-NO" dirty="0" err="1"/>
              <a:t>centered</a:t>
            </a:r>
            <a:r>
              <a:rPr lang="nb-NO" dirty="0"/>
              <a:t> </a:t>
            </a:r>
            <a:r>
              <a:rPr lang="nb-NO" dirty="0" err="1"/>
              <a:t>bandgap</a:t>
            </a:r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B3305-2A3B-B845-9C6B-D3D1EC30319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8189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B3305-2A3B-B845-9C6B-D3D1EC30319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6312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B3305-2A3B-B845-9C6B-D3D1EC30319A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429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834BD4-0D06-0342-9E78-C952E2521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6013B9F-E836-3D48-BA90-61178079E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CCE1D82-6400-3443-87B2-42321E8E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0B00-C5AF-5949-A92C-213FBB7F8B72}" type="datetimeFigureOut">
              <a:rPr lang="nb-NO" smtClean="0"/>
              <a:t>02.12.2019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70C1CAF-65BD-6C48-9B77-59A854DE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F78CAA9-674F-4C4B-82C5-44442C29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2687-C3E5-024D-87F5-7DE10C68ED8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025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16AF69-0D1C-E246-8056-95C409D7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0C8A019-2300-2748-8330-8B791E3C5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CF69C1-660B-6645-9290-E0746598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0B00-C5AF-5949-A92C-213FBB7F8B72}" type="datetimeFigureOut">
              <a:rPr lang="nb-NO" smtClean="0"/>
              <a:t>02.12.2019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9B715E0-9DFA-7642-96E8-D48BD372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BD7BB1-4FBC-F044-B867-F80F0A8C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2687-C3E5-024D-87F5-7DE10C68ED8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234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4F53B88E-BA4A-3F44-BAB9-4DCBD7253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B927962-3FA8-A14A-A9F1-4D1E124EF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BB7BEC6-26D6-624D-B0C6-EEF4A71A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0B00-C5AF-5949-A92C-213FBB7F8B72}" type="datetimeFigureOut">
              <a:rPr lang="nb-NO" smtClean="0"/>
              <a:t>02.12.2019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0ACAF07-E017-FE47-AE4F-9447C5B3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A35706B-398C-F946-A9DB-2925F856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2687-C3E5-024D-87F5-7DE10C68ED8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83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68D1DF-32F3-C242-98A4-0F212625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6C06E46-131C-0C48-8B2A-ABA445C9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192623B-FA2C-FC47-9578-8AE2389C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0B00-C5AF-5949-A92C-213FBB7F8B72}" type="datetimeFigureOut">
              <a:rPr lang="nb-NO" smtClean="0"/>
              <a:t>02.12.2019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B8C4D8A-B605-9849-90D0-B8F27F51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E9051DF-4760-F541-8B52-281C3791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2687-C3E5-024D-87F5-7DE10C68ED8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025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7A663F-2BEA-004F-B0DA-11ED9FD8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568675A-437A-2343-B4DA-577E3AEE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4D0EDED-79CA-EF4A-B96A-EFCE94ED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0B00-C5AF-5949-A92C-213FBB7F8B72}" type="datetimeFigureOut">
              <a:rPr lang="nb-NO" smtClean="0"/>
              <a:t>02.12.2019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2645978-FED7-184C-ADCB-501F222D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A3A9179-4CE9-5345-AF64-962ADA19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2687-C3E5-024D-87F5-7DE10C68ED8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966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87A6AD-CB3D-8648-A88D-1EDE90C8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0799EA-64B3-B84C-B295-AABAF9782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A9905C9-D9E4-0043-854A-CF5B30955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0B9ECD8-C3F4-4547-A0CD-CF5D8ED9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0B00-C5AF-5949-A92C-213FBB7F8B72}" type="datetimeFigureOut">
              <a:rPr lang="nb-NO" smtClean="0"/>
              <a:t>02.12.2019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8CE60D7-91D4-0840-8670-7C68C3BE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C8E0462-2C80-824C-8E77-AB5E7152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2687-C3E5-024D-87F5-7DE10C68ED8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715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D579DB-0955-7F42-B142-72E6DDE9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318D17E-50DF-4549-A4E4-EE158F5C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7BE56F6-5BD3-B442-A33A-CDB8027E7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F3FB1B6-077F-F945-889B-E4C681662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3B0B560-48B3-F944-9598-35EE426C8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137B693-9810-B94E-9513-3C67B2E1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0B00-C5AF-5949-A92C-213FBB7F8B72}" type="datetimeFigureOut">
              <a:rPr lang="nb-NO" smtClean="0"/>
              <a:t>02.12.2019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09CD2AD3-E690-A843-909B-8554DE15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F96307A0-A0F0-4546-BFFA-D96F4DC9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2687-C3E5-024D-87F5-7DE10C68ED8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982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437266-2017-4846-97EB-38AF3702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19CEA9C8-A9D4-294A-8F25-234E959F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0B00-C5AF-5949-A92C-213FBB7F8B72}" type="datetimeFigureOut">
              <a:rPr lang="nb-NO" smtClean="0"/>
              <a:t>02.12.2019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80D59AE-A792-6F49-823F-97AEA0AC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44787A2-5FA9-BC43-9541-82A4178F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2687-C3E5-024D-87F5-7DE10C68ED8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724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4EF187A-2584-7D48-8CD2-8246CB0D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0B00-C5AF-5949-A92C-213FBB7F8B72}" type="datetimeFigureOut">
              <a:rPr lang="nb-NO" smtClean="0"/>
              <a:t>02.12.2019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DFDBF37-3B6F-E84A-B1C0-6F5A390C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52821DA-FDFD-D34F-A120-76CFA696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2687-C3E5-024D-87F5-7DE10C68ED8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661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3E86308-BE96-C940-8289-5BD9EC04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CA41DD4-732B-5848-A815-C00C5DBEB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917C1F5-C18B-064C-97E9-643A1B6C8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0B8AA4B-928A-2544-806A-D4B4633F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0B00-C5AF-5949-A92C-213FBB7F8B72}" type="datetimeFigureOut">
              <a:rPr lang="nb-NO" smtClean="0"/>
              <a:t>02.12.2019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58DF599-1F2E-9B4C-BAA2-7CFED202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C3DEB84-2698-8049-9B94-77EBF16C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2687-C3E5-024D-87F5-7DE10C68ED8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613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9DA7FA-251A-8F48-B0FF-0AF50BEB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B5EE052-DA97-0744-B142-932B6A942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E2AC528-64BE-4D44-B81F-E77B96400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233D6EC-CD99-614B-A103-1225A23C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0B00-C5AF-5949-A92C-213FBB7F8B72}" type="datetimeFigureOut">
              <a:rPr lang="nb-NO" smtClean="0"/>
              <a:t>02.12.2019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A2E417F-02AD-8B4A-9D35-97A3D675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03C9DF4-2328-4C4F-BE1F-4502243D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2687-C3E5-024D-87F5-7DE10C68ED8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776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4310129-38AD-184B-9EF1-38AFC5AE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886960C-F5BD-004B-9D16-89117D610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A2CA07B-A4F3-EC4D-81B7-1582BE9CF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E0B00-C5AF-5949-A92C-213FBB7F8B72}" type="datetimeFigureOut">
              <a:rPr lang="nb-NO" smtClean="0"/>
              <a:t>02.12.2019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AF2A7DF-450D-444B-A37D-75F22137A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CB73D0C-15E1-254C-8170-49ED9E7DF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2687-C3E5-024D-87F5-7DE10C68ED8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791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87C436-7E54-8B4D-8825-8223F13A8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821"/>
            <a:ext cx="9144000" cy="2375065"/>
          </a:xfrm>
        </p:spPr>
        <p:txBody>
          <a:bodyPr>
            <a:normAutofit fontScale="90000"/>
          </a:bodyPr>
          <a:lstStyle/>
          <a:p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DFT-analysis of 3D &amp; 2D model of MoS</a:t>
            </a:r>
            <a:r>
              <a:rPr lang="en-US" sz="4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[2H] </a:t>
            </a:r>
            <a:b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of states &amp; band structure</a:t>
            </a:r>
            <a:br>
              <a:rPr lang="nb-NO" dirty="0"/>
            </a:br>
            <a:endParaRPr lang="nb-NO" dirty="0"/>
          </a:p>
        </p:txBody>
      </p:sp>
      <p:pic>
        <p:nvPicPr>
          <p:cNvPr id="5" name="Bilde 4" descr="Et bilde som inneholder kuleramme, objekt, mann&#10;&#10;Automatisk generert beskrivelse">
            <a:extLst>
              <a:ext uri="{FF2B5EF4-FFF2-40B4-BE49-F238E27FC236}">
                <a16:creationId xmlns:a16="http://schemas.microsoft.com/office/drawing/2014/main" id="{93D7889D-9B39-2C41-B97C-727E8A85E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762" y="2306246"/>
            <a:ext cx="4856238" cy="408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55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3B2BD5-0FD1-7042-8AC0-2BFA6B3B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         Band </a:t>
            </a:r>
            <a:r>
              <a:rPr lang="nb-NO" dirty="0" err="1"/>
              <a:t>structure</a:t>
            </a:r>
            <a:r>
              <a:rPr lang="nb-NO" dirty="0"/>
              <a:t> 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300814D9-7B24-614C-A3B0-4C71CC4F4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2263" y="300708"/>
            <a:ext cx="4263109" cy="3199644"/>
          </a:xfrm>
        </p:spPr>
      </p:pic>
      <p:pic>
        <p:nvPicPr>
          <p:cNvPr id="4" name="Bilde 3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248E43ED-3C99-5442-B9F2-CBB30BB4A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20" y="2719307"/>
            <a:ext cx="4826000" cy="1168400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4805CE10-7C65-C642-80FA-EE9BDE27FE75}"/>
              </a:ext>
            </a:extLst>
          </p:cNvPr>
          <p:cNvSpPr txBox="1"/>
          <p:nvPr/>
        </p:nvSpPr>
        <p:spPr>
          <a:xfrm>
            <a:off x="1404703" y="2096988"/>
            <a:ext cx="59980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Tab.2 </a:t>
            </a:r>
            <a:r>
              <a:rPr lang="nb-NO" sz="1400" dirty="0" err="1"/>
              <a:t>Bandgap</a:t>
            </a:r>
            <a:r>
              <a:rPr lang="nb-NO" sz="1400" dirty="0"/>
              <a:t>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both</a:t>
            </a:r>
            <a:r>
              <a:rPr lang="nb-NO" sz="1400" dirty="0"/>
              <a:t> </a:t>
            </a:r>
            <a:r>
              <a:rPr lang="nb-NO" sz="1400" dirty="0" err="1"/>
              <a:t>structures</a:t>
            </a:r>
            <a:r>
              <a:rPr lang="nb-NO" sz="1400" dirty="0"/>
              <a:t> </a:t>
            </a:r>
            <a:r>
              <a:rPr lang="nb-NO" sz="1400" dirty="0" err="1"/>
              <a:t>shown</a:t>
            </a:r>
            <a:r>
              <a:rPr lang="nb-NO" sz="1400" dirty="0"/>
              <a:t> for DFT-</a:t>
            </a:r>
            <a:r>
              <a:rPr lang="nb-NO" sz="1400" dirty="0" err="1"/>
              <a:t>calculations</a:t>
            </a:r>
            <a:r>
              <a:rPr lang="nb-NO" sz="1400" dirty="0"/>
              <a:t> </a:t>
            </a:r>
            <a:r>
              <a:rPr lang="nb-NO" sz="1400" dirty="0" err="1"/>
              <a:t>using</a:t>
            </a:r>
            <a:r>
              <a:rPr lang="nb-NO" sz="1400" dirty="0"/>
              <a:t> PE-GGA </a:t>
            </a:r>
            <a:r>
              <a:rPr lang="nb-NO" sz="1400" dirty="0" err="1"/>
              <a:t>functional</a:t>
            </a:r>
            <a:r>
              <a:rPr lang="nb-NO" sz="1400" dirty="0"/>
              <a:t> and </a:t>
            </a:r>
            <a:r>
              <a:rPr lang="nb-NO" sz="1400" dirty="0" err="1"/>
              <a:t>experimental</a:t>
            </a:r>
            <a:r>
              <a:rPr lang="nb-NO" sz="1400" dirty="0"/>
              <a:t> </a:t>
            </a:r>
            <a:r>
              <a:rPr lang="nb-NO" sz="1400" dirty="0" err="1"/>
              <a:t>values</a:t>
            </a:r>
            <a:r>
              <a:rPr lang="nb-NO" sz="1400" dirty="0"/>
              <a:t> [2] [3] </a:t>
            </a:r>
          </a:p>
          <a:p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EF442531-0AB7-914D-B13E-F97E9D81F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261" y="3517590"/>
            <a:ext cx="4263111" cy="31996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8A391CF2-52A9-3C42-B816-C6A333781F72}"/>
                  </a:ext>
                </a:extLst>
              </p:cNvPr>
              <p:cNvSpPr/>
              <p:nvPr/>
            </p:nvSpPr>
            <p:spPr>
              <a:xfrm>
                <a:off x="1306732" y="4510026"/>
                <a:ext cx="6096000" cy="14773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b-NO" dirty="0" err="1"/>
                  <a:t>Grossly</a:t>
                </a:r>
                <a:r>
                  <a:rPr lang="nb-NO" dirty="0"/>
                  <a:t> </a:t>
                </a:r>
                <a:r>
                  <a:rPr lang="nb-NO" dirty="0" err="1"/>
                  <a:t>underestimates</a:t>
                </a:r>
                <a:r>
                  <a:rPr lang="nb-NO" dirty="0"/>
                  <a:t> </a:t>
                </a:r>
                <a:r>
                  <a:rPr lang="nb-NO" dirty="0" err="1"/>
                  <a:t>experimental</a:t>
                </a:r>
                <a:r>
                  <a:rPr lang="nb-NO" dirty="0"/>
                  <a:t> </a:t>
                </a:r>
                <a:r>
                  <a:rPr lang="nb-NO" dirty="0" err="1"/>
                  <a:t>bandgap</a:t>
                </a:r>
                <a:endParaRPr lang="nb-N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b-NO" dirty="0"/>
                  <a:t>Relative </a:t>
                </a:r>
                <a:r>
                  <a:rPr lang="nb-NO" dirty="0" err="1"/>
                  <a:t>error</a:t>
                </a:r>
                <a:r>
                  <a:rPr lang="nb-NO" dirty="0"/>
                  <a:t> for bulk: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𝑏𝑢𝑙𝑘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=27.9%</m:t>
                    </m:r>
                  </m:oMath>
                </a14:m>
                <a:endParaRPr lang="nb-NO" dirty="0"/>
              </a:p>
              <a:p>
                <a:endParaRPr lang="nb-N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b-NO" dirty="0"/>
                  <a:t>Relative </a:t>
                </a:r>
                <a:r>
                  <a:rPr lang="nb-NO" dirty="0" err="1"/>
                  <a:t>error</a:t>
                </a:r>
                <a:r>
                  <a:rPr lang="nb-NO" dirty="0"/>
                  <a:t> for </a:t>
                </a:r>
                <a:r>
                  <a:rPr lang="nb-NO" dirty="0" err="1"/>
                  <a:t>monolayer</a:t>
                </a:r>
                <a:r>
                  <a:rPr lang="nb-NO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𝑆𝑙𝑎𝑏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10.5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nb-NO" dirty="0"/>
              </a:p>
            </p:txBody>
          </p:sp>
        </mc:Choice>
        <mc:Fallback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8A391CF2-52A9-3C42-B816-C6A333781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732" y="4510026"/>
                <a:ext cx="6096000" cy="1477328"/>
              </a:xfrm>
              <a:prstGeom prst="rect">
                <a:avLst/>
              </a:prstGeom>
              <a:blipFill>
                <a:blip r:embed="rId5"/>
                <a:stretch>
                  <a:fillRect l="-624" t="-1709" b="-598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77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4EDD3A-2539-E54E-A936-5CF5BFCF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/>
              <a:t>Applications </a:t>
            </a:r>
            <a:r>
              <a:rPr lang="nb-NO" sz="4000" dirty="0" err="1"/>
              <a:t>of</a:t>
            </a:r>
            <a:r>
              <a:rPr lang="nb-NO" sz="4000" dirty="0"/>
              <a:t> </a:t>
            </a:r>
            <a:r>
              <a:rPr lang="nb-NO" sz="4000" dirty="0" err="1"/>
              <a:t>monolayer</a:t>
            </a:r>
            <a:r>
              <a:rPr lang="nb-NO" sz="4000" dirty="0"/>
              <a:t> &amp; DFT-</a:t>
            </a:r>
            <a:r>
              <a:rPr lang="nb-NO" sz="4000" dirty="0" err="1"/>
              <a:t>Improvements</a:t>
            </a:r>
            <a:endParaRPr lang="nb-NO" sz="4000" dirty="0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F2F9465-1107-2C43-8067-3AF48B702ABD}"/>
              </a:ext>
            </a:extLst>
          </p:cNvPr>
          <p:cNvSpPr txBox="1"/>
          <p:nvPr/>
        </p:nvSpPr>
        <p:spPr>
          <a:xfrm>
            <a:off x="838200" y="2844166"/>
            <a:ext cx="3799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 err="1"/>
              <a:t>Beneficial</a:t>
            </a:r>
            <a:r>
              <a:rPr lang="nb-NO" b="1" dirty="0"/>
              <a:t> in </a:t>
            </a:r>
            <a:r>
              <a:rPr lang="nb-NO" b="1" dirty="0" err="1"/>
              <a:t>application</a:t>
            </a:r>
            <a:r>
              <a:rPr lang="nb-NO" b="1" dirty="0"/>
              <a:t> </a:t>
            </a:r>
            <a:r>
              <a:rPr lang="nb-NO" b="1" dirty="0" err="1"/>
              <a:t>such</a:t>
            </a:r>
            <a:r>
              <a:rPr lang="nb-NO" b="1" dirty="0"/>
              <a:t>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nb-NO" dirty="0" err="1"/>
              <a:t>Photodetectors</a:t>
            </a:r>
            <a:r>
              <a:rPr lang="nb-NO" dirty="0"/>
              <a:t> </a:t>
            </a:r>
          </a:p>
          <a:p>
            <a:pPr marL="285750" indent="-285750">
              <a:buFont typeface="Wingdings" pitchFamily="2" charset="2"/>
              <a:buChar char="v"/>
            </a:pPr>
            <a:endParaRPr lang="nb-NO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nb-NO" dirty="0" err="1"/>
              <a:t>Photovoltaics</a:t>
            </a:r>
            <a:endParaRPr lang="nb-NO" dirty="0"/>
          </a:p>
          <a:p>
            <a:pPr lvl="1"/>
            <a:endParaRPr lang="nb-NO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nb-NO" dirty="0" err="1"/>
              <a:t>Photocatalysis</a:t>
            </a:r>
            <a:r>
              <a:rPr lang="nb-NO" dirty="0"/>
              <a:t> </a:t>
            </a:r>
          </a:p>
          <a:p>
            <a:pPr marL="285750" indent="-285750">
              <a:buFont typeface="Wingdings" pitchFamily="2" charset="2"/>
              <a:buChar char="v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1537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4EDD3A-2539-E54E-A936-5CF5BFCF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/>
              <a:t>Applications </a:t>
            </a:r>
            <a:r>
              <a:rPr lang="nb-NO" sz="4000" dirty="0" err="1"/>
              <a:t>of</a:t>
            </a:r>
            <a:r>
              <a:rPr lang="nb-NO" sz="4000" dirty="0"/>
              <a:t> </a:t>
            </a:r>
            <a:r>
              <a:rPr lang="nb-NO" sz="4000" dirty="0" err="1"/>
              <a:t>monolayer</a:t>
            </a:r>
            <a:r>
              <a:rPr lang="nb-NO" sz="4000" dirty="0"/>
              <a:t> &amp; DFT-</a:t>
            </a:r>
            <a:r>
              <a:rPr lang="nb-NO" sz="4000" dirty="0" err="1"/>
              <a:t>Improvements</a:t>
            </a:r>
            <a:endParaRPr lang="nb-NO" sz="4000" dirty="0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F2F9465-1107-2C43-8067-3AF48B702ABD}"/>
              </a:ext>
            </a:extLst>
          </p:cNvPr>
          <p:cNvSpPr txBox="1"/>
          <p:nvPr/>
        </p:nvSpPr>
        <p:spPr>
          <a:xfrm>
            <a:off x="838200" y="2844166"/>
            <a:ext cx="3799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 err="1"/>
              <a:t>Beneficial</a:t>
            </a:r>
            <a:r>
              <a:rPr lang="nb-NO" b="1" dirty="0"/>
              <a:t> in </a:t>
            </a:r>
            <a:r>
              <a:rPr lang="nb-NO" b="1" dirty="0" err="1"/>
              <a:t>application</a:t>
            </a:r>
            <a:r>
              <a:rPr lang="nb-NO" b="1" dirty="0"/>
              <a:t> </a:t>
            </a:r>
            <a:r>
              <a:rPr lang="nb-NO" b="1" dirty="0" err="1"/>
              <a:t>such</a:t>
            </a:r>
            <a:r>
              <a:rPr lang="nb-NO" b="1" dirty="0"/>
              <a:t>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nb-NO" dirty="0" err="1"/>
              <a:t>Photodetectors</a:t>
            </a:r>
            <a:r>
              <a:rPr lang="nb-NO" dirty="0"/>
              <a:t> </a:t>
            </a:r>
          </a:p>
          <a:p>
            <a:pPr marL="285750" indent="-285750">
              <a:buFont typeface="Wingdings" pitchFamily="2" charset="2"/>
              <a:buChar char="v"/>
            </a:pPr>
            <a:endParaRPr lang="nb-NO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nb-NO" dirty="0" err="1"/>
              <a:t>Photovoltaics</a:t>
            </a:r>
            <a:endParaRPr lang="nb-NO" dirty="0"/>
          </a:p>
          <a:p>
            <a:pPr lvl="1"/>
            <a:endParaRPr lang="nb-NO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nb-NO" dirty="0" err="1"/>
              <a:t>Photocatalysis</a:t>
            </a:r>
            <a:r>
              <a:rPr lang="nb-NO" dirty="0"/>
              <a:t> </a:t>
            </a:r>
          </a:p>
          <a:p>
            <a:pPr marL="285750" indent="-285750">
              <a:buFont typeface="Wingdings" pitchFamily="2" charset="2"/>
              <a:buChar char="v"/>
            </a:pPr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D69D0EAE-F49B-EB4D-82FA-D6FA75BF5C2A}"/>
              </a:ext>
            </a:extLst>
          </p:cNvPr>
          <p:cNvSpPr txBox="1"/>
          <p:nvPr/>
        </p:nvSpPr>
        <p:spPr>
          <a:xfrm>
            <a:off x="6096000" y="2844166"/>
            <a:ext cx="379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 err="1"/>
              <a:t>Improvments</a:t>
            </a:r>
            <a:r>
              <a:rPr lang="nb-NO" b="1" dirty="0"/>
              <a:t> </a:t>
            </a:r>
            <a:r>
              <a:rPr lang="nb-NO" b="1" dirty="0" err="1"/>
              <a:t>of</a:t>
            </a:r>
            <a:r>
              <a:rPr lang="nb-NO" b="1" dirty="0"/>
              <a:t> DFT-</a:t>
            </a:r>
            <a:r>
              <a:rPr lang="nb-NO" b="1" dirty="0" err="1"/>
              <a:t>calculation</a:t>
            </a:r>
            <a:r>
              <a:rPr lang="nb-NO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nb-NO" dirty="0"/>
              <a:t>Hybrid </a:t>
            </a:r>
            <a:r>
              <a:rPr lang="nb-NO" dirty="0" err="1"/>
              <a:t>functional</a:t>
            </a:r>
            <a:r>
              <a:rPr lang="nb-NO" dirty="0"/>
              <a:t>; HSE06 </a:t>
            </a:r>
            <a:r>
              <a:rPr lang="nb-NO" dirty="0" err="1"/>
              <a:t>functional</a:t>
            </a:r>
            <a:r>
              <a:rPr lang="nb-NO" dirty="0"/>
              <a:t> </a:t>
            </a:r>
          </a:p>
          <a:p>
            <a:pPr marL="285750" indent="-285750">
              <a:buFont typeface="Wingdings" pitchFamily="2" charset="2"/>
              <a:buChar char="v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3071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0DF7A3-D366-194E-8F03-6B856379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References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F808DA-CF72-F047-913F-8B7079144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r>
              <a:rPr lang="nb-NO" sz="1800" dirty="0"/>
              <a:t>[1] </a:t>
            </a:r>
            <a:r>
              <a:rPr lang="nb-NO" sz="1800" dirty="0" err="1"/>
              <a:t>Wakabayashi</a:t>
            </a:r>
            <a:r>
              <a:rPr lang="nb-NO" sz="1800" dirty="0"/>
              <a:t>, N., Smith, H. G., &amp; </a:t>
            </a:r>
            <a:r>
              <a:rPr lang="nb-NO" sz="1800" dirty="0" err="1"/>
              <a:t>Nicklow</a:t>
            </a:r>
            <a:r>
              <a:rPr lang="nb-NO" sz="1800" dirty="0"/>
              <a:t>, R. M. (1975). </a:t>
            </a:r>
            <a:r>
              <a:rPr lang="nb-NO" sz="1800" dirty="0" err="1"/>
              <a:t>Lattice</a:t>
            </a:r>
            <a:r>
              <a:rPr lang="nb-NO" sz="1800" dirty="0"/>
              <a:t> </a:t>
            </a:r>
            <a:r>
              <a:rPr lang="nb-NO" sz="1800" dirty="0" err="1"/>
              <a:t>dynamics</a:t>
            </a:r>
            <a:r>
              <a:rPr lang="nb-NO" sz="1800" dirty="0"/>
              <a:t> </a:t>
            </a:r>
            <a:r>
              <a:rPr lang="nb-NO" sz="1800" dirty="0" err="1"/>
              <a:t>of</a:t>
            </a:r>
            <a:r>
              <a:rPr lang="nb-NO" sz="1800" dirty="0"/>
              <a:t> </a:t>
            </a:r>
            <a:r>
              <a:rPr lang="nb-NO" sz="1800" dirty="0" err="1"/>
              <a:t>hexagonal</a:t>
            </a:r>
            <a:r>
              <a:rPr lang="nb-NO" sz="1800" dirty="0"/>
              <a:t> Mo S 2 </a:t>
            </a:r>
            <a:r>
              <a:rPr lang="nb-NO" sz="1800" dirty="0" err="1"/>
              <a:t>studied</a:t>
            </a:r>
            <a:r>
              <a:rPr lang="nb-NO" sz="1800" dirty="0"/>
              <a:t> by      </a:t>
            </a:r>
            <a:r>
              <a:rPr lang="nb-NO" sz="1800" dirty="0" err="1"/>
              <a:t>neutron</a:t>
            </a:r>
            <a:r>
              <a:rPr lang="nb-NO" sz="1800" dirty="0"/>
              <a:t> </a:t>
            </a:r>
            <a:r>
              <a:rPr lang="nb-NO" sz="1800" dirty="0" err="1"/>
              <a:t>scattering</a:t>
            </a:r>
            <a:r>
              <a:rPr lang="nb-NO" sz="1800" dirty="0"/>
              <a:t>. </a:t>
            </a:r>
            <a:r>
              <a:rPr lang="nb-NO" sz="1800" i="1" dirty="0" err="1"/>
              <a:t>Physical</a:t>
            </a:r>
            <a:r>
              <a:rPr lang="nb-NO" sz="1800" i="1" dirty="0"/>
              <a:t> </a:t>
            </a:r>
            <a:r>
              <a:rPr lang="nb-NO" sz="1800" i="1" dirty="0" err="1"/>
              <a:t>Review</a:t>
            </a:r>
            <a:r>
              <a:rPr lang="nb-NO" sz="1800" i="1" dirty="0"/>
              <a:t> B</a:t>
            </a:r>
            <a:r>
              <a:rPr lang="nb-NO" sz="1800" dirty="0"/>
              <a:t>, </a:t>
            </a:r>
            <a:r>
              <a:rPr lang="nb-NO" sz="1800" i="1" dirty="0"/>
              <a:t>12</a:t>
            </a:r>
            <a:r>
              <a:rPr lang="nb-NO" sz="1800" dirty="0"/>
              <a:t>(2), 659.</a:t>
            </a:r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r>
              <a:rPr lang="nb-NO" sz="1800" dirty="0"/>
              <a:t>[2] Lee, C., </a:t>
            </a:r>
            <a:r>
              <a:rPr lang="nb-NO" sz="1800" dirty="0" err="1"/>
              <a:t>Yan</a:t>
            </a:r>
            <a:r>
              <a:rPr lang="nb-NO" sz="1800" dirty="0"/>
              <a:t>, H., Brus, L. E., Heinz, T. F., </a:t>
            </a:r>
            <a:r>
              <a:rPr lang="nb-NO" sz="1800" dirty="0" err="1"/>
              <a:t>Hone</a:t>
            </a:r>
            <a:r>
              <a:rPr lang="nb-NO" sz="1800" dirty="0"/>
              <a:t>, J., &amp; </a:t>
            </a:r>
            <a:r>
              <a:rPr lang="nb-NO" sz="1800" dirty="0" err="1"/>
              <a:t>Ryu</a:t>
            </a:r>
            <a:r>
              <a:rPr lang="nb-NO" sz="1800" dirty="0"/>
              <a:t>, S. (2010). </a:t>
            </a:r>
            <a:r>
              <a:rPr lang="nb-NO" sz="1800" dirty="0" err="1"/>
              <a:t>Anomalous</a:t>
            </a:r>
            <a:r>
              <a:rPr lang="nb-NO" sz="1800" dirty="0"/>
              <a:t> </a:t>
            </a:r>
            <a:r>
              <a:rPr lang="nb-NO" sz="1800" dirty="0" err="1"/>
              <a:t>lattice</a:t>
            </a:r>
            <a:r>
              <a:rPr lang="nb-NO" sz="1800" dirty="0"/>
              <a:t> </a:t>
            </a:r>
            <a:r>
              <a:rPr lang="nb-NO" sz="1800" dirty="0" err="1"/>
              <a:t>vibrations</a:t>
            </a:r>
            <a:r>
              <a:rPr lang="nb-NO" sz="1800" dirty="0"/>
              <a:t> </a:t>
            </a:r>
            <a:r>
              <a:rPr lang="nb-NO" sz="1800" dirty="0" err="1"/>
              <a:t>of</a:t>
            </a:r>
            <a:r>
              <a:rPr lang="nb-NO" sz="1800" dirty="0"/>
              <a:t> single-and      </a:t>
            </a:r>
            <a:r>
              <a:rPr lang="nb-NO" sz="1800" dirty="0" err="1"/>
              <a:t>few-layer</a:t>
            </a:r>
            <a:r>
              <a:rPr lang="nb-NO" sz="1800" dirty="0"/>
              <a:t> MoS2. </a:t>
            </a:r>
            <a:r>
              <a:rPr lang="nb-NO" sz="1800" i="1" dirty="0"/>
              <a:t>ACS </a:t>
            </a:r>
            <a:r>
              <a:rPr lang="nb-NO" sz="1800" i="1" dirty="0" err="1"/>
              <a:t>nano</a:t>
            </a:r>
            <a:r>
              <a:rPr lang="nb-NO" sz="1800" dirty="0"/>
              <a:t>, </a:t>
            </a:r>
            <a:r>
              <a:rPr lang="nb-NO" sz="1800" i="1" dirty="0"/>
              <a:t>4</a:t>
            </a:r>
            <a:r>
              <a:rPr lang="nb-NO" sz="1800" dirty="0"/>
              <a:t>(5), 2695-2700.</a:t>
            </a:r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r>
              <a:rPr lang="nb-NO" sz="1800" dirty="0"/>
              <a:t>[3] Mak, K. F., Lee, C., </a:t>
            </a:r>
            <a:r>
              <a:rPr lang="nb-NO" sz="1800" dirty="0" err="1"/>
              <a:t>Hone</a:t>
            </a:r>
            <a:r>
              <a:rPr lang="nb-NO" sz="1800" dirty="0"/>
              <a:t>, J., Shan, J., &amp; Heinz, T. F. (2010). </a:t>
            </a:r>
            <a:r>
              <a:rPr lang="nb-NO" sz="1800" dirty="0" err="1"/>
              <a:t>Atomically</a:t>
            </a:r>
            <a:r>
              <a:rPr lang="nb-NO" sz="1800" dirty="0"/>
              <a:t> </a:t>
            </a:r>
            <a:r>
              <a:rPr lang="nb-NO" sz="1800" dirty="0" err="1"/>
              <a:t>thin</a:t>
            </a:r>
            <a:r>
              <a:rPr lang="nb-NO" sz="1800" dirty="0"/>
              <a:t> </a:t>
            </a:r>
            <a:r>
              <a:rPr lang="nb-NO" sz="1800" dirty="0" err="1"/>
              <a:t>MoS</a:t>
            </a:r>
            <a:r>
              <a:rPr lang="nb-NO" sz="1800" dirty="0"/>
              <a:t> 2: a </a:t>
            </a:r>
            <a:r>
              <a:rPr lang="nb-NO" sz="1800" dirty="0" err="1"/>
              <a:t>new</a:t>
            </a:r>
            <a:r>
              <a:rPr lang="nb-NO" sz="1800" dirty="0"/>
              <a:t> </a:t>
            </a:r>
            <a:r>
              <a:rPr lang="nb-NO" sz="1800" dirty="0" err="1"/>
              <a:t>direct</a:t>
            </a:r>
            <a:r>
              <a:rPr lang="nb-NO" sz="1800" dirty="0"/>
              <a:t>-gap </a:t>
            </a:r>
            <a:r>
              <a:rPr lang="nb-NO" sz="1800" dirty="0" err="1"/>
              <a:t>semiconductor</a:t>
            </a:r>
            <a:r>
              <a:rPr lang="nb-NO" sz="1800" dirty="0"/>
              <a:t>. </a:t>
            </a:r>
            <a:r>
              <a:rPr lang="nb-NO" sz="1800" i="1" dirty="0" err="1"/>
              <a:t>Physical</a:t>
            </a:r>
            <a:r>
              <a:rPr lang="nb-NO" sz="1800" i="1" dirty="0"/>
              <a:t> </a:t>
            </a:r>
            <a:r>
              <a:rPr lang="nb-NO" sz="1800" i="1" dirty="0" err="1"/>
              <a:t>review</a:t>
            </a:r>
            <a:r>
              <a:rPr lang="nb-NO" sz="1800" i="1" dirty="0"/>
              <a:t> letters</a:t>
            </a:r>
            <a:r>
              <a:rPr lang="nb-NO" sz="1800" dirty="0"/>
              <a:t>, </a:t>
            </a:r>
            <a:r>
              <a:rPr lang="nb-NO" sz="1800" i="1" dirty="0"/>
              <a:t>105</a:t>
            </a:r>
            <a:r>
              <a:rPr lang="nb-NO" sz="1800" dirty="0"/>
              <a:t>(13), 136805.</a:t>
            </a:r>
          </a:p>
        </p:txBody>
      </p:sp>
    </p:spTree>
    <p:extLst>
      <p:ext uri="{BB962C8B-B14F-4D97-AF65-F5344CB8AC3E}">
        <p14:creationId xmlns:p14="http://schemas.microsoft.com/office/powerpoint/2010/main" val="183656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9581E8-982C-8B44-9E5A-6BC946C1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Crystal </a:t>
            </a:r>
            <a:r>
              <a:rPr lang="nb-NO" dirty="0" err="1"/>
              <a:t>structure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9E97FC5F-D5F7-0F43-96C5-2F6659378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78340" y="1516516"/>
            <a:ext cx="4175460" cy="4351338"/>
          </a:xfr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305E400C-F332-B047-AF55-256D08348E56}"/>
              </a:ext>
            </a:extLst>
          </p:cNvPr>
          <p:cNvSpPr txBox="1"/>
          <p:nvPr/>
        </p:nvSpPr>
        <p:spPr>
          <a:xfrm>
            <a:off x="718456" y="2481357"/>
            <a:ext cx="63026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MoS</a:t>
            </a:r>
            <a:r>
              <a:rPr lang="nb-NO" baseline="-25000" dirty="0"/>
              <a:t>2</a:t>
            </a:r>
            <a:r>
              <a:rPr lang="nb-NO" dirty="0"/>
              <a:t> [2H], </a:t>
            </a:r>
            <a:r>
              <a:rPr lang="nb-NO" dirty="0" err="1"/>
              <a:t>classified</a:t>
            </a:r>
            <a:r>
              <a:rPr lang="nb-NO" dirty="0"/>
              <a:t> as </a:t>
            </a:r>
            <a:r>
              <a:rPr lang="nb-NO" dirty="0" err="1"/>
              <a:t>transition</a:t>
            </a:r>
            <a:r>
              <a:rPr lang="nb-NO" dirty="0"/>
              <a:t> metal </a:t>
            </a:r>
            <a:r>
              <a:rPr lang="nb-NO" dirty="0" err="1"/>
              <a:t>dichalcogenide</a:t>
            </a:r>
            <a:r>
              <a:rPr lang="nb-NO" dirty="0"/>
              <a:t> (TMD) </a:t>
            </a:r>
          </a:p>
          <a:p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Hexagonal</a:t>
            </a:r>
            <a:r>
              <a:rPr lang="nb-NO" dirty="0"/>
              <a:t> </a:t>
            </a:r>
            <a:r>
              <a:rPr lang="nb-NO" dirty="0" err="1"/>
              <a:t>crystal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 as </a:t>
            </a:r>
            <a:r>
              <a:rPr lang="nb-NO" dirty="0" err="1"/>
              <a:t>indicated</a:t>
            </a:r>
            <a:r>
              <a:rPr lang="nb-NO" dirty="0"/>
              <a:t> by [H]</a:t>
            </a:r>
          </a:p>
          <a:p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Initial </a:t>
            </a:r>
            <a:r>
              <a:rPr lang="nb-NO" dirty="0" err="1"/>
              <a:t>lattice</a:t>
            </a:r>
            <a:r>
              <a:rPr lang="nb-NO" dirty="0"/>
              <a:t> </a:t>
            </a:r>
            <a:r>
              <a:rPr lang="nb-NO" dirty="0" err="1"/>
              <a:t>paramteres</a:t>
            </a:r>
            <a:r>
              <a:rPr lang="nb-NO" dirty="0"/>
              <a:t> given by POSCAR-file: a = 3.190Å and c = 14.879Å </a:t>
            </a:r>
          </a:p>
          <a:p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Bulk and </a:t>
            </a:r>
            <a:r>
              <a:rPr lang="nb-NO" dirty="0" err="1"/>
              <a:t>monolayer</a:t>
            </a:r>
            <a:r>
              <a:rPr lang="nb-NO" dirty="0"/>
              <a:t> MoS2 2H, </a:t>
            </a:r>
            <a:r>
              <a:rPr lang="nb-NO" dirty="0" err="1"/>
              <a:t>consist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6 and 3 atoms </a:t>
            </a:r>
            <a:r>
              <a:rPr lang="nb-NO" dirty="0" err="1"/>
              <a:t>respectively</a:t>
            </a:r>
            <a:r>
              <a:rPr lang="nb-NO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Trigonal </a:t>
            </a:r>
            <a:r>
              <a:rPr lang="nb-NO" dirty="0" err="1"/>
              <a:t>prismatic</a:t>
            </a:r>
            <a:r>
              <a:rPr lang="nb-NO" dirty="0"/>
              <a:t> </a:t>
            </a:r>
            <a:r>
              <a:rPr lang="nb-NO" dirty="0" err="1"/>
              <a:t>arrangment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MoS</a:t>
            </a:r>
            <a:r>
              <a:rPr lang="nb-NO" baseline="-25000" dirty="0"/>
              <a:t>2</a:t>
            </a:r>
            <a:r>
              <a:rPr lang="nb-NO" dirty="0"/>
              <a:t> [2H]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7613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39C021-031B-F54C-B7C7-83AA53F6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Creation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monolayer</a:t>
            </a:r>
            <a:r>
              <a:rPr lang="nb-NO" dirty="0"/>
              <a:t> MoS</a:t>
            </a:r>
            <a:r>
              <a:rPr lang="nb-NO" baseline="-25000" dirty="0"/>
              <a:t>2 </a:t>
            </a:r>
            <a:r>
              <a:rPr lang="nb-NO" dirty="0"/>
              <a:t>[2H]</a:t>
            </a:r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83955267-22DD-EE48-8499-827344F4B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245" y="3154724"/>
            <a:ext cx="3683553" cy="2069585"/>
          </a:xfrm>
          <a:prstGeom prst="rect">
            <a:avLst/>
          </a:prstGeom>
        </p:spPr>
      </p:pic>
      <p:sp>
        <p:nvSpPr>
          <p:cNvPr id="13" name="TekstSylinder 12">
            <a:extLst>
              <a:ext uri="{FF2B5EF4-FFF2-40B4-BE49-F238E27FC236}">
                <a16:creationId xmlns:a16="http://schemas.microsoft.com/office/drawing/2014/main" id="{92C82122-2689-D744-8142-8EA3CDC93B4F}"/>
              </a:ext>
            </a:extLst>
          </p:cNvPr>
          <p:cNvSpPr txBox="1"/>
          <p:nvPr/>
        </p:nvSpPr>
        <p:spPr>
          <a:xfrm>
            <a:off x="718456" y="2481357"/>
            <a:ext cx="6302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Gradually</a:t>
            </a:r>
            <a:r>
              <a:rPr lang="nb-NO" dirty="0"/>
              <a:t> </a:t>
            </a:r>
            <a:r>
              <a:rPr lang="nb-NO" dirty="0" err="1"/>
              <a:t>increasing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vacuum</a:t>
            </a:r>
            <a:r>
              <a:rPr lang="nb-NO" dirty="0"/>
              <a:t> </a:t>
            </a:r>
            <a:r>
              <a:rPr lang="nb-NO" dirty="0" err="1"/>
              <a:t>layer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2Å </a:t>
            </a:r>
          </a:p>
          <a:p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tag IVDW = 1 </a:t>
            </a:r>
            <a:r>
              <a:rPr lang="nb-NO" dirty="0" err="1"/>
              <a:t>inserted</a:t>
            </a:r>
            <a:r>
              <a:rPr lang="nb-NO" dirty="0"/>
              <a:t> in INCAR-file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12Å </a:t>
            </a:r>
            <a:r>
              <a:rPr lang="nb-NO" dirty="0" err="1"/>
              <a:t>where</a:t>
            </a:r>
            <a:r>
              <a:rPr lang="nb-NO" dirty="0"/>
              <a:t> used as </a:t>
            </a:r>
            <a:r>
              <a:rPr lang="nb-NO" dirty="0" err="1"/>
              <a:t>converged</a:t>
            </a:r>
            <a:r>
              <a:rPr lang="nb-NO" dirty="0"/>
              <a:t> </a:t>
            </a:r>
            <a:r>
              <a:rPr lang="nb-NO" dirty="0" err="1"/>
              <a:t>vacuum</a:t>
            </a:r>
            <a:r>
              <a:rPr lang="nb-NO" dirty="0"/>
              <a:t> </a:t>
            </a:r>
            <a:r>
              <a:rPr lang="nb-NO" dirty="0" err="1"/>
              <a:t>layer</a:t>
            </a:r>
            <a:r>
              <a:rPr lang="nb-NO" dirty="0"/>
              <a:t>. </a:t>
            </a:r>
          </a:p>
          <a:p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9CCFA6FE-0FE6-6345-B809-B91B8EBEBD02}"/>
              </a:ext>
            </a:extLst>
          </p:cNvPr>
          <p:cNvSpPr txBox="1"/>
          <p:nvPr/>
        </p:nvSpPr>
        <p:spPr>
          <a:xfrm>
            <a:off x="7670245" y="2481357"/>
            <a:ext cx="3683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Tab.1 </a:t>
            </a:r>
            <a:r>
              <a:rPr lang="nb-NO" sz="1400" dirty="0" err="1"/>
              <a:t>Vacuum</a:t>
            </a:r>
            <a:r>
              <a:rPr lang="nb-NO" sz="1400" dirty="0"/>
              <a:t> </a:t>
            </a:r>
            <a:r>
              <a:rPr lang="nb-NO" sz="1400" dirty="0" err="1"/>
              <a:t>layer</a:t>
            </a:r>
            <a:r>
              <a:rPr lang="nb-NO" sz="1400" dirty="0"/>
              <a:t> </a:t>
            </a:r>
            <a:r>
              <a:rPr lang="nb-NO" sz="1400" dirty="0" err="1"/>
              <a:t>inserted</a:t>
            </a:r>
            <a:r>
              <a:rPr lang="nb-NO" sz="1400" dirty="0"/>
              <a:t> in c-</a:t>
            </a:r>
            <a:r>
              <a:rPr lang="nb-NO" sz="1400" dirty="0" err="1"/>
              <a:t>direction</a:t>
            </a:r>
            <a:r>
              <a:rPr lang="nb-NO" sz="1400" dirty="0"/>
              <a:t> in </a:t>
            </a:r>
            <a:r>
              <a:rPr lang="nb-NO" sz="1400" dirty="0" err="1"/>
              <a:t>the</a:t>
            </a:r>
            <a:r>
              <a:rPr lang="nb-NO" sz="1400" dirty="0"/>
              <a:t> initial POSCAR-file. </a:t>
            </a:r>
          </a:p>
        </p:txBody>
      </p:sp>
    </p:spTree>
    <p:extLst>
      <p:ext uri="{BB962C8B-B14F-4D97-AF65-F5344CB8AC3E}">
        <p14:creationId xmlns:p14="http://schemas.microsoft.com/office/powerpoint/2010/main" val="75461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42FCC4-F631-8440-A571-38AE192C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energy cut-off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BD67104D-ABD3-FE40-8965-7A9D6BB36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3112" y="2253737"/>
            <a:ext cx="4928526" cy="369906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445D9C69-3A64-6144-9E6B-9F46125BCDE7}"/>
                  </a:ext>
                </a:extLst>
              </p:cNvPr>
              <p:cNvSpPr txBox="1"/>
              <p:nvPr/>
            </p:nvSpPr>
            <p:spPr>
              <a:xfrm>
                <a:off x="711130" y="2931032"/>
                <a:ext cx="6302610" cy="306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b-NO" dirty="0"/>
                  <a:t>Relative total </a:t>
                </a:r>
                <a:r>
                  <a:rPr lang="nb-NO" dirty="0" err="1"/>
                  <a:t>energies</a:t>
                </a:r>
                <a:r>
                  <a:rPr lang="nb-NO" dirty="0"/>
                  <a:t>: </a:t>
                </a:r>
                <a:r>
                  <a:rPr lang="nb-NO" dirty="0" err="1"/>
                  <a:t>E</a:t>
                </a:r>
                <a:r>
                  <a:rPr lang="nb-NO" baseline="-25000" dirty="0" err="1"/>
                  <a:t>rel</a:t>
                </a:r>
                <a:r>
                  <a:rPr lang="nb-NO" dirty="0"/>
                  <a:t> = </a:t>
                </a:r>
                <a:r>
                  <a:rPr lang="nb-NO" dirty="0" err="1"/>
                  <a:t>E</a:t>
                </a:r>
                <a:r>
                  <a:rPr lang="nb-NO" baseline="-25000" dirty="0" err="1"/>
                  <a:t>tot</a:t>
                </a:r>
                <a:r>
                  <a:rPr lang="nb-NO" dirty="0"/>
                  <a:t>[bulk] – </a:t>
                </a:r>
                <a:r>
                  <a:rPr lang="nb-NO" dirty="0" err="1"/>
                  <a:t>E</a:t>
                </a:r>
                <a:r>
                  <a:rPr lang="nb-NO" baseline="-25000" dirty="0" err="1"/>
                  <a:t>tot</a:t>
                </a:r>
                <a:r>
                  <a:rPr lang="nb-NO" dirty="0"/>
                  <a:t> [</a:t>
                </a:r>
                <a:r>
                  <a:rPr lang="nb-NO" dirty="0" err="1"/>
                  <a:t>slab</a:t>
                </a:r>
                <a:r>
                  <a:rPr lang="nb-NO" dirty="0"/>
                  <a:t>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b-NO" dirty="0"/>
                  <a:t>Energy </a:t>
                </a:r>
                <a:r>
                  <a:rPr lang="nb-NO" dirty="0" err="1"/>
                  <a:t>cut-off</a:t>
                </a:r>
                <a:r>
                  <a:rPr lang="nb-NO" dirty="0"/>
                  <a:t> </a:t>
                </a:r>
                <a:r>
                  <a:rPr lang="nb-NO" dirty="0" err="1"/>
                  <a:t>step-size</a:t>
                </a:r>
                <a:r>
                  <a:rPr lang="nb-NO" dirty="0"/>
                  <a:t> </a:t>
                </a:r>
                <a:r>
                  <a:rPr lang="nb-NO" dirty="0" err="1"/>
                  <a:t>of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𝑐𝑢𝑡𝑜𝑓𝑓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dirty="0"/>
                  <a:t>= 50 eV</a:t>
                </a:r>
              </a:p>
              <a:p>
                <a:endParaRPr lang="nb-N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𝑟𝑒𝑙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𝑐𝑢𝑡𝑜𝑓𝑓</m:t>
                            </m:r>
                          </m:sub>
                        </m:sSub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𝑚𝑒𝑉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𝑒𝑉</m:t>
                        </m:r>
                      </m:den>
                    </m:f>
                  </m:oMath>
                </a14:m>
                <a:endParaRPr lang="nb-N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b-NO" dirty="0" err="1"/>
                  <a:t>Convergence</a:t>
                </a:r>
                <a:r>
                  <a:rPr lang="nb-NO" dirty="0"/>
                  <a:t> </a:t>
                </a:r>
                <a:r>
                  <a:rPr lang="nb-NO" dirty="0" err="1"/>
                  <a:t>of</a:t>
                </a:r>
                <a:r>
                  <a:rPr lang="nb-NO" dirty="0"/>
                  <a:t> </a:t>
                </a:r>
                <a:r>
                  <a:rPr lang="nb-NO" dirty="0" err="1"/>
                  <a:t>E</a:t>
                </a:r>
                <a:r>
                  <a:rPr lang="nb-NO" baseline="-25000" dirty="0" err="1"/>
                  <a:t>rel</a:t>
                </a:r>
                <a:r>
                  <a:rPr lang="nb-NO" dirty="0"/>
                  <a:t> </a:t>
                </a:r>
                <a:r>
                  <a:rPr lang="nb-NO" dirty="0" err="1"/>
                  <a:t>was</a:t>
                </a:r>
                <a:r>
                  <a:rPr lang="nb-NO" dirty="0"/>
                  <a:t> </a:t>
                </a:r>
                <a:r>
                  <a:rPr lang="nb-NO" dirty="0" err="1"/>
                  <a:t>found</a:t>
                </a:r>
                <a:r>
                  <a:rPr lang="nb-NO" dirty="0"/>
                  <a:t> to be 450eV</a:t>
                </a:r>
              </a:p>
              <a:p>
                <a:endParaRPr lang="nb-N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dirty="0"/>
              </a:p>
            </p:txBody>
          </p:sp>
        </mc:Choice>
        <mc:Fallback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445D9C69-3A64-6144-9E6B-9F46125BC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30" y="2931032"/>
                <a:ext cx="6302610" cy="3064750"/>
              </a:xfrm>
              <a:prstGeom prst="rect">
                <a:avLst/>
              </a:prstGeom>
              <a:blipFill>
                <a:blip r:embed="rId3"/>
                <a:stretch>
                  <a:fillRect l="-604" t="-82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88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8F2C4E-29B9-D445-81B4-71314810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Convergence of </a:t>
            </a:r>
            <a:r>
              <a:rPr lang="en-US" b="1" dirty="0"/>
              <a:t>k</a:t>
            </a:r>
            <a:r>
              <a:rPr lang="en-US" dirty="0"/>
              <a:t>-points density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A95CCEA1-FF42-CF49-AFF9-9DC0BB96E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04027" y="2256785"/>
            <a:ext cx="4870791" cy="365573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062B7B1C-D31A-BC4E-91C8-E804C466E16F}"/>
                  </a:ext>
                </a:extLst>
              </p:cNvPr>
              <p:cNvSpPr txBox="1"/>
              <p:nvPr/>
            </p:nvSpPr>
            <p:spPr>
              <a:xfrm>
                <a:off x="838200" y="2767746"/>
                <a:ext cx="6302610" cy="3844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b-NO" dirty="0"/>
                  <a:t>Relative total </a:t>
                </a:r>
                <a:r>
                  <a:rPr lang="nb-NO" dirty="0" err="1"/>
                  <a:t>energies</a:t>
                </a:r>
                <a:r>
                  <a:rPr lang="nb-NO" dirty="0"/>
                  <a:t>: </a:t>
                </a:r>
                <a:r>
                  <a:rPr lang="nb-NO" dirty="0" err="1"/>
                  <a:t>E</a:t>
                </a:r>
                <a:r>
                  <a:rPr lang="nb-NO" baseline="-25000" dirty="0" err="1"/>
                  <a:t>rel</a:t>
                </a:r>
                <a:r>
                  <a:rPr lang="nb-NO" dirty="0"/>
                  <a:t> = </a:t>
                </a:r>
                <a:r>
                  <a:rPr lang="nb-NO" dirty="0" err="1"/>
                  <a:t>E</a:t>
                </a:r>
                <a:r>
                  <a:rPr lang="nb-NO" baseline="-25000" dirty="0" err="1"/>
                  <a:t>tot</a:t>
                </a:r>
                <a:r>
                  <a:rPr lang="nb-NO" dirty="0"/>
                  <a:t>[bulk] – </a:t>
                </a:r>
                <a:r>
                  <a:rPr lang="nb-NO" dirty="0" err="1"/>
                  <a:t>E</a:t>
                </a:r>
                <a:r>
                  <a:rPr lang="nb-NO" baseline="-25000" dirty="0" err="1"/>
                  <a:t>tot</a:t>
                </a:r>
                <a:r>
                  <a:rPr lang="nb-NO" dirty="0"/>
                  <a:t> [</a:t>
                </a:r>
                <a:r>
                  <a:rPr lang="nb-NO" dirty="0" err="1"/>
                  <a:t>slab</a:t>
                </a:r>
                <a:r>
                  <a:rPr lang="nb-NO" dirty="0"/>
                  <a:t>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b-NO" b="1" dirty="0"/>
                  <a:t>k</a:t>
                </a:r>
                <a:r>
                  <a:rPr lang="nb-NO" dirty="0"/>
                  <a:t>-</a:t>
                </a:r>
                <a:r>
                  <a:rPr lang="nb-NO" dirty="0" err="1"/>
                  <a:t>points</a:t>
                </a:r>
                <a:r>
                  <a:rPr lang="nb-NO" dirty="0"/>
                  <a:t> </a:t>
                </a:r>
                <a:r>
                  <a:rPr lang="nb-NO" dirty="0" err="1"/>
                  <a:t>denisity</a:t>
                </a:r>
                <a:r>
                  <a:rPr lang="nb-NO" dirty="0"/>
                  <a:t> </a:t>
                </a:r>
                <a:r>
                  <a:rPr lang="nb-NO" dirty="0" err="1"/>
                  <a:t>step-size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nb-NO" dirty="0"/>
                  <a:t>1</a:t>
                </a:r>
              </a:p>
              <a:p>
                <a:endParaRPr lang="nb-N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𝑟𝑒𝑙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nb-NO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nb-NO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𝑚𝑒𝑉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nb-N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b-NO" dirty="0" err="1"/>
                  <a:t>Convergence</a:t>
                </a:r>
                <a:r>
                  <a:rPr lang="nb-NO" dirty="0"/>
                  <a:t> </a:t>
                </a:r>
                <a:r>
                  <a:rPr lang="nb-NO" dirty="0" err="1"/>
                  <a:t>of</a:t>
                </a:r>
                <a:r>
                  <a:rPr lang="nb-NO" dirty="0"/>
                  <a:t> </a:t>
                </a:r>
                <a:r>
                  <a:rPr lang="nb-NO" dirty="0" err="1"/>
                  <a:t>E</a:t>
                </a:r>
                <a:r>
                  <a:rPr lang="nb-NO" baseline="-25000" dirty="0" err="1"/>
                  <a:t>rel</a:t>
                </a:r>
                <a:r>
                  <a:rPr lang="nb-NO" dirty="0"/>
                  <a:t> </a:t>
                </a:r>
                <a:r>
                  <a:rPr lang="nb-NO" dirty="0" err="1"/>
                  <a:t>was</a:t>
                </a:r>
                <a:r>
                  <a:rPr lang="nb-NO" dirty="0"/>
                  <a:t> </a:t>
                </a:r>
                <a:r>
                  <a:rPr lang="nb-NO" dirty="0" err="1"/>
                  <a:t>found</a:t>
                </a:r>
                <a:r>
                  <a:rPr lang="nb-NO" dirty="0"/>
                  <a:t> to be at </a:t>
                </a:r>
                <a:r>
                  <a:rPr lang="nb-NO" b="1" dirty="0"/>
                  <a:t>k</a:t>
                </a:r>
                <a:r>
                  <a:rPr lang="nb-NO" dirty="0"/>
                  <a:t>-</a:t>
                </a:r>
                <a:r>
                  <a:rPr lang="nb-NO" dirty="0" err="1"/>
                  <a:t>points</a:t>
                </a:r>
                <a:r>
                  <a:rPr lang="nb-NO" dirty="0"/>
                  <a:t> </a:t>
                </a:r>
                <a:r>
                  <a:rPr lang="nb-NO" dirty="0" err="1"/>
                  <a:t>density</a:t>
                </a:r>
                <a:r>
                  <a:rPr lang="nb-NO" dirty="0"/>
                  <a:t> </a:t>
                </a:r>
                <a:r>
                  <a:rPr lang="nb-NO" dirty="0" err="1"/>
                  <a:t>set</a:t>
                </a:r>
                <a:r>
                  <a:rPr lang="nb-NO" dirty="0"/>
                  <a:t> to 5. </a:t>
                </a:r>
              </a:p>
              <a:p>
                <a:endParaRPr lang="nb-N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b-NO" b="0" dirty="0"/>
                  <a:t> Gamma </a:t>
                </a:r>
                <a:r>
                  <a:rPr lang="nb-NO" b="0" dirty="0" err="1"/>
                  <a:t>centered</a:t>
                </a:r>
                <a:r>
                  <a:rPr lang="nb-NO" b="0" dirty="0"/>
                  <a:t> mesh with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10×10×3</m:t>
                    </m:r>
                  </m:oMath>
                </a14:m>
                <a:r>
                  <a:rPr lang="nb-NO" dirty="0"/>
                  <a:t> grid </a:t>
                </a:r>
                <a:r>
                  <a:rPr lang="nb-NO" dirty="0" err="1"/>
                  <a:t>points</a:t>
                </a:r>
                <a:r>
                  <a:rPr lang="nb-NO" dirty="0"/>
                  <a:t> for bulk and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10×10×1</m:t>
                    </m:r>
                  </m:oMath>
                </a14:m>
                <a:r>
                  <a:rPr lang="nb-NO" dirty="0"/>
                  <a:t> for </a:t>
                </a:r>
                <a:r>
                  <a:rPr lang="nb-NO" dirty="0" err="1"/>
                  <a:t>slab</a:t>
                </a:r>
                <a:r>
                  <a:rPr lang="nb-NO" dirty="0"/>
                  <a:t> </a:t>
                </a:r>
                <a:r>
                  <a:rPr lang="nb-NO" dirty="0" err="1"/>
                  <a:t>structure</a:t>
                </a:r>
                <a:r>
                  <a:rPr lang="nb-NO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dirty="0"/>
              </a:p>
            </p:txBody>
          </p:sp>
        </mc:Choice>
        <mc:Fallback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062B7B1C-D31A-BC4E-91C8-E804C466E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67746"/>
                <a:ext cx="6302610" cy="3844770"/>
              </a:xfrm>
              <a:prstGeom prst="rect">
                <a:avLst/>
              </a:prstGeom>
              <a:blipFill>
                <a:blip r:embed="rId4"/>
                <a:stretch>
                  <a:fillRect l="-604" t="-32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95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DF5BDD-0272-1E40-BDCD-D8200B5C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Relaxtion of bulk MoS</a:t>
            </a:r>
            <a:r>
              <a:rPr lang="nb-NO" baseline="-25000"/>
              <a:t>2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1E8A5ACF-6227-204C-8E6C-816829645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17472" y="299896"/>
            <a:ext cx="4417455" cy="3315488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235E5895-12DD-4847-BAE5-8AE8CFCA2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472" y="3498783"/>
            <a:ext cx="4417457" cy="3315488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2CD1954C-A6C2-5B4B-A0A5-DEDF16238FAD}"/>
              </a:ext>
            </a:extLst>
          </p:cNvPr>
          <p:cNvSpPr txBox="1"/>
          <p:nvPr/>
        </p:nvSpPr>
        <p:spPr>
          <a:xfrm>
            <a:off x="666392" y="1957640"/>
            <a:ext cx="63026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Poor</a:t>
            </a:r>
            <a:r>
              <a:rPr lang="nb-NO" dirty="0"/>
              <a:t> initial </a:t>
            </a:r>
            <a:r>
              <a:rPr lang="nb-NO" dirty="0" err="1"/>
              <a:t>guess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atomic</a:t>
            </a:r>
            <a:r>
              <a:rPr lang="nb-NO" dirty="0"/>
              <a:t> </a:t>
            </a:r>
            <a:r>
              <a:rPr lang="nb-NO" dirty="0" err="1"/>
              <a:t>position</a:t>
            </a:r>
            <a:r>
              <a:rPr lang="nb-NO" dirty="0"/>
              <a:t>. </a:t>
            </a:r>
          </a:p>
          <a:p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INCAR-tag IBRION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Initial </a:t>
            </a:r>
            <a:r>
              <a:rPr lang="nb-NO" dirty="0" err="1"/>
              <a:t>lattice</a:t>
            </a:r>
            <a:r>
              <a:rPr lang="nb-NO" dirty="0"/>
              <a:t> parameters </a:t>
            </a:r>
            <a:r>
              <a:rPr lang="nb-NO" dirty="0" err="1"/>
              <a:t>set</a:t>
            </a:r>
            <a:r>
              <a:rPr lang="nb-NO" dirty="0"/>
              <a:t> to: a = 3.190Å and c = 14.879Å,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yields</a:t>
            </a:r>
            <a:r>
              <a:rPr lang="nb-NO" dirty="0"/>
              <a:t> a c/a-ratio </a:t>
            </a:r>
            <a:r>
              <a:rPr lang="nb-NO" dirty="0" err="1"/>
              <a:t>of</a:t>
            </a:r>
            <a:r>
              <a:rPr lang="nb-NO" dirty="0"/>
              <a:t>  4.66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After</a:t>
            </a:r>
            <a:r>
              <a:rPr lang="nb-NO" dirty="0"/>
              <a:t> </a:t>
            </a:r>
            <a:r>
              <a:rPr lang="nb-NO" dirty="0" err="1"/>
              <a:t>relaxation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lattice</a:t>
            </a:r>
            <a:r>
              <a:rPr lang="nb-NO" dirty="0"/>
              <a:t> parameters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calculated</a:t>
            </a:r>
            <a:r>
              <a:rPr lang="nb-NO" dirty="0"/>
              <a:t> to a = 3.188Å and c = 12.403Å, </a:t>
            </a:r>
            <a:r>
              <a:rPr lang="nb-NO" dirty="0" err="1"/>
              <a:t>with</a:t>
            </a:r>
            <a:r>
              <a:rPr lang="nb-NO" dirty="0"/>
              <a:t> a c/a-ratio </a:t>
            </a:r>
            <a:r>
              <a:rPr lang="nb-NO" dirty="0" err="1"/>
              <a:t>of</a:t>
            </a:r>
            <a:r>
              <a:rPr lang="nb-NO" dirty="0"/>
              <a:t> 3.89 </a:t>
            </a:r>
          </a:p>
          <a:p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c/a-ratio has </a:t>
            </a:r>
            <a:r>
              <a:rPr lang="nb-NO" dirty="0" err="1"/>
              <a:t>decreased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approximately</a:t>
            </a:r>
            <a:r>
              <a:rPr lang="nb-NO" dirty="0"/>
              <a:t> 16.5%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In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agreement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experimental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c/a = 3.90 [1]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880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216663-5297-C844-A43A-6EFF9E02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/>
              <a:t>Density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states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7395BD7F-0A6D-464A-AD35-7A3BB2F78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0800000" flipH="1" flipV="1">
            <a:off x="838200" y="1690689"/>
            <a:ext cx="4779584" cy="3587276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AE709977-C710-824A-825F-D8CA546D7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6096000" y="1690688"/>
            <a:ext cx="4779584" cy="3587277"/>
          </a:xfrm>
          <a:prstGeom prst="rect">
            <a:avLst/>
          </a:prstGeom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698D4136-5985-CC4E-BC9A-A1B73564D0E4}"/>
              </a:ext>
            </a:extLst>
          </p:cNvPr>
          <p:cNvSpPr txBox="1"/>
          <p:nvPr/>
        </p:nvSpPr>
        <p:spPr>
          <a:xfrm>
            <a:off x="2944695" y="5492172"/>
            <a:ext cx="630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VASP </a:t>
            </a:r>
            <a:r>
              <a:rPr lang="nb-NO" dirty="0" err="1"/>
              <a:t>using</a:t>
            </a:r>
            <a:r>
              <a:rPr lang="nb-NO" dirty="0"/>
              <a:t> PAW-PBE </a:t>
            </a:r>
            <a:r>
              <a:rPr lang="nb-NO" dirty="0" err="1"/>
              <a:t>potential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PE-GGA </a:t>
            </a:r>
            <a:r>
              <a:rPr lang="nb-NO" dirty="0" err="1"/>
              <a:t>functional</a:t>
            </a:r>
            <a:r>
              <a:rPr lang="nb-N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3812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3B2BD5-0FD1-7042-8AC0-2BFA6B3B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         Band </a:t>
            </a:r>
            <a:r>
              <a:rPr lang="nb-NO" dirty="0" err="1"/>
              <a:t>structure</a:t>
            </a:r>
            <a:r>
              <a:rPr lang="nb-NO" dirty="0"/>
              <a:t> 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300814D9-7B24-614C-A3B0-4C71CC4F4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42263" y="300708"/>
            <a:ext cx="4263109" cy="3199644"/>
          </a:xfr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47AE9933-20C2-9C46-A75B-5708BCDA9C1C}"/>
              </a:ext>
            </a:extLst>
          </p:cNvPr>
          <p:cNvSpPr txBox="1"/>
          <p:nvPr/>
        </p:nvSpPr>
        <p:spPr>
          <a:xfrm>
            <a:off x="1359623" y="3357648"/>
            <a:ext cx="6580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Bulk MoS</a:t>
            </a:r>
            <a:r>
              <a:rPr lang="nb-NO" baseline="-25000" dirty="0"/>
              <a:t>2</a:t>
            </a:r>
            <a:r>
              <a:rPr lang="nb-NO" dirty="0"/>
              <a:t> [2H] </a:t>
            </a:r>
            <a:r>
              <a:rPr lang="nb-NO" dirty="0" err="1"/>
              <a:t>exhibits</a:t>
            </a:r>
            <a:r>
              <a:rPr lang="nb-NO" dirty="0"/>
              <a:t> an </a:t>
            </a:r>
            <a:r>
              <a:rPr lang="nb-NO" dirty="0" err="1"/>
              <a:t>indirect</a:t>
            </a:r>
            <a:r>
              <a:rPr lang="nb-NO" dirty="0"/>
              <a:t> </a:t>
            </a:r>
            <a:r>
              <a:rPr lang="nb-NO" dirty="0" err="1"/>
              <a:t>bandgap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Monolayer</a:t>
            </a:r>
            <a:r>
              <a:rPr lang="nb-NO" dirty="0"/>
              <a:t> MoS</a:t>
            </a:r>
            <a:r>
              <a:rPr lang="nb-NO" baseline="-25000" dirty="0"/>
              <a:t>2</a:t>
            </a:r>
            <a:r>
              <a:rPr lang="nb-NO" dirty="0"/>
              <a:t> [2H] </a:t>
            </a:r>
            <a:r>
              <a:rPr lang="nb-NO" dirty="0" err="1"/>
              <a:t>exhibits</a:t>
            </a:r>
            <a:r>
              <a:rPr lang="nb-NO" dirty="0"/>
              <a:t> a </a:t>
            </a:r>
            <a:r>
              <a:rPr lang="nb-NO" dirty="0" err="1"/>
              <a:t>direct</a:t>
            </a:r>
            <a:r>
              <a:rPr lang="nb-NO" dirty="0"/>
              <a:t> </a:t>
            </a:r>
            <a:r>
              <a:rPr lang="nb-NO" dirty="0" err="1"/>
              <a:t>bandgap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high-symmetry</a:t>
            </a:r>
            <a:r>
              <a:rPr lang="nb-NO" dirty="0"/>
              <a:t> </a:t>
            </a:r>
            <a:r>
              <a:rPr lang="nb-NO" dirty="0" err="1"/>
              <a:t>path</a:t>
            </a:r>
            <a:r>
              <a:rPr lang="nb-NO" dirty="0"/>
              <a:t>: </a:t>
            </a:r>
            <a:r>
              <a:rPr lang="el-GR" dirty="0"/>
              <a:t>Γ − </a:t>
            </a:r>
            <a:r>
              <a:rPr lang="nb-NO" dirty="0"/>
              <a:t>M − K − </a:t>
            </a:r>
            <a:r>
              <a:rPr lang="el-GR" dirty="0"/>
              <a:t>Γ </a:t>
            </a:r>
            <a:endParaRPr lang="nb-NO" dirty="0"/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9453B2E7-4C34-6F41-AE72-B8BCE70F2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261" y="3500352"/>
            <a:ext cx="4263111" cy="31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9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3B2BD5-0FD1-7042-8AC0-2BFA6B3B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         Band </a:t>
            </a:r>
            <a:r>
              <a:rPr lang="nb-NO" dirty="0" err="1"/>
              <a:t>structure</a:t>
            </a:r>
            <a:r>
              <a:rPr lang="nb-NO" dirty="0"/>
              <a:t> 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300814D9-7B24-614C-A3B0-4C71CC4F4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42263" y="300708"/>
            <a:ext cx="4263109" cy="3199644"/>
          </a:xfrm>
        </p:spPr>
      </p:pic>
      <p:pic>
        <p:nvPicPr>
          <p:cNvPr id="4" name="Bilde 3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248E43ED-3C99-5442-B9F2-CBB30BB4A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20" y="2719307"/>
            <a:ext cx="4826000" cy="1168400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4805CE10-7C65-C642-80FA-EE9BDE27FE75}"/>
              </a:ext>
            </a:extLst>
          </p:cNvPr>
          <p:cNvSpPr txBox="1"/>
          <p:nvPr/>
        </p:nvSpPr>
        <p:spPr>
          <a:xfrm>
            <a:off x="1404703" y="2096988"/>
            <a:ext cx="59980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Tab.2 </a:t>
            </a:r>
            <a:r>
              <a:rPr lang="nb-NO" sz="1400" dirty="0" err="1"/>
              <a:t>Bandgap</a:t>
            </a:r>
            <a:r>
              <a:rPr lang="nb-NO" sz="1400" dirty="0"/>
              <a:t>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both</a:t>
            </a:r>
            <a:r>
              <a:rPr lang="nb-NO" sz="1400" dirty="0"/>
              <a:t> </a:t>
            </a:r>
            <a:r>
              <a:rPr lang="nb-NO" sz="1400" dirty="0" err="1"/>
              <a:t>structures</a:t>
            </a:r>
            <a:r>
              <a:rPr lang="nb-NO" sz="1400" dirty="0"/>
              <a:t> </a:t>
            </a:r>
            <a:r>
              <a:rPr lang="nb-NO" sz="1400" dirty="0" err="1"/>
              <a:t>shown</a:t>
            </a:r>
            <a:r>
              <a:rPr lang="nb-NO" sz="1400" dirty="0"/>
              <a:t> for DFT-</a:t>
            </a:r>
            <a:r>
              <a:rPr lang="nb-NO" sz="1400" dirty="0" err="1"/>
              <a:t>calculations</a:t>
            </a:r>
            <a:r>
              <a:rPr lang="nb-NO" sz="1400" dirty="0"/>
              <a:t> </a:t>
            </a:r>
            <a:r>
              <a:rPr lang="nb-NO" sz="1400" dirty="0" err="1"/>
              <a:t>using</a:t>
            </a:r>
            <a:r>
              <a:rPr lang="nb-NO" sz="1400" dirty="0"/>
              <a:t> PE-GGA </a:t>
            </a:r>
            <a:r>
              <a:rPr lang="nb-NO" sz="1400" dirty="0" err="1"/>
              <a:t>functional</a:t>
            </a:r>
            <a:r>
              <a:rPr lang="nb-NO" sz="1400" dirty="0"/>
              <a:t> and </a:t>
            </a:r>
            <a:r>
              <a:rPr lang="nb-NO" sz="1400" dirty="0" err="1"/>
              <a:t>experimental</a:t>
            </a:r>
            <a:r>
              <a:rPr lang="nb-NO" sz="1400" dirty="0"/>
              <a:t> </a:t>
            </a:r>
            <a:r>
              <a:rPr lang="nb-NO" sz="1400" dirty="0" err="1"/>
              <a:t>values</a:t>
            </a:r>
            <a:r>
              <a:rPr lang="nb-NO" sz="1400" dirty="0"/>
              <a:t> [2] [3] </a:t>
            </a:r>
          </a:p>
          <a:p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EF442531-0AB7-914D-B13E-F97E9D81F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261" y="3517590"/>
            <a:ext cx="4263111" cy="31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1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779</Words>
  <Application>Microsoft Macintosh PowerPoint</Application>
  <PresentationFormat>Widescreen</PresentationFormat>
  <Paragraphs>128</Paragraphs>
  <Slides>13</Slides>
  <Notes>9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Wingdings</vt:lpstr>
      <vt:lpstr>Office-tema</vt:lpstr>
      <vt:lpstr>DFT-analysis of 3D &amp; 2D model of MoS2 [2H]   Density of states &amp; band structure </vt:lpstr>
      <vt:lpstr>Crystal structure</vt:lpstr>
      <vt:lpstr>Creation of monolayer MoS2 [2H]</vt:lpstr>
      <vt:lpstr>Convergence of energy cut-off</vt:lpstr>
      <vt:lpstr>Convergence of k-points density</vt:lpstr>
      <vt:lpstr>Relaxtion of bulk MoS2</vt:lpstr>
      <vt:lpstr>Density of states</vt:lpstr>
      <vt:lpstr>         Band structure </vt:lpstr>
      <vt:lpstr>         Band structure </vt:lpstr>
      <vt:lpstr>         Band structure </vt:lpstr>
      <vt:lpstr>Applications of monolayer &amp; DFT-Improvements</vt:lpstr>
      <vt:lpstr>Applications of monolayer &amp; DFT-Improvements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DFT-analysis of 3D &amp; 2D model of MoS2 [2H]   Density of states and band structure </dc:title>
  <dc:creator>Kristoffer Wannebo Varslott</dc:creator>
  <cp:lastModifiedBy>Kristoffer Wannebo Varslott</cp:lastModifiedBy>
  <cp:revision>28</cp:revision>
  <dcterms:created xsi:type="dcterms:W3CDTF">2019-11-29T16:07:21Z</dcterms:created>
  <dcterms:modified xsi:type="dcterms:W3CDTF">2019-12-03T09:36:01Z</dcterms:modified>
</cp:coreProperties>
</file>