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602" r:id="rId2"/>
    <p:sldId id="606" r:id="rId3"/>
    <p:sldId id="1033" r:id="rId4"/>
    <p:sldId id="256" r:id="rId5"/>
    <p:sldId id="1034" r:id="rId6"/>
    <p:sldId id="257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</p:sldIdLst>
  <p:sldSz cx="18288000" cy="10287000"/>
  <p:notesSz cx="6858000" cy="9144000"/>
  <p:embeddedFontLst>
    <p:embeddedFont>
      <p:font typeface="Montserrat" panose="00000500000000000000" pitchFamily="2" charset="0"/>
      <p:regular r:id="rId22"/>
      <p:bold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07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pa_disciplina_enfer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20E8E735-3690-85AF-8F5B-74299B31B8A9}"/>
              </a:ext>
            </a:extLst>
          </p:cNvPr>
          <p:cNvSpPr txBox="1">
            <a:spLocks/>
          </p:cNvSpPr>
          <p:nvPr/>
        </p:nvSpPr>
        <p:spPr>
          <a:xfrm>
            <a:off x="1042986" y="4186236"/>
            <a:ext cx="8101014" cy="1914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7200">
                <a:solidFill>
                  <a:schemeClr val="bg1"/>
                </a:solidFill>
              </a:rPr>
              <a:t>Título da disciplina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326D6-B9F7-7414-2EFF-89C89E192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-3"/>
            <a:ext cx="18287997" cy="10286997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1B07C65E-4FCA-111B-8379-24AD63B1D2FB}"/>
              </a:ext>
            </a:extLst>
          </p:cNvPr>
          <p:cNvGrpSpPr/>
          <p:nvPr/>
        </p:nvGrpSpPr>
        <p:grpSpPr>
          <a:xfrm>
            <a:off x="0" y="1"/>
            <a:ext cx="11144250" cy="10287002"/>
            <a:chOff x="0" y="-1"/>
            <a:chExt cx="7429500" cy="6886576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3CB47F11-6F7B-75EE-1082-8FE35CBA9FDD}"/>
                </a:ext>
              </a:extLst>
            </p:cNvPr>
            <p:cNvSpPr/>
            <p:nvPr/>
          </p:nvSpPr>
          <p:spPr>
            <a:xfrm>
              <a:off x="0" y="0"/>
              <a:ext cx="7429500" cy="6886575"/>
            </a:xfrm>
            <a:custGeom>
              <a:avLst/>
              <a:gdLst>
                <a:gd name="connsiteX0" fmla="*/ 0 w 7429500"/>
                <a:gd name="connsiteY0" fmla="*/ 0 h 6886575"/>
                <a:gd name="connsiteX1" fmla="*/ 5162550 w 7429500"/>
                <a:gd name="connsiteY1" fmla="*/ 0 h 6886575"/>
                <a:gd name="connsiteX2" fmla="*/ 7429500 w 7429500"/>
                <a:gd name="connsiteY2" fmla="*/ 3190875 h 6886575"/>
                <a:gd name="connsiteX3" fmla="*/ 6610350 w 7429500"/>
                <a:gd name="connsiteY3" fmla="*/ 6886575 h 6886575"/>
                <a:gd name="connsiteX4" fmla="*/ 9525 w 7429500"/>
                <a:gd name="connsiteY4" fmla="*/ 6886575 h 6886575"/>
                <a:gd name="connsiteX5" fmla="*/ 0 w 7429500"/>
                <a:gd name="connsiteY5" fmla="*/ 0 h 688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9500" h="6886575">
                  <a:moveTo>
                    <a:pt x="0" y="0"/>
                  </a:moveTo>
                  <a:lnTo>
                    <a:pt x="5162550" y="0"/>
                  </a:lnTo>
                  <a:lnTo>
                    <a:pt x="7429500" y="3190875"/>
                  </a:lnTo>
                  <a:lnTo>
                    <a:pt x="6610350" y="6886575"/>
                  </a:lnTo>
                  <a:lnTo>
                    <a:pt x="9525" y="6886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18B55535-9851-8789-EE59-021E80490A78}"/>
                </a:ext>
              </a:extLst>
            </p:cNvPr>
            <p:cNvSpPr/>
            <p:nvPr/>
          </p:nvSpPr>
          <p:spPr>
            <a:xfrm>
              <a:off x="0" y="-1"/>
              <a:ext cx="6981825" cy="6886576"/>
            </a:xfrm>
            <a:custGeom>
              <a:avLst/>
              <a:gdLst>
                <a:gd name="connsiteX0" fmla="*/ 0 w 6981825"/>
                <a:gd name="connsiteY0" fmla="*/ 0 h 6877050"/>
                <a:gd name="connsiteX1" fmla="*/ 4924425 w 6981825"/>
                <a:gd name="connsiteY1" fmla="*/ 0 h 6877050"/>
                <a:gd name="connsiteX2" fmla="*/ 6981825 w 6981825"/>
                <a:gd name="connsiteY2" fmla="*/ 3286125 h 6877050"/>
                <a:gd name="connsiteX3" fmla="*/ 5724525 w 6981825"/>
                <a:gd name="connsiteY3" fmla="*/ 6877050 h 6877050"/>
                <a:gd name="connsiteX4" fmla="*/ 0 w 6981825"/>
                <a:gd name="connsiteY4" fmla="*/ 6877050 h 6877050"/>
                <a:gd name="connsiteX5" fmla="*/ 0 w 6981825"/>
                <a:gd name="connsiteY5" fmla="*/ 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1825" h="6877050">
                  <a:moveTo>
                    <a:pt x="0" y="0"/>
                  </a:moveTo>
                  <a:lnTo>
                    <a:pt x="4924425" y="0"/>
                  </a:lnTo>
                  <a:lnTo>
                    <a:pt x="6981825" y="3286125"/>
                  </a:lnTo>
                  <a:lnTo>
                    <a:pt x="5724525" y="6877050"/>
                  </a:lnTo>
                  <a:lnTo>
                    <a:pt x="0" y="687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</p:grp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D6B1108-62E6-B323-6690-074625AE20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986" y="3880246"/>
            <a:ext cx="8101014" cy="25265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844804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pa_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28F379-6ECB-5BB3-6D4F-611178BA1B9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460753-88DE-BBB1-5A34-4115A7DF4745}"/>
              </a:ext>
            </a:extLst>
          </p:cNvPr>
          <p:cNvSpPr/>
          <p:nvPr/>
        </p:nvSpPr>
        <p:spPr>
          <a:xfrm>
            <a:off x="1" y="0"/>
            <a:ext cx="1528763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12F41A50-56E3-3B09-295D-C9D3ED9D8F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222957" y="-1"/>
            <a:ext cx="6065043" cy="1028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alterar a imagem</a:t>
            </a:r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A692BB38-74DB-6073-8F7B-2CCA25199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8784" y="4535087"/>
            <a:ext cx="9365370" cy="12179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7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Título do tema</a:t>
            </a:r>
          </a:p>
        </p:txBody>
      </p:sp>
    </p:spTree>
    <p:extLst>
      <p:ext uri="{BB962C8B-B14F-4D97-AF65-F5344CB8AC3E}">
        <p14:creationId xmlns:p14="http://schemas.microsoft.com/office/powerpoint/2010/main" val="357151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ulo_nc_fundo_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45C0A04-5D07-15B4-BDEA-D81C35D9AB5E}"/>
              </a:ext>
            </a:extLst>
          </p:cNvPr>
          <p:cNvCxnSpPr/>
          <p:nvPr/>
        </p:nvCxnSpPr>
        <p:spPr>
          <a:xfrm>
            <a:off x="448279" y="1375785"/>
            <a:ext cx="7596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BE42597-6E97-1421-B321-FD575221C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763" y="876300"/>
            <a:ext cx="15230475" cy="128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Título de Núcleo conceitual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E2CBDB-0FC6-62D0-BD7E-1808A037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583" y="339437"/>
            <a:ext cx="2449418" cy="18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ulo_nc_subtitulo_fundo_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45C0A04-5D07-15B4-BDEA-D81C35D9AB5E}"/>
              </a:ext>
            </a:extLst>
          </p:cNvPr>
          <p:cNvCxnSpPr/>
          <p:nvPr/>
        </p:nvCxnSpPr>
        <p:spPr>
          <a:xfrm>
            <a:off x="448279" y="1375785"/>
            <a:ext cx="7596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7646759C-129F-8E13-9526-F5863F0AAC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763" y="876300"/>
            <a:ext cx="15230475" cy="128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Título de Núcleo conceitual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2EECE16-EFA0-70C3-D06A-EA37CFBC5E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8763" y="2183607"/>
            <a:ext cx="15230475" cy="128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Subtítulo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0FC96B-4894-6FA4-94F8-E3B31A8C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195" y="363794"/>
            <a:ext cx="2450805" cy="18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3DD97C3-8763-C576-20B8-87D61724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195" y="368176"/>
            <a:ext cx="2450805" cy="18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D169BB-ECAE-0211-35CA-171B90F5E62B}"/>
              </a:ext>
            </a:extLst>
          </p:cNvPr>
          <p:cNvSpPr/>
          <p:nvPr/>
        </p:nvSpPr>
        <p:spPr>
          <a:xfrm>
            <a:off x="17723645" y="9801225"/>
            <a:ext cx="564356" cy="485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90D2-3DE7-6998-B88F-8446625D9D7E}"/>
              </a:ext>
            </a:extLst>
          </p:cNvPr>
          <p:cNvSpPr/>
          <p:nvPr/>
        </p:nvSpPr>
        <p:spPr>
          <a:xfrm>
            <a:off x="1" y="9801225"/>
            <a:ext cx="14987588" cy="485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809DE12-9053-1118-218C-7CC6A99D4E57}"/>
              </a:ext>
            </a:extLst>
          </p:cNvPr>
          <p:cNvSpPr/>
          <p:nvPr/>
        </p:nvSpPr>
        <p:spPr>
          <a:xfrm>
            <a:off x="14987588" y="9801225"/>
            <a:ext cx="3174683" cy="485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F9201F-774D-412F-8C62-BD8DFDF10B8B}"/>
              </a:ext>
            </a:extLst>
          </p:cNvPr>
          <p:cNvSpPr/>
          <p:nvPr/>
        </p:nvSpPr>
        <p:spPr>
          <a:xfrm>
            <a:off x="0" y="0"/>
            <a:ext cx="18288000" cy="377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13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90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6000" kern="1200">
          <a:solidFill>
            <a:schemeClr val="tx2"/>
          </a:solidFill>
          <a:latin typeface="+mn-lt"/>
          <a:ea typeface="+mn-ea"/>
          <a:cs typeface="+mn-cs"/>
        </a:defRPr>
      </a:lvl3pPr>
      <a:lvl4pPr marL="20574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5400" kern="1200">
          <a:solidFill>
            <a:schemeClr val="tx2"/>
          </a:solidFill>
          <a:latin typeface="+mn-lt"/>
          <a:ea typeface="+mn-ea"/>
          <a:cs typeface="+mn-cs"/>
        </a:defRPr>
      </a:lvl4pPr>
      <a:lvl5pPr marL="27432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4800" kern="1200">
          <a:solidFill>
            <a:schemeClr val="tx2"/>
          </a:solidFill>
          <a:latin typeface="+mn-lt"/>
          <a:ea typeface="+mn-ea"/>
          <a:cs typeface="+mn-cs"/>
        </a:defRPr>
      </a:lvl5pPr>
      <a:lvl6pPr marL="34290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4200" kern="1200">
          <a:solidFill>
            <a:schemeClr val="tx2"/>
          </a:solidFill>
          <a:latin typeface="+mn-lt"/>
          <a:ea typeface="+mn-ea"/>
          <a:cs typeface="+mn-cs"/>
        </a:defRPr>
      </a:lvl6pPr>
      <a:lvl7pPr marL="41148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7pPr>
      <a:lvl8pPr marL="48006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2"/>
          </a:solidFill>
          <a:latin typeface="+mn-lt"/>
          <a:ea typeface="+mn-ea"/>
          <a:cs typeface="+mn-cs"/>
        </a:defRPr>
      </a:lvl8pPr>
      <a:lvl9pPr marL="54864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>
          <p15:clr>
            <a:srgbClr val="F26B43"/>
          </p15:clr>
        </p15:guide>
        <p15:guide id="2" orient="horz" pos="1457">
          <p15:clr>
            <a:srgbClr val="F26B43"/>
          </p15:clr>
        </p15:guide>
        <p15:guide id="3" pos="5133">
          <p15:clr>
            <a:srgbClr val="F26B43"/>
          </p15:clr>
        </p15:guide>
        <p15:guide id="4" orient="horz" pos="2886">
          <p15:clr>
            <a:srgbClr val="F26B43"/>
          </p15:clr>
        </p15:guide>
        <p15:guide id="5" pos="642">
          <p15:clr>
            <a:srgbClr val="9FCC3B"/>
          </p15:clr>
        </p15:guide>
        <p15:guide id="6" orient="horz" pos="368">
          <p15:clr>
            <a:srgbClr val="9FCC3B"/>
          </p15:clr>
        </p15:guide>
        <p15:guide id="7" pos="7038">
          <p15:clr>
            <a:srgbClr val="9FCC3B"/>
          </p15:clr>
        </p15:guide>
        <p15:guide id="8" orient="horz" pos="395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68708E-BD75-245D-BFE6-FCA8DE7A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Tema: Python</a:t>
            </a:r>
          </a:p>
        </p:txBody>
      </p:sp>
    </p:spTree>
    <p:extLst>
      <p:ext uri="{BB962C8B-B14F-4D97-AF65-F5344CB8AC3E}">
        <p14:creationId xmlns:p14="http://schemas.microsoft.com/office/powerpoint/2010/main" val="60371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A577C-40F4-E407-51FE-FC41812BE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80898F-75D8-4BB6-BD10-9649D253B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30B210-3C87-1543-823E-0AA64B9962D8}"/>
              </a:ext>
            </a:extLst>
          </p:cNvPr>
          <p:cNvSpPr txBox="1"/>
          <p:nvPr/>
        </p:nvSpPr>
        <p:spPr>
          <a:xfrm>
            <a:off x="9906000" y="1808481"/>
            <a:ext cx="6553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Menu Principal Logado</a:t>
            </a:r>
            <a:endParaRPr lang="pt-BR" sz="5400" dirty="0">
              <a:latin typeface="+mj-lt"/>
            </a:endParaRP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Quando logado, o menu principal é alterado;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 nome de usuário é apresentado no canto superior esquerdo;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 maior pontuação adquirida no modo Online no canto esquerdo;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Os botões de “Login” e “Register” são excluídos da tela;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791013D-589B-F8BA-5F36-A6D67B44A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3" y="1444626"/>
            <a:ext cx="7640116" cy="60206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86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C1395-70F3-50A4-840C-ACA7C2CA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3FFF1DD-CC6C-DFDB-905A-48B663C0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370EF7-6408-8969-EFC6-292F62508CFD}"/>
              </a:ext>
            </a:extLst>
          </p:cNvPr>
          <p:cNvSpPr txBox="1"/>
          <p:nvPr/>
        </p:nvSpPr>
        <p:spPr>
          <a:xfrm>
            <a:off x="9906000" y="1808481"/>
            <a:ext cx="6553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Play Logado</a:t>
            </a:r>
            <a:endParaRPr lang="pt-BR" sz="5400" dirty="0">
              <a:latin typeface="+mj-lt"/>
            </a:endParaRP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Caso o usuário esteja logado, a tela ao apertar o botão “PLAY”, são apresentados 2 botões;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Jogar Offline;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Jogar Online – Não aparece se o usuário não estiver logado;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Quando escolhido o modo online,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3E5A5-1C6E-4110-DAEA-E61FBC46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7" y="1419282"/>
            <a:ext cx="7640116" cy="60206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34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EF6A4-C5BB-0405-A0C0-02E185104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390C788-E855-3ACF-9CA3-1C8F079F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4D88E9-6615-8311-FFB5-06F84E5F2D0F}"/>
              </a:ext>
            </a:extLst>
          </p:cNvPr>
          <p:cNvSpPr txBox="1"/>
          <p:nvPr/>
        </p:nvSpPr>
        <p:spPr>
          <a:xfrm>
            <a:off x="9906000" y="1808481"/>
            <a:ext cx="6553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Modo Offline</a:t>
            </a: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Jogador na cor verde;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Objetivo: Coletar os quadrados vermelhos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E7E92D3-D239-CA2C-A7C6-F964A728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7" y="1444626"/>
            <a:ext cx="7640116" cy="60206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48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1ED9C-4616-92AF-BC33-D53FB170A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9A42CB7-13F3-761E-06FB-850AEDCC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9A7C1E-6940-6C86-3A84-04BA5A0E01D7}"/>
              </a:ext>
            </a:extLst>
          </p:cNvPr>
          <p:cNvSpPr txBox="1"/>
          <p:nvPr/>
        </p:nvSpPr>
        <p:spPr>
          <a:xfrm>
            <a:off x="9906000" y="1808481"/>
            <a:ext cx="655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Modo Offline</a:t>
            </a: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Quando o jogador colidir com ele mesmo ou sair da área da tela, será apresenta essa Tela;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 jogador pode escolher entre jogar novamente ou voltar ao Menu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AA949E4-DA87-4653-B772-26DC25E5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14487"/>
            <a:ext cx="7639050" cy="6019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0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70C7-194A-0536-EB8D-834180DE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A5C32B1-CF27-C1AD-2C7E-B75A5D27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64DA3F-5F3D-B42A-7AC3-840E5D2B0A2D}"/>
              </a:ext>
            </a:extLst>
          </p:cNvPr>
          <p:cNvSpPr txBox="1"/>
          <p:nvPr/>
        </p:nvSpPr>
        <p:spPr>
          <a:xfrm>
            <a:off x="9906000" y="1808481"/>
            <a:ext cx="6553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Modo Online</a:t>
            </a: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Acessa VM no Google Cloud;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Inicia o Server;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Aguardando conexão do outro jogador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66F7B04-78D1-0CA7-1A25-BBF495D35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1321393"/>
            <a:ext cx="7640116" cy="60206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1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48D6-DF46-8EB5-AC2D-20820E72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A62C5D5-E158-EA4D-5955-E96E68BB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4C5252-C390-6A37-BD16-466E89CB258C}"/>
              </a:ext>
            </a:extLst>
          </p:cNvPr>
          <p:cNvSpPr txBox="1"/>
          <p:nvPr/>
        </p:nvSpPr>
        <p:spPr>
          <a:xfrm>
            <a:off x="9906000" y="1808481"/>
            <a:ext cx="6553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Modo Online</a:t>
            </a: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Caso o segundo jogador não se conecte em 1 minuto, o servidor é fechado e o jogador que iniciou a partida retorna a tela “PLAY”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6716012-0913-327C-98C9-12E45ED26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1531590"/>
            <a:ext cx="7640116" cy="60206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59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7C4E8-FCCC-F941-29B2-A3DDC7B6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21B898E-F06F-CC63-A2A9-8F853E83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52BBBC-9A3C-A0F7-24EF-9142F9DDF491}"/>
              </a:ext>
            </a:extLst>
          </p:cNvPr>
          <p:cNvSpPr txBox="1"/>
          <p:nvPr/>
        </p:nvSpPr>
        <p:spPr>
          <a:xfrm>
            <a:off x="9906000" y="1808481"/>
            <a:ext cx="6553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Modo Online</a:t>
            </a: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Após ambos os jogadores forem conectados o servidor registra a partida no DB;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 primeiro jogador é apresentado na cor verde;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 segundo é apresentado na cor azul;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A811AE-7546-CEDE-650D-78CF68C9C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07"/>
          <a:stretch/>
        </p:blipFill>
        <p:spPr>
          <a:xfrm>
            <a:off x="778183" y="1531590"/>
            <a:ext cx="7603818" cy="59920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85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DABD7-25C4-4941-B3FE-3254CBF06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63410C3-8A91-E181-61E0-F9FFD62C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AB4714-A0B8-5894-05B2-F589418CD45D}"/>
              </a:ext>
            </a:extLst>
          </p:cNvPr>
          <p:cNvSpPr txBox="1"/>
          <p:nvPr/>
        </p:nvSpPr>
        <p:spPr>
          <a:xfrm>
            <a:off x="9906000" y="1808481"/>
            <a:ext cx="6553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Modo Online</a:t>
            </a: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Quando o jogo é finalizado, é apresentado o nome do jogador vencedor;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Se a pontuação feita nesse jogo for maior que qualquer outra feita anteriormente, é salvo no DB e atualizado no Menu Principal;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A6EC858-3BFA-B615-17A2-9033052F3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3"/>
          <a:stretch/>
        </p:blipFill>
        <p:spPr>
          <a:xfrm>
            <a:off x="750887" y="1504349"/>
            <a:ext cx="7578396" cy="59920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06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AB59A-7B21-7866-4E04-E38EE798C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B68075B-6F1D-F388-151A-5D34C892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5C2A796-56AA-DC2D-525B-EB7282CEA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666339"/>
            <a:ext cx="15270706" cy="59920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79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5384B-6407-A3CD-E5A0-DE360094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7402D58-2F43-FBA9-213F-E7BC89F1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DCD694-C9AA-2A7E-3605-51C2332DCC31}"/>
              </a:ext>
            </a:extLst>
          </p:cNvPr>
          <p:cNvSpPr txBox="1"/>
          <p:nvPr/>
        </p:nvSpPr>
        <p:spPr>
          <a:xfrm>
            <a:off x="1990733" y="1454293"/>
            <a:ext cx="1430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Modelo de Dados Conceitual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8414270-71A7-00AD-C400-50243A0EC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7" y="2347912"/>
            <a:ext cx="9610725" cy="559117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76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BAA6DA1-7BF1-A712-E66C-CDC3F6D07E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Projeto e a Organização</a:t>
            </a:r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22957" y="1"/>
            <a:ext cx="6065043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83651-E1A9-9414-184F-733B1B3C7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937D607-EB4A-4119-EC55-DC25D110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698556-8186-BAC6-12EA-5FEC7C39FB8C}"/>
              </a:ext>
            </a:extLst>
          </p:cNvPr>
          <p:cNvSpPr txBox="1"/>
          <p:nvPr/>
        </p:nvSpPr>
        <p:spPr>
          <a:xfrm>
            <a:off x="1990733" y="1454293"/>
            <a:ext cx="1430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Modelo de Dados Lógico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973A3D4-7A6D-4FBA-0164-B7BCD438A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2281237"/>
            <a:ext cx="9991725" cy="57245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2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que é Projeto?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C7965D3-B0FA-74D8-FB36-A5ABF9408793}"/>
              </a:ext>
            </a:extLst>
          </p:cNvPr>
          <p:cNvGrpSpPr/>
          <p:nvPr/>
        </p:nvGrpSpPr>
        <p:grpSpPr>
          <a:xfrm>
            <a:off x="1199620" y="3935841"/>
            <a:ext cx="15559619" cy="1449947"/>
            <a:chOff x="799746" y="2264253"/>
            <a:chExt cx="10373079" cy="96663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753E9E2-5C57-FBB0-FD3F-4C990BC29EF9}"/>
                </a:ext>
              </a:extLst>
            </p:cNvPr>
            <p:cNvSpPr txBox="1"/>
            <p:nvPr/>
          </p:nvSpPr>
          <p:spPr>
            <a:xfrm>
              <a:off x="1019175" y="2332071"/>
              <a:ext cx="10153650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dirty="0"/>
                <a:t>Segundo o Guia PMBOK, projeto é um esforço temporário empreendido para criar um produto, serviço ou resultado único.</a:t>
              </a:r>
            </a:p>
          </p:txBody>
        </p:sp>
        <p:sp>
          <p:nvSpPr>
            <p:cNvPr id="7" name="Retângulo: Cantos Arredondados 1">
              <a:extLst>
                <a:ext uri="{FF2B5EF4-FFF2-40B4-BE49-F238E27FC236}">
                  <a16:creationId xmlns:a16="http://schemas.microsoft.com/office/drawing/2014/main" id="{7421A0B7-BFA7-FC0F-5A4A-DB4BB3233C6F}"/>
                </a:ext>
              </a:extLst>
            </p:cNvPr>
            <p:cNvSpPr/>
            <p:nvPr/>
          </p:nvSpPr>
          <p:spPr>
            <a:xfrm>
              <a:off x="799746" y="2264253"/>
              <a:ext cx="65099" cy="96663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</p:grpSp>
    </p:spTree>
    <p:extLst>
      <p:ext uri="{BB962C8B-B14F-4D97-AF65-F5344CB8AC3E}">
        <p14:creationId xmlns:p14="http://schemas.microsoft.com/office/powerpoint/2010/main" val="386095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28CDDB-104E-F966-2C8A-AA20F3825CB1}"/>
              </a:ext>
            </a:extLst>
          </p:cNvPr>
          <p:cNvSpPr txBox="1"/>
          <p:nvPr/>
        </p:nvSpPr>
        <p:spPr>
          <a:xfrm>
            <a:off x="1028700" y="986190"/>
            <a:ext cx="162306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i="0" dirty="0" err="1">
                <a:effectLst/>
                <a:latin typeface="Montserrat" panose="00000500000000000000" pitchFamily="2" charset="0"/>
              </a:rPr>
              <a:t>Aplic</a:t>
            </a:r>
            <a:r>
              <a:rPr lang="pt-BR" sz="4800" b="1" i="0" dirty="0">
                <a:effectLst/>
                <a:latin typeface="Montserrat" panose="00000500000000000000" pitchFamily="2" charset="0"/>
              </a:rPr>
              <a:t>. de Cloud, </a:t>
            </a:r>
            <a:r>
              <a:rPr lang="pt-BR" sz="4800" b="1" i="0" dirty="0" err="1">
                <a:effectLst/>
                <a:latin typeface="Montserrat" panose="00000500000000000000" pitchFamily="2" charset="0"/>
              </a:rPr>
              <a:t>Iot</a:t>
            </a:r>
            <a:r>
              <a:rPr lang="pt-BR" sz="4800" b="1" i="0" dirty="0">
                <a:effectLst/>
                <a:latin typeface="Montserrat" panose="00000500000000000000" pitchFamily="2" charset="0"/>
              </a:rPr>
              <a:t> e Indústria 4.0 em Python</a:t>
            </a:r>
          </a:p>
          <a:p>
            <a:pPr algn="ctr"/>
            <a:endParaRPr lang="pt-BR" sz="5400" dirty="0">
              <a:latin typeface="+mj-lt"/>
            </a:endParaRPr>
          </a:p>
          <a:p>
            <a:pPr algn="ctr"/>
            <a:endParaRPr lang="pt-BR" sz="5400" dirty="0">
              <a:latin typeface="+mj-lt"/>
            </a:endParaRPr>
          </a:p>
          <a:p>
            <a:pPr algn="ctr"/>
            <a:r>
              <a:rPr lang="pt-BR" sz="5400" b="1" dirty="0">
                <a:latin typeface="+mj-lt"/>
              </a:rPr>
              <a:t>Tema: </a:t>
            </a:r>
            <a:r>
              <a:rPr lang="pt-BR" sz="5400" dirty="0">
                <a:latin typeface="+mj-lt"/>
              </a:rPr>
              <a:t>Python</a:t>
            </a:r>
          </a:p>
          <a:p>
            <a:pPr algn="ctr"/>
            <a:endParaRPr lang="pt-BR" sz="5400" dirty="0">
              <a:latin typeface="+mj-lt"/>
            </a:endParaRPr>
          </a:p>
          <a:p>
            <a:pPr algn="ctr"/>
            <a:r>
              <a:rPr lang="pt-BR" sz="6600" b="1" dirty="0" err="1">
                <a:latin typeface="+mj-lt"/>
              </a:rPr>
              <a:t>Snake</a:t>
            </a:r>
            <a:r>
              <a:rPr lang="pt-BR" sz="6600" b="1" dirty="0">
                <a:latin typeface="+mj-lt"/>
              </a:rPr>
              <a:t> Game</a:t>
            </a:r>
          </a:p>
          <a:p>
            <a:pPr algn="ctr"/>
            <a:endParaRPr lang="pt-BR" sz="5400" dirty="0">
              <a:latin typeface="+mj-lt"/>
            </a:endParaRPr>
          </a:p>
          <a:p>
            <a:pPr algn="ctr"/>
            <a:endParaRPr lang="pt-BR" sz="4000" dirty="0">
              <a:latin typeface="+mj-lt"/>
            </a:endParaRPr>
          </a:p>
          <a:p>
            <a:pPr algn="ctr"/>
            <a:r>
              <a:rPr lang="pt-BR" sz="4000" dirty="0" err="1">
                <a:latin typeface="+mj-lt"/>
              </a:rPr>
              <a:t>Estacio</a:t>
            </a:r>
            <a:r>
              <a:rPr lang="pt-BR" sz="4000" dirty="0">
                <a:latin typeface="+mj-lt"/>
              </a:rPr>
              <a:t> Carapicuíba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06A109-DF00-410B-A29A-5702F13B27F1}"/>
              </a:ext>
            </a:extLst>
          </p:cNvPr>
          <p:cNvSpPr txBox="1"/>
          <p:nvPr/>
        </p:nvSpPr>
        <p:spPr>
          <a:xfrm>
            <a:off x="1028700" y="4457700"/>
            <a:ext cx="62521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Ayrton faria Xavier                               </a:t>
            </a:r>
          </a:p>
          <a:p>
            <a:r>
              <a:rPr lang="pt-BR" sz="3200" b="1" dirty="0"/>
              <a:t>RA: 202408492847</a:t>
            </a:r>
          </a:p>
          <a:p>
            <a:endParaRPr lang="pt-BR" sz="3200" b="1" dirty="0"/>
          </a:p>
          <a:p>
            <a:r>
              <a:rPr lang="pt-BR" sz="3200" b="1" dirty="0"/>
              <a:t>Bryan </a:t>
            </a:r>
            <a:r>
              <a:rPr lang="pt-BR" sz="3200" b="1" dirty="0" err="1"/>
              <a:t>Mathew</a:t>
            </a:r>
            <a:r>
              <a:rPr lang="pt-BR" sz="3200" b="1" dirty="0"/>
              <a:t> Vieira Moya               </a:t>
            </a:r>
          </a:p>
          <a:p>
            <a:r>
              <a:rPr lang="pt-BR" sz="3200" b="1" dirty="0"/>
              <a:t> RA:202409027099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5E9C44-4602-4EEB-8354-C8A9535037B4}"/>
              </a:ext>
            </a:extLst>
          </p:cNvPr>
          <p:cNvSpPr txBox="1"/>
          <p:nvPr/>
        </p:nvSpPr>
        <p:spPr>
          <a:xfrm>
            <a:off x="12192000" y="4457700"/>
            <a:ext cx="629569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Henrique Gomes da Silva                    </a:t>
            </a:r>
          </a:p>
          <a:p>
            <a:r>
              <a:rPr lang="pt-BR" sz="3200" b="1" dirty="0"/>
              <a:t>RA: 202403997347</a:t>
            </a:r>
          </a:p>
          <a:p>
            <a:endParaRPr lang="pt-BR" sz="3200" b="1" dirty="0"/>
          </a:p>
          <a:p>
            <a:r>
              <a:rPr lang="pt-BR" sz="3200" b="1" dirty="0"/>
              <a:t>João Victor Marangoni de Menezes</a:t>
            </a:r>
          </a:p>
          <a:p>
            <a:r>
              <a:rPr lang="pt-BR" sz="3200" b="1" dirty="0"/>
              <a:t>RA: 202408492928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B61-A3B4-BA20-CAFC-B7CA60D36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DAB0F02-31A2-5128-F10C-A41C728A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61E382E-5800-427D-A9FE-85BA3976E0FE}"/>
              </a:ext>
            </a:extLst>
          </p:cNvPr>
          <p:cNvSpPr txBox="1"/>
          <p:nvPr/>
        </p:nvSpPr>
        <p:spPr>
          <a:xfrm>
            <a:off x="1028700" y="986190"/>
            <a:ext cx="16230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Montserrat" panose="00000500000000000000" pitchFamily="2" charset="0"/>
              </a:rPr>
              <a:t>Introdução</a:t>
            </a:r>
          </a:p>
          <a:p>
            <a:pPr algn="ctr"/>
            <a:endParaRPr lang="pt-BR" sz="4000" dirty="0">
              <a:latin typeface="+mj-lt"/>
            </a:endParaRPr>
          </a:p>
          <a:p>
            <a:r>
              <a:rPr lang="pt-BR" sz="3200" b="1" dirty="0" err="1"/>
              <a:t>Snake</a:t>
            </a:r>
            <a:r>
              <a:rPr lang="pt-BR" sz="3200" b="1" dirty="0"/>
              <a:t> Game</a:t>
            </a:r>
            <a:r>
              <a:rPr lang="pt-BR" sz="3200" dirty="0"/>
              <a:t>, desenvolvido em Python que traz a clássica diversão do jogo </a:t>
            </a:r>
            <a:r>
              <a:rPr lang="pt-BR" sz="3200" dirty="0" err="1"/>
              <a:t>Snake</a:t>
            </a:r>
            <a:r>
              <a:rPr lang="pt-BR" sz="3200" dirty="0"/>
              <a:t> para o ambiente moderno de jogos online multiplayer. </a:t>
            </a:r>
          </a:p>
          <a:p>
            <a:r>
              <a:rPr lang="pt-BR" sz="3200" dirty="0"/>
              <a:t>O </a:t>
            </a:r>
            <a:r>
              <a:rPr lang="pt-BR" sz="3200" b="1" dirty="0" err="1"/>
              <a:t>Snake</a:t>
            </a:r>
            <a:r>
              <a:rPr lang="pt-BR" sz="3200" b="1" dirty="0"/>
              <a:t> Game </a:t>
            </a:r>
            <a:r>
              <a:rPr lang="pt-BR" sz="3200" dirty="0"/>
              <a:t>é respaldado por um banco de dados </a:t>
            </a:r>
            <a:r>
              <a:rPr lang="pt-BR" sz="3200" b="1" dirty="0"/>
              <a:t>MySQL</a:t>
            </a:r>
            <a:r>
              <a:rPr lang="pt-BR" sz="3200" dirty="0"/>
              <a:t> hospedado na </a:t>
            </a:r>
            <a:r>
              <a:rPr lang="pt-BR" sz="3200" b="1" dirty="0"/>
              <a:t>AWS</a:t>
            </a:r>
            <a:r>
              <a:rPr lang="pt-BR" sz="3200" dirty="0"/>
              <a:t>, proporcionando armazenamento seguro e eficiente dos dados dos jogadores e partidas. Além disso, o modo online do jogo é habilitado através de um servidor dedicado, executado em uma máquina virtual na </a:t>
            </a:r>
            <a:r>
              <a:rPr lang="pt-BR" sz="3200" b="1" dirty="0"/>
              <a:t>Google Cloud</a:t>
            </a:r>
            <a:r>
              <a:rPr lang="pt-BR" sz="3200" dirty="0"/>
              <a:t>, garantindo uma comunicação fluida e confiável entre os jogadores.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Desenvolvimento em </a:t>
            </a:r>
            <a:r>
              <a:rPr lang="pt-BR" sz="3200" b="1" dirty="0"/>
              <a:t>Python</a:t>
            </a:r>
            <a:r>
              <a:rPr lang="pt-BR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Implementação das funcionalidades offline e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A integração com o banco de dados na </a:t>
            </a:r>
            <a:r>
              <a:rPr lang="pt-BR" sz="3200" b="1" dirty="0"/>
              <a:t>AWS</a:t>
            </a:r>
            <a:r>
              <a:rPr lang="pt-BR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A comunicação e gerenciamento do servidor na </a:t>
            </a:r>
            <a:r>
              <a:rPr lang="pt-BR" sz="3200" b="1" dirty="0"/>
              <a:t>Google Cloud</a:t>
            </a:r>
            <a:r>
              <a:rPr lang="pt-BR" sz="3200" dirty="0"/>
              <a:t>.</a:t>
            </a:r>
          </a:p>
          <a:p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468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29B7-B883-5286-8275-E69FB05C5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EC049D6-EE9D-D976-802D-67E373C9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873DF5-15ED-7E01-62BD-6FFF45883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7" y="1485900"/>
            <a:ext cx="7640116" cy="60206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F0A0DC-EB5F-511A-F35C-F38FC0378C11}"/>
              </a:ext>
            </a:extLst>
          </p:cNvPr>
          <p:cNvSpPr txBox="1"/>
          <p:nvPr/>
        </p:nvSpPr>
        <p:spPr>
          <a:xfrm>
            <a:off x="9906000" y="1808481"/>
            <a:ext cx="6553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Menu Principal</a:t>
            </a:r>
            <a:r>
              <a:rPr lang="pt-BR" sz="5400" dirty="0">
                <a:latin typeface="+mj-lt"/>
              </a:rPr>
              <a:t> </a:t>
            </a:r>
          </a:p>
          <a:p>
            <a:pPr algn="ctr"/>
            <a:endParaRPr lang="pt-BR" sz="5400" dirty="0"/>
          </a:p>
          <a:p>
            <a:pPr algn="just"/>
            <a:r>
              <a:rPr lang="pt-BR" sz="3200" dirty="0"/>
              <a:t>Botões tela Menu Principal:[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Play – Escolher 2 modos de jogo, jogar online ou jogar offline;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Login – Entrar na conta caso tenha cadastro;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Register – Registra usuário no Banco de Dados (AWS);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err="1"/>
              <a:t>Leaderboards</a:t>
            </a:r>
            <a:r>
              <a:rPr lang="pt-BR" sz="3200" dirty="0"/>
              <a:t> – Apresenta os 100 melhores jogadores;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err="1"/>
              <a:t>Quit</a:t>
            </a:r>
            <a:r>
              <a:rPr lang="pt-BR" sz="3200" dirty="0"/>
              <a:t> – Fecha o Jogo;</a:t>
            </a:r>
          </a:p>
        </p:txBody>
      </p:sp>
    </p:spTree>
    <p:extLst>
      <p:ext uri="{BB962C8B-B14F-4D97-AF65-F5344CB8AC3E}">
        <p14:creationId xmlns:p14="http://schemas.microsoft.com/office/powerpoint/2010/main" val="266611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D3BD-BD2F-50A0-7616-A3A267E52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8D841EA-FC6B-E43E-F522-0DC73AA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9D815F-0847-D305-EE10-A9754D8A37FF}"/>
              </a:ext>
            </a:extLst>
          </p:cNvPr>
          <p:cNvSpPr txBox="1"/>
          <p:nvPr/>
        </p:nvSpPr>
        <p:spPr>
          <a:xfrm>
            <a:off x="9906000" y="1808481"/>
            <a:ext cx="6553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Tela de Registro</a:t>
            </a:r>
            <a:endParaRPr lang="pt-BR" sz="5400" dirty="0">
              <a:latin typeface="+mj-lt"/>
            </a:endParaRP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Efetua cadastro do usuário no DB;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Efetua validação dos campos;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Ao clicar no botão "Registrar", uma janela é exibida. Se os dados estiverem corretos, uma mensagem de confirmação de cadastro é apresentada; caso contrário, uma janela de erro é mostrada com a mensagem correspondente;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FD1AA6-E6D2-5C7B-9382-E2140236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7" y="1513447"/>
            <a:ext cx="7640116" cy="60206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07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9178-53C9-48BF-1D5D-5A8B6B718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89BEAD9-6D7D-D028-90DA-239AE87C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AED7CC-FAA0-595B-E18B-A4DE6F759346}"/>
              </a:ext>
            </a:extLst>
          </p:cNvPr>
          <p:cNvSpPr txBox="1"/>
          <p:nvPr/>
        </p:nvSpPr>
        <p:spPr>
          <a:xfrm>
            <a:off x="9906000" y="1808481"/>
            <a:ext cx="6553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Tela de Login</a:t>
            </a:r>
            <a:endParaRPr lang="pt-BR" sz="5400" dirty="0">
              <a:latin typeface="+mj-lt"/>
            </a:endParaRP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Acessa o DB para verificar se os dados digitados pelo usuário correspondem com o que foi cadastrado.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CDA9FA4-20AE-2969-9469-ECB44BBAD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7" y="1504296"/>
            <a:ext cx="7640116" cy="60206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94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75EE1-F5B9-9A46-4D3D-41B63BA6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F76AFDC-E132-24A5-0FB7-DED81CF5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A6570E-8A46-22E7-48EA-CAEAB91B9311}"/>
              </a:ext>
            </a:extLst>
          </p:cNvPr>
          <p:cNvSpPr txBox="1"/>
          <p:nvPr/>
        </p:nvSpPr>
        <p:spPr>
          <a:xfrm>
            <a:off x="9906000" y="1808481"/>
            <a:ext cx="6553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+mj-lt"/>
              </a:rPr>
              <a:t>Tela de </a:t>
            </a:r>
            <a:r>
              <a:rPr lang="pt-BR" sz="5400" b="1" dirty="0" err="1">
                <a:latin typeface="+mj-lt"/>
              </a:rPr>
              <a:t>Leaderboard</a:t>
            </a:r>
            <a:endParaRPr lang="pt-BR" sz="5400" dirty="0">
              <a:latin typeface="+mj-lt"/>
            </a:endParaRPr>
          </a:p>
          <a:p>
            <a:pPr algn="ctr"/>
            <a:endParaRPr lang="pt-BR" sz="5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Apresenta os 100 melhores jogadores baseado na pontuação;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A pontuação só é valido para o modo Online;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5BA940C-8F7C-5F4C-6441-10A6E451F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7" y="1480465"/>
            <a:ext cx="7640116" cy="60206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293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urquoise">
      <a:dk1>
        <a:srgbClr val="00397B"/>
      </a:dk1>
      <a:lt1>
        <a:sysClr val="window" lastClr="FFFFFF"/>
      </a:lt1>
      <a:dk2>
        <a:srgbClr val="1185AA"/>
      </a:dk2>
      <a:lt2>
        <a:srgbClr val="E7E6E6"/>
      </a:lt2>
      <a:accent1>
        <a:srgbClr val="54C8E1"/>
      </a:accent1>
      <a:accent2>
        <a:srgbClr val="9FE8ED"/>
      </a:accent2>
      <a:accent3>
        <a:srgbClr val="E3EFF1"/>
      </a:accent3>
      <a:accent4>
        <a:srgbClr val="F6F8F9"/>
      </a:accent4>
      <a:accent5>
        <a:srgbClr val="892900"/>
      </a:accent5>
      <a:accent6>
        <a:srgbClr val="D06110"/>
      </a:accent6>
      <a:hlink>
        <a:srgbClr val="FFD5BD"/>
      </a:hlink>
      <a:folHlink>
        <a:srgbClr val="FCBCA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BC171DC-4A69-4471-B574-79163AF44BBF}" vid="{EDEAD8E7-FD71-4AB5-A5E7-93F3967906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346</TotalTime>
  <Words>617</Words>
  <Application>Microsoft Office PowerPoint</Application>
  <PresentationFormat>Personalizar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Montserrat</vt:lpstr>
      <vt:lpstr>Arial</vt:lpstr>
      <vt:lpstr>Calibri</vt:lpstr>
      <vt:lpstr>Tema1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Brand Guidelines Presentation</dc:title>
  <dc:creator>Ricardo Feres Ribeiro</dc:creator>
  <cp:lastModifiedBy>João Menezes</cp:lastModifiedBy>
  <cp:revision>18</cp:revision>
  <dcterms:created xsi:type="dcterms:W3CDTF">2006-08-16T00:00:00Z</dcterms:created>
  <dcterms:modified xsi:type="dcterms:W3CDTF">2024-11-08T12:15:23Z</dcterms:modified>
  <dc:identifier>DAFjL8QR9qI</dc:identifier>
</cp:coreProperties>
</file>