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9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4676"/>
  </p:normalViewPr>
  <p:slideViewPr>
    <p:cSldViewPr snapToGrid="0" snapToObjects="1">
      <p:cViewPr varScale="1"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thedocs.org/" TargetMode="External"/><Relationship Id="rId7" Type="http://schemas.openxmlformats.org/officeDocument/2006/relationships/hyperlink" Target="http://sublime-and-sphinx-guide.readthedocs.io/en/latest/index.html" TargetMode="External"/><Relationship Id="rId2" Type="http://schemas.openxmlformats.org/officeDocument/2006/relationships/hyperlink" Target="http://www.sphinx-doc.org/en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st.ninjs.org/" TargetMode="External"/><Relationship Id="rId5" Type="http://schemas.openxmlformats.org/officeDocument/2006/relationships/hyperlink" Target="http://docutils.sourceforge.net/docs/user/rst/quickstart.html" TargetMode="External"/><Relationship Id="rId4" Type="http://schemas.openxmlformats.org/officeDocument/2006/relationships/hyperlink" Target="https://bitbucket.org/birkenfeld/sphinx-contri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dx.readthedocs.io/projects/edx-partner-course-staff/en/latest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B521-7B6E-9241-ABBE-D6C490984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Sphinx and RST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D3F90-A877-504C-80D4-D269B78DD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Hoeber</a:t>
            </a:r>
          </a:p>
        </p:txBody>
      </p:sp>
    </p:spTree>
    <p:extLst>
      <p:ext uri="{BB962C8B-B14F-4D97-AF65-F5344CB8AC3E}">
        <p14:creationId xmlns:p14="http://schemas.microsoft.com/office/powerpoint/2010/main" val="307084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 Directives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7508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.. note:: note text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.. image:: image file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.. warning:: warning text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.. class::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 class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.. </a:t>
            </a:r>
            <a:r>
              <a:rPr lang="en-US" dirty="0" err="1">
                <a:latin typeface="Courier" pitchFamily="2" charset="0"/>
              </a:rPr>
              <a:t>youtube</a:t>
            </a:r>
            <a:r>
              <a:rPr lang="en-US" dirty="0">
                <a:latin typeface="Courier" pitchFamily="2" charset="0"/>
              </a:rPr>
              <a:t>:: video ID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086B401-9C07-F54C-9370-C632B7478EE2}"/>
              </a:ext>
            </a:extLst>
          </p:cNvPr>
          <p:cNvSpPr txBox="1">
            <a:spLocks/>
          </p:cNvSpPr>
          <p:nvPr/>
        </p:nvSpPr>
        <p:spPr>
          <a:xfrm>
            <a:off x="4852416" y="2160588"/>
            <a:ext cx="526017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.. glossary::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    term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        definition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.. </a:t>
            </a:r>
            <a:r>
              <a:rPr lang="en-US" dirty="0" err="1">
                <a:latin typeface="Courier" pitchFamily="2" charset="0"/>
              </a:rPr>
              <a:t>codeblock</a:t>
            </a:r>
            <a:r>
              <a:rPr lang="en-US" dirty="0">
                <a:latin typeface="Courier" pitchFamily="2" charset="0"/>
              </a:rPr>
              <a:t>::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     code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latin typeface="Courier" pitchFamily="2" charset="0"/>
              </a:rPr>
              <a:t>.. |RST| replace:: </a:t>
            </a:r>
            <a:r>
              <a:rPr lang="en-US" dirty="0" err="1">
                <a:latin typeface="Courier" pitchFamily="2" charset="0"/>
              </a:rPr>
              <a:t>reStructured</a:t>
            </a:r>
            <a:r>
              <a:rPr lang="en-US" dirty="0">
                <a:latin typeface="Courier" pitchFamily="2" charset="0"/>
              </a:rPr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40081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Themes are independent of content – apply any theme to your content</a:t>
            </a:r>
          </a:p>
          <a:p>
            <a:r>
              <a:rPr lang="en-US" dirty="0"/>
              <a:t>Dozens of publicly available themes</a:t>
            </a:r>
          </a:p>
          <a:p>
            <a:r>
              <a:rPr lang="en-US" dirty="0"/>
              <a:t>Typical 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a theme that’s close to what you want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Override styles in your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Build your website</a:t>
            </a:r>
          </a:p>
        </p:txBody>
      </p:sp>
    </p:spTree>
    <p:extLst>
      <p:ext uri="{BB962C8B-B14F-4D97-AF65-F5344CB8AC3E}">
        <p14:creationId xmlns:p14="http://schemas.microsoft.com/office/powerpoint/2010/main" val="362095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commands in make file</a:t>
            </a:r>
          </a:p>
          <a:p>
            <a:r>
              <a:rPr lang="en-US" dirty="0"/>
              <a:t>Run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424235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Sphinx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hosting through </a:t>
            </a:r>
            <a:r>
              <a:rPr lang="en-US" dirty="0" err="1"/>
              <a:t>ReadtheDocs.org</a:t>
            </a:r>
            <a:endParaRPr lang="en-US" dirty="0"/>
          </a:p>
          <a:p>
            <a:pPr lvl="1"/>
            <a:r>
              <a:rPr lang="en-US" dirty="0"/>
              <a:t>Easy setup</a:t>
            </a:r>
          </a:p>
          <a:p>
            <a:pPr lvl="1"/>
            <a:r>
              <a:rPr lang="en-US" dirty="0"/>
              <a:t>Automatic updates</a:t>
            </a:r>
          </a:p>
          <a:p>
            <a:pPr lvl="1"/>
            <a:r>
              <a:rPr lang="en-US" dirty="0"/>
              <a:t>(not secure)</a:t>
            </a:r>
          </a:p>
          <a:p>
            <a:r>
              <a:rPr lang="en-US" dirty="0"/>
              <a:t>Or for corporate projects, just host static HTML in a protected location</a:t>
            </a:r>
          </a:p>
        </p:txBody>
      </p:sp>
    </p:spTree>
    <p:extLst>
      <p:ext uri="{BB962C8B-B14F-4D97-AF65-F5344CB8AC3E}">
        <p14:creationId xmlns:p14="http://schemas.microsoft.com/office/powerpoint/2010/main" val="318974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Sphinx 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lightweight</a:t>
            </a:r>
          </a:p>
          <a:p>
            <a:r>
              <a:rPr lang="en-US"/>
              <a:t>Extensible </a:t>
            </a:r>
          </a:p>
          <a:p>
            <a:r>
              <a:rPr lang="en-US"/>
              <a:t>Open </a:t>
            </a:r>
            <a:r>
              <a:rPr lang="en-US" dirty="0"/>
              <a:t>source – 50+ extensions available</a:t>
            </a:r>
          </a:p>
          <a:p>
            <a:pPr lvl="1"/>
            <a:r>
              <a:rPr lang="en-US" dirty="0"/>
              <a:t>Likely that someone else as solved your problem</a:t>
            </a:r>
          </a:p>
          <a:p>
            <a:r>
              <a:rPr lang="en-US" dirty="0"/>
              <a:t>Any output, any customization</a:t>
            </a:r>
          </a:p>
          <a:p>
            <a:r>
              <a:rPr lang="en-US" dirty="0"/>
              <a:t>Built in translation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66884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Sphinx doc</a:t>
            </a:r>
            <a:endParaRPr lang="en-US" dirty="0"/>
          </a:p>
          <a:p>
            <a:r>
              <a:rPr lang="en-US" dirty="0">
                <a:hlinkClick r:id="rId3"/>
              </a:rPr>
              <a:t>Read the Docs</a:t>
            </a:r>
            <a:endParaRPr lang="en-US" dirty="0"/>
          </a:p>
          <a:p>
            <a:r>
              <a:rPr lang="en-US" dirty="0">
                <a:hlinkClick r:id="rId4"/>
              </a:rPr>
              <a:t>Sphinx extentions</a:t>
            </a:r>
            <a:endParaRPr lang="en-US" dirty="0"/>
          </a:p>
          <a:p>
            <a:r>
              <a:rPr lang="en-US" dirty="0">
                <a:hlinkClick r:id="rId5"/>
              </a:rPr>
              <a:t>RST Primer</a:t>
            </a:r>
            <a:endParaRPr lang="en-US" dirty="0"/>
          </a:p>
          <a:p>
            <a:r>
              <a:rPr lang="en-US" dirty="0">
                <a:hlinkClick r:id="rId6"/>
              </a:rPr>
              <a:t>Online RST primer</a:t>
            </a:r>
            <a:endParaRPr lang="en-US" dirty="0"/>
          </a:p>
          <a:p>
            <a:r>
              <a:rPr lang="en-US" dirty="0">
                <a:hlinkClick r:id="rId7"/>
              </a:rPr>
              <a:t>My Sphinx/RST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C7F34-7D2E-2946-991E-4183F2E4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567E2-A28B-9047-9F58-14A5DA49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2338259"/>
          </a:xfrm>
        </p:spPr>
        <p:txBody>
          <a:bodyPr/>
          <a:lstStyle/>
          <a:p>
            <a:r>
              <a:rPr lang="en-US" dirty="0"/>
              <a:t>Quick Intro</a:t>
            </a:r>
          </a:p>
          <a:p>
            <a:r>
              <a:rPr lang="en-US" dirty="0"/>
              <a:t>What is Sphinx?</a:t>
            </a:r>
          </a:p>
          <a:p>
            <a:r>
              <a:rPr lang="en-US" dirty="0"/>
              <a:t>Sphinx examples</a:t>
            </a:r>
          </a:p>
          <a:p>
            <a:r>
              <a:rPr lang="en-US" dirty="0"/>
              <a:t>The tech stack</a:t>
            </a:r>
          </a:p>
          <a:p>
            <a:r>
              <a:rPr lang="en-US" dirty="0"/>
              <a:t>Elements of A Sphinx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13EBDA-34CB-4945-B19E-8E206F5A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2508947"/>
          </a:xfrm>
        </p:spPr>
        <p:txBody>
          <a:bodyPr/>
          <a:lstStyle/>
          <a:p>
            <a:r>
              <a:rPr lang="en-US" dirty="0"/>
              <a:t>What is RST?</a:t>
            </a:r>
          </a:p>
          <a:p>
            <a:r>
              <a:rPr lang="en-US" dirty="0"/>
              <a:t>Some RST Syntax</a:t>
            </a:r>
          </a:p>
          <a:p>
            <a:r>
              <a:rPr lang="en-US" dirty="0"/>
              <a:t>Theming Sphinx</a:t>
            </a:r>
          </a:p>
          <a:p>
            <a:r>
              <a:rPr lang="en-US" dirty="0"/>
              <a:t>Build a Sphinx Project</a:t>
            </a:r>
          </a:p>
          <a:p>
            <a:r>
              <a:rPr lang="en-US" dirty="0"/>
              <a:t>Hosting a Sphinx Project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8ED83E0C-29D2-4C45-A479-770A7AE10624}"/>
              </a:ext>
            </a:extLst>
          </p:cNvPr>
          <p:cNvSpPr txBox="1">
            <a:spLocks/>
          </p:cNvSpPr>
          <p:nvPr/>
        </p:nvSpPr>
        <p:spPr>
          <a:xfrm>
            <a:off x="3413570" y="4786887"/>
            <a:ext cx="4184034" cy="56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Sphinx Advantages</a:t>
            </a:r>
          </a:p>
        </p:txBody>
      </p:sp>
    </p:spTree>
    <p:extLst>
      <p:ext uri="{BB962C8B-B14F-4D97-AF65-F5344CB8AC3E}">
        <p14:creationId xmlns:p14="http://schemas.microsoft.com/office/powerpoint/2010/main" val="10390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93A3D-27EC-1F45-B642-41A6E092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740D5-2BFE-EB48-9706-3299B4C2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Sr. Director, Customer Experience, Cybereason</a:t>
            </a:r>
          </a:p>
          <a:p>
            <a:r>
              <a:rPr lang="en-US" dirty="0"/>
              <a:t>Responsible for all documentation, training, online support.</a:t>
            </a:r>
          </a:p>
          <a:p>
            <a:r>
              <a:rPr lang="en-US" dirty="0"/>
              <a:t>Various related roles over last 20 years, focus on content systems.</a:t>
            </a:r>
          </a:p>
          <a:p>
            <a:r>
              <a:rPr lang="en-US" dirty="0"/>
              <a:t>First used Sphinx at edX in 2013.  Since then built Sphinx-based solutions at several other companies.</a:t>
            </a:r>
          </a:p>
          <a:p>
            <a:r>
              <a:rPr lang="en-US" dirty="0"/>
              <a:t>Taught “Tools and Technologies for Technical Writers” at Middlesex Community College for 3 years.</a:t>
            </a:r>
          </a:p>
          <a:p>
            <a:r>
              <a:rPr lang="en-US"/>
              <a:t>hoeber</a:t>
            </a:r>
            <a:r>
              <a:rPr lang="en-US" dirty="0" err="1"/>
              <a:t>.m.c@gmail.com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93A3D-27EC-1F45-B642-41A6E092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Sphinx?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740D5-2BFE-EB48-9706-3299B4C2A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doc generator</a:t>
            </a:r>
          </a:p>
          <a:p>
            <a:pPr lvl="1"/>
            <a:r>
              <a:rPr lang="en-US" dirty="0"/>
              <a:t>Web sites</a:t>
            </a:r>
          </a:p>
          <a:p>
            <a:pPr lvl="1"/>
            <a:r>
              <a:rPr lang="en-US" dirty="0"/>
              <a:t>PDFs</a:t>
            </a:r>
          </a:p>
          <a:p>
            <a:pPr lvl="1"/>
            <a:r>
              <a:rPr lang="en-US" dirty="0" err="1"/>
              <a:t>ePub</a:t>
            </a:r>
            <a:endParaRPr lang="en-US" dirty="0"/>
          </a:p>
          <a:p>
            <a:pPr lvl="1"/>
            <a:r>
              <a:rPr lang="en-US" dirty="0"/>
              <a:t>more . . 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802B5-B0DE-C74C-A354-B4C3E4A7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21675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 and free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First released 2008</a:t>
            </a:r>
          </a:p>
          <a:p>
            <a:r>
              <a:rPr lang="en-US" dirty="0"/>
              <a:t>Originated in Python community</a:t>
            </a:r>
          </a:p>
          <a:p>
            <a:pPr lvl="1"/>
            <a:r>
              <a:rPr lang="en-US" dirty="0"/>
              <a:t>Used extensively for documenting Python projects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833133C-B5A3-1146-8A1F-6C7CA2284F7D}"/>
              </a:ext>
            </a:extLst>
          </p:cNvPr>
          <p:cNvSpPr txBox="1">
            <a:spLocks/>
          </p:cNvSpPr>
          <p:nvPr/>
        </p:nvSpPr>
        <p:spPr>
          <a:xfrm>
            <a:off x="2997953" y="4820478"/>
            <a:ext cx="4184034" cy="190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Literally, an extensible Python package that takes RST content and creates websites, PDFs, and other documents</a:t>
            </a:r>
          </a:p>
        </p:txBody>
      </p:sp>
    </p:spTree>
    <p:extLst>
      <p:ext uri="{BB962C8B-B14F-4D97-AF65-F5344CB8AC3E}">
        <p14:creationId xmlns:p14="http://schemas.microsoft.com/office/powerpoint/2010/main" val="94354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993A3D-27EC-1F45-B642-41A6E092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Sphinx Websites</a:t>
            </a: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D582575F-B34D-5940-8493-E545DBDD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3" y="1497210"/>
            <a:ext cx="3539614" cy="1754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2F51D-5E61-424A-83BA-891BDAE9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06" y="1497210"/>
            <a:ext cx="3226210" cy="1608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E0662-4A16-8D49-A96C-1B4895F5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6" y="3956647"/>
            <a:ext cx="4406739" cy="2178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A488A-00D1-284E-9177-733960BAA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536" y="3750169"/>
            <a:ext cx="3745253" cy="185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Sphinx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Basics</a:t>
            </a:r>
          </a:p>
          <a:p>
            <a:r>
              <a:rPr lang="en-US" dirty="0" err="1"/>
              <a:t>conf.py</a:t>
            </a:r>
            <a:r>
              <a:rPr lang="en-US" dirty="0"/>
              <a:t> –contains configuration settings for project</a:t>
            </a:r>
          </a:p>
          <a:p>
            <a:r>
              <a:rPr lang="en-US" dirty="0" err="1"/>
              <a:t>index.rst</a:t>
            </a:r>
            <a:r>
              <a:rPr lang="en-US" dirty="0"/>
              <a:t> – main TOC/structure file for project</a:t>
            </a:r>
          </a:p>
          <a:p>
            <a:r>
              <a:rPr lang="en-US" dirty="0"/>
              <a:t>Any other RST and images files for content</a:t>
            </a:r>
          </a:p>
          <a:p>
            <a:r>
              <a:rPr lang="en-US" dirty="0"/>
              <a:t>Make file – to build website/PDF, etc.</a:t>
            </a:r>
          </a:p>
        </p:txBody>
      </p:sp>
    </p:spTree>
    <p:extLst>
      <p:ext uri="{BB962C8B-B14F-4D97-AF65-F5344CB8AC3E}">
        <p14:creationId xmlns:p14="http://schemas.microsoft.com/office/powerpoint/2010/main" val="64568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text</a:t>
            </a:r>
          </a:p>
          <a:p>
            <a:r>
              <a:rPr lang="en-US" dirty="0"/>
              <a:t>A markup language designed to be simple and unobtrusive</a:t>
            </a:r>
          </a:p>
          <a:p>
            <a:r>
              <a:rPr lang="en-US" dirty="0"/>
              <a:t>Like Markdown, with a few more options to support Sphinx functions</a:t>
            </a:r>
          </a:p>
          <a:p>
            <a:r>
              <a:rPr lang="en-US" dirty="0"/>
              <a:t>Editor independent – however you like to edit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2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RST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paragraph of text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with **bold**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with *italics*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with ``code``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* </a:t>
            </a:r>
            <a:r>
              <a:rPr lang="en-US" dirty="0" err="1">
                <a:latin typeface="Courier" pitchFamily="2" charset="0"/>
              </a:rPr>
              <a:t>ul</a:t>
            </a:r>
            <a:r>
              <a:rPr lang="en-US" dirty="0">
                <a:latin typeface="Courier" pitchFamily="2" charset="0"/>
              </a:rPr>
              <a:t> item one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</a:t>
            </a:r>
            <a:r>
              <a:rPr lang="en-US" dirty="0" err="1">
                <a:latin typeface="Courier" pitchFamily="2" charset="0"/>
              </a:rPr>
              <a:t>ol</a:t>
            </a:r>
            <a:r>
              <a:rPr lang="en-US" dirty="0">
                <a:latin typeface="Courier" pitchFamily="2" charset="0"/>
              </a:rPr>
              <a:t> item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9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E97E4-759C-634C-AC52-03CFF5DA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RST Headings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9896-B117-8346-9D42-6982D9D9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H1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###########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H2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********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H3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==========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7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2970</TotalTime>
  <Words>464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</vt:lpstr>
      <vt:lpstr>Trebuchet MS</vt:lpstr>
      <vt:lpstr>Wingdings 3</vt:lpstr>
      <vt:lpstr>Facet</vt:lpstr>
      <vt:lpstr>Sphinx and RST</vt:lpstr>
      <vt:lpstr>Topics</vt:lpstr>
      <vt:lpstr>Quick Intro</vt:lpstr>
      <vt:lpstr>What is Sphinx?</vt:lpstr>
      <vt:lpstr>Examples of Sphinx Websites</vt:lpstr>
      <vt:lpstr>Elements of a Sphinx Project</vt:lpstr>
      <vt:lpstr>What is RST?</vt:lpstr>
      <vt:lpstr>Basic RST Syntax</vt:lpstr>
      <vt:lpstr>Basic RST Headings</vt:lpstr>
      <vt:lpstr>RST Directives </vt:lpstr>
      <vt:lpstr>Theming</vt:lpstr>
      <vt:lpstr>Building a Project</vt:lpstr>
      <vt:lpstr>Hosting Sphinx</vt:lpstr>
      <vt:lpstr>Sphinx Advantages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Sphinx and RST</dc:title>
  <dc:creator>Mark Hoeber</dc:creator>
  <cp:lastModifiedBy>Mark Hoeber</cp:lastModifiedBy>
  <cp:revision>34</cp:revision>
  <dcterms:created xsi:type="dcterms:W3CDTF">2018-01-20T02:05:23Z</dcterms:created>
  <dcterms:modified xsi:type="dcterms:W3CDTF">2020-03-06T14:13:07Z</dcterms:modified>
</cp:coreProperties>
</file>