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70866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73" autoAdjust="0"/>
  </p:normalViewPr>
  <p:slideViewPr>
    <p:cSldViewPr snapToGrid="0">
      <p:cViewPr varScale="1">
        <p:scale>
          <a:sx n="86" d="100"/>
          <a:sy n="86" d="100"/>
        </p:scale>
        <p:origin x="102" y="552"/>
      </p:cViewPr>
      <p:guideLst/>
    </p:cSldViewPr>
  </p:slideViewPr>
  <p:notesTextViewPr>
    <p:cViewPr>
      <p:scale>
        <a:sx n="1" d="1"/>
        <a:sy n="1" d="1"/>
      </p:scale>
      <p:origin x="0" y="0"/>
    </p:cViewPr>
  </p:notesTextViewPr>
  <p:notesViewPr>
    <p:cSldViewPr snapToGrid="0">
      <p:cViewPr varScale="1">
        <p:scale>
          <a:sx n="79" d="100"/>
          <a:sy n="79" d="100"/>
        </p:scale>
        <p:origin x="23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0860" cy="470257"/>
          </a:xfrm>
          <a:prstGeom prst="rect">
            <a:avLst/>
          </a:prstGeom>
        </p:spPr>
        <p:txBody>
          <a:bodyPr vert="horz" lIns="94041" tIns="47021" rIns="94041" bIns="47021" rtlCol="0"/>
          <a:lstStyle>
            <a:lvl1pPr algn="l">
              <a:defRPr sz="1300"/>
            </a:lvl1pPr>
          </a:lstStyle>
          <a:p>
            <a:endParaRPr lang="en-US"/>
          </a:p>
        </p:txBody>
      </p:sp>
      <p:sp>
        <p:nvSpPr>
          <p:cNvPr id="3" name="Date Placeholder 2"/>
          <p:cNvSpPr>
            <a:spLocks noGrp="1"/>
          </p:cNvSpPr>
          <p:nvPr>
            <p:ph type="dt" idx="1"/>
          </p:nvPr>
        </p:nvSpPr>
        <p:spPr>
          <a:xfrm>
            <a:off x="4014100" y="1"/>
            <a:ext cx="3070860" cy="470257"/>
          </a:xfrm>
          <a:prstGeom prst="rect">
            <a:avLst/>
          </a:prstGeom>
        </p:spPr>
        <p:txBody>
          <a:bodyPr vert="horz" lIns="94041" tIns="47021" rIns="94041" bIns="47021" rtlCol="0"/>
          <a:lstStyle>
            <a:lvl1pPr algn="r">
              <a:defRPr sz="1300"/>
            </a:lvl1pPr>
          </a:lstStyle>
          <a:p>
            <a:fld id="{7A34D48D-016A-45BB-AF32-427A1EE04454}" type="datetimeFigureOut">
              <a:rPr lang="en-US" smtClean="0"/>
              <a:t>5/10/2023</a:t>
            </a:fld>
            <a:endParaRPr lang="en-US"/>
          </a:p>
        </p:txBody>
      </p:sp>
      <p:sp>
        <p:nvSpPr>
          <p:cNvPr id="4" name="Slide Image Placeholder 3"/>
          <p:cNvSpPr>
            <a:spLocks noGrp="1" noRot="1" noChangeAspect="1"/>
          </p:cNvSpPr>
          <p:nvPr>
            <p:ph type="sldImg" idx="2"/>
          </p:nvPr>
        </p:nvSpPr>
        <p:spPr>
          <a:xfrm>
            <a:off x="733425" y="1171575"/>
            <a:ext cx="5619750" cy="3162300"/>
          </a:xfrm>
          <a:prstGeom prst="rect">
            <a:avLst/>
          </a:prstGeom>
          <a:noFill/>
          <a:ln w="12700">
            <a:solidFill>
              <a:prstClr val="black"/>
            </a:solidFill>
          </a:ln>
        </p:spPr>
        <p:txBody>
          <a:bodyPr vert="horz" lIns="94041" tIns="47021" rIns="94041" bIns="47021" rtlCol="0" anchor="ctr"/>
          <a:lstStyle/>
          <a:p>
            <a:endParaRPr lang="en-US"/>
          </a:p>
        </p:txBody>
      </p:sp>
      <p:sp>
        <p:nvSpPr>
          <p:cNvPr id="5" name="Notes Placeholder 4"/>
          <p:cNvSpPr>
            <a:spLocks noGrp="1"/>
          </p:cNvSpPr>
          <p:nvPr>
            <p:ph type="body" sz="quarter" idx="3"/>
          </p:nvPr>
        </p:nvSpPr>
        <p:spPr>
          <a:xfrm>
            <a:off x="708660" y="4510564"/>
            <a:ext cx="5669280" cy="3690462"/>
          </a:xfrm>
          <a:prstGeom prst="rect">
            <a:avLst/>
          </a:prstGeom>
        </p:spPr>
        <p:txBody>
          <a:bodyPr vert="horz" lIns="94041" tIns="47021" rIns="94041" bIns="470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4"/>
            <a:ext cx="3070860" cy="470256"/>
          </a:xfrm>
          <a:prstGeom prst="rect">
            <a:avLst/>
          </a:prstGeom>
        </p:spPr>
        <p:txBody>
          <a:bodyPr vert="horz" lIns="94041" tIns="47021" rIns="94041" bIns="47021"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8902344"/>
            <a:ext cx="3070860" cy="470256"/>
          </a:xfrm>
          <a:prstGeom prst="rect">
            <a:avLst/>
          </a:prstGeom>
        </p:spPr>
        <p:txBody>
          <a:bodyPr vert="horz" lIns="94041" tIns="47021" rIns="94041" bIns="47021" rtlCol="0" anchor="b"/>
          <a:lstStyle>
            <a:lvl1pPr algn="r">
              <a:defRPr sz="1300"/>
            </a:lvl1pPr>
          </a:lstStyle>
          <a:p>
            <a:fld id="{8A945D93-E930-4EE2-B95E-5A9470A21368}" type="slidenum">
              <a:rPr lang="en-US" smtClean="0"/>
              <a:t>‹#›</a:t>
            </a:fld>
            <a:endParaRPr lang="en-US"/>
          </a:p>
        </p:txBody>
      </p:sp>
    </p:spTree>
    <p:extLst>
      <p:ext uri="{BB962C8B-B14F-4D97-AF65-F5344CB8AC3E}">
        <p14:creationId xmlns:p14="http://schemas.microsoft.com/office/powerpoint/2010/main" val="165247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1</a:t>
            </a:fld>
            <a:endParaRPr lang="en-US"/>
          </a:p>
        </p:txBody>
      </p:sp>
    </p:spTree>
    <p:extLst>
      <p:ext uri="{BB962C8B-B14F-4D97-AF65-F5344CB8AC3E}">
        <p14:creationId xmlns:p14="http://schemas.microsoft.com/office/powerpoint/2010/main" val="323259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23"/>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ProteSang wants clean, crisp, and cheap (inexpensive) to start. However, if they do gain more investors, they would like to double-down on their outreach, spending more money on things like CGI to imitate the user experience when jacked-in, and brand advisors/publicity managers.</a:t>
            </a:r>
          </a:p>
          <a:p>
            <a:pPr>
              <a:lnSpc>
                <a:spcPct val="107000"/>
              </a:lnSpc>
              <a:spcAft>
                <a:spcPts val="823"/>
              </a:spcAft>
            </a:pPr>
            <a:r>
              <a:rPr lang="en-US" sz="1500" kern="100" dirty="0" err="1">
                <a:latin typeface="Calibri" panose="020F0502020204030204" pitchFamily="34" charset="0"/>
                <a:ea typeface="Calibri" panose="020F0502020204030204" pitchFamily="34" charset="0"/>
                <a:cs typeface="Times New Roman" panose="02020603050405020304" pitchFamily="18" charset="0"/>
              </a:rPr>
              <a:t>ProteSang’s</a:t>
            </a:r>
            <a:r>
              <a:rPr lang="en-US" sz="1500" kern="100" dirty="0">
                <a:latin typeface="Calibri" panose="020F0502020204030204" pitchFamily="34" charset="0"/>
                <a:ea typeface="Calibri" panose="020F0502020204030204" pitchFamily="34" charset="0"/>
                <a:cs typeface="Times New Roman" panose="02020603050405020304" pitchFamily="18" charset="0"/>
              </a:rPr>
              <a:t> vision is that eventually the user will be able to customize the interface so they are projected however they would like to be (as opposed to one of 27 avatars currently available). And with future versions they hope to have incorporated touch and smell into the jacked-in experience, but the users will be able to opt-out or tone down the effects if the sensory input is too much. This changes would be done through the website, mobile app, or when jacked-in.</a:t>
            </a:r>
          </a:p>
          <a:p>
            <a:pPr>
              <a:lnSpc>
                <a:spcPct val="107000"/>
              </a:lnSpc>
              <a:spcAft>
                <a:spcPts val="823"/>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They also anticipate going worldwide in two years, which will require translations.</a:t>
            </a:r>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10</a:t>
            </a:fld>
            <a:endParaRPr lang="en-US"/>
          </a:p>
        </p:txBody>
      </p:sp>
    </p:spTree>
    <p:extLst>
      <p:ext uri="{BB962C8B-B14F-4D97-AF65-F5344CB8AC3E}">
        <p14:creationId xmlns:p14="http://schemas.microsoft.com/office/powerpoint/2010/main" val="3785466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dirty="0">
                <a:latin typeface="Calibri" panose="020F0502020204030204" pitchFamily="34" charset="0"/>
                <a:ea typeface="Calibri" panose="020F0502020204030204" pitchFamily="34" charset="0"/>
                <a:cs typeface="Times New Roman" panose="02020603050405020304" pitchFamily="18" charset="0"/>
              </a:rPr>
              <a:t>Given </a:t>
            </a:r>
            <a:r>
              <a:rPr lang="en-US" sz="1800" kern="100" dirty="0" err="1">
                <a:latin typeface="Calibri" panose="020F0502020204030204" pitchFamily="34" charset="0"/>
                <a:ea typeface="Calibri" panose="020F0502020204030204" pitchFamily="34" charset="0"/>
                <a:cs typeface="Times New Roman" panose="02020603050405020304" pitchFamily="18" charset="0"/>
              </a:rPr>
              <a:t>ProteSang’s</a:t>
            </a:r>
            <a:r>
              <a:rPr lang="en-US" sz="1800" kern="100" dirty="0">
                <a:latin typeface="Calibri" panose="020F0502020204030204" pitchFamily="34" charset="0"/>
                <a:ea typeface="Calibri" panose="020F0502020204030204" pitchFamily="34" charset="0"/>
                <a:cs typeface="Times New Roman" panose="02020603050405020304" pitchFamily="18" charset="0"/>
              </a:rPr>
              <a:t> needs, I believe both WordPress ($25/</a:t>
            </a:r>
            <a:r>
              <a:rPr lang="en-US" sz="1800" kern="100" dirty="0" err="1">
                <a:latin typeface="Calibri" panose="020F0502020204030204" pitchFamily="34" charset="0"/>
                <a:ea typeface="Calibri" panose="020F0502020204030204" pitchFamily="34" charset="0"/>
                <a:cs typeface="Times New Roman" panose="02020603050405020304" pitchFamily="18" charset="0"/>
              </a:rPr>
              <a:t>mo</a:t>
            </a:r>
            <a:r>
              <a:rPr lang="en-US" sz="1800" kern="100" dirty="0">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latin typeface="Calibri" panose="020F0502020204030204" pitchFamily="34" charset="0"/>
                <a:ea typeface="Calibri" panose="020F0502020204030204" pitchFamily="34" charset="0"/>
                <a:cs typeface="Times New Roman" panose="02020603050405020304" pitchFamily="18" charset="0"/>
              </a:rPr>
              <a:t>MadCap</a:t>
            </a:r>
            <a:r>
              <a:rPr lang="en-US" sz="1800" kern="100" dirty="0">
                <a:latin typeface="Calibri" panose="020F0502020204030204" pitchFamily="34" charset="0"/>
                <a:ea typeface="Calibri" panose="020F0502020204030204" pitchFamily="34" charset="0"/>
                <a:cs typeface="Times New Roman" panose="02020603050405020304" pitchFamily="18" charset="0"/>
              </a:rPr>
              <a:t> Flare ($182/</a:t>
            </a:r>
            <a:r>
              <a:rPr lang="en-US" sz="1800" kern="100" dirty="0" err="1">
                <a:latin typeface="Calibri" panose="020F0502020204030204" pitchFamily="34" charset="0"/>
                <a:ea typeface="Calibri" panose="020F0502020204030204" pitchFamily="34" charset="0"/>
                <a:cs typeface="Times New Roman" panose="02020603050405020304" pitchFamily="18" charset="0"/>
              </a:rPr>
              <a:t>mo</a:t>
            </a:r>
            <a:r>
              <a:rPr lang="en-US" sz="1800" kern="100" dirty="0">
                <a:latin typeface="Calibri" panose="020F0502020204030204" pitchFamily="34" charset="0"/>
                <a:ea typeface="Calibri" panose="020F0502020204030204" pitchFamily="34" charset="0"/>
                <a:cs typeface="Times New Roman" panose="02020603050405020304" pitchFamily="18" charset="0"/>
              </a:rPr>
              <a:t>/user) would be good candidates to start. Both can produce a clean, crisp look on websites and mobile aps. Both would require obtaining a domain name and host. </a:t>
            </a:r>
          </a:p>
          <a:p>
            <a:r>
              <a:rPr lang="en-US" dirty="0"/>
              <a:t>.</a:t>
            </a:r>
          </a:p>
        </p:txBody>
      </p:sp>
      <p:sp>
        <p:nvSpPr>
          <p:cNvPr id="4" name="Slide Number Placeholder 3"/>
          <p:cNvSpPr>
            <a:spLocks noGrp="1"/>
          </p:cNvSpPr>
          <p:nvPr>
            <p:ph type="sldNum" sz="quarter" idx="5"/>
          </p:nvPr>
        </p:nvSpPr>
        <p:spPr/>
        <p:txBody>
          <a:bodyPr/>
          <a:lstStyle/>
          <a:p>
            <a:fld id="{8A945D93-E930-4EE2-B95E-5A9470A21368}" type="slidenum">
              <a:rPr lang="en-US" smtClean="0"/>
              <a:t>11</a:t>
            </a:fld>
            <a:endParaRPr lang="en-US"/>
          </a:p>
        </p:txBody>
      </p:sp>
    </p:spTree>
    <p:extLst>
      <p:ext uri="{BB962C8B-B14F-4D97-AF65-F5344CB8AC3E}">
        <p14:creationId xmlns:p14="http://schemas.microsoft.com/office/powerpoint/2010/main" val="377756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8660" y="4510563"/>
            <a:ext cx="5669280" cy="4557732"/>
          </a:xfrm>
        </p:spPr>
        <p:txBody>
          <a:bodyPr/>
          <a:lstStyle/>
          <a:p>
            <a:r>
              <a:rPr lang="en-US" dirty="0"/>
              <a:t>WordPress </a:t>
            </a:r>
            <a:r>
              <a:rPr lang="en-US" b="1" dirty="0"/>
              <a:t>Pros</a:t>
            </a:r>
            <a:r>
              <a:rPr lang="en-US" dirty="0"/>
              <a:t>: Very inexpensive at $25/mo. The number of templates available is almost overwhelming and after you pick one you can still customize it to make it exactly what you want (thank you open source). There are a number of widgets/plugins you can add to your site so visiting folks can sign up for newsletters. Ecommerce is easy to set up. </a:t>
            </a:r>
          </a:p>
          <a:p>
            <a:endParaRPr lang="en-US" dirty="0"/>
          </a:p>
          <a:p>
            <a:r>
              <a:rPr lang="en-US" b="1" dirty="0"/>
              <a:t>Cons</a:t>
            </a:r>
            <a:r>
              <a:rPr lang="en-US" dirty="0"/>
              <a:t>: While the difference between websites and mobile apps is easy to configure, there are no options to use the same content in a manual, or an email to new subscribers, or brochures at medical conferences. Also, unlike </a:t>
            </a:r>
            <a:r>
              <a:rPr lang="en-US" dirty="0" err="1"/>
              <a:t>MadCap</a:t>
            </a:r>
            <a:r>
              <a:rPr lang="en-US" dirty="0"/>
              <a:t> Flare, there are few tools for insuring your content is clean and crisp before you put it out there in the world.  Also, online help…it’s there, but there’s so much variety that when looking for help it’s hard to nail down.</a:t>
            </a:r>
          </a:p>
          <a:p>
            <a:endParaRPr lang="en-US" dirty="0"/>
          </a:p>
          <a:p>
            <a:r>
              <a:rPr lang="en-US" dirty="0" err="1"/>
              <a:t>MadCap</a:t>
            </a:r>
            <a:r>
              <a:rPr lang="en-US" dirty="0"/>
              <a:t> Flare </a:t>
            </a:r>
            <a:r>
              <a:rPr lang="en-US" b="1" dirty="0"/>
              <a:t>Pros</a:t>
            </a:r>
            <a:r>
              <a:rPr lang="en-US" dirty="0"/>
              <a:t>: </a:t>
            </a:r>
            <a:r>
              <a:rPr lang="en-US" dirty="0" err="1"/>
              <a:t>MadCap</a:t>
            </a:r>
            <a:r>
              <a:rPr lang="en-US" dirty="0"/>
              <a:t> Flare has several clean easy to use templates. You can share content between different platforms/mediums using conditional tags, variables, and </a:t>
            </a:r>
            <a:r>
              <a:rPr lang="en-US" dirty="0" err="1"/>
              <a:t>snipets</a:t>
            </a:r>
            <a:r>
              <a:rPr lang="en-US" dirty="0"/>
              <a:t> allowing what you want to go where you want (in/on a website, mobile app, brochure, manual, </a:t>
            </a:r>
            <a:r>
              <a:rPr lang="en-US" dirty="0" err="1"/>
              <a:t>etc</a:t>
            </a:r>
            <a:r>
              <a:rPr lang="en-US" dirty="0"/>
              <a:t>) without having to write it several times over (single source). </a:t>
            </a:r>
            <a:r>
              <a:rPr lang="en-US" dirty="0" err="1"/>
              <a:t>MadCap</a:t>
            </a:r>
            <a:r>
              <a:rPr lang="en-US" dirty="0"/>
              <a:t> Flare’s indexing is pretty good too!</a:t>
            </a:r>
          </a:p>
          <a:p>
            <a:endParaRPr lang="en-US" dirty="0"/>
          </a:p>
          <a:p>
            <a:r>
              <a:rPr lang="en-US" b="1" dirty="0"/>
              <a:t>Cons</a:t>
            </a:r>
            <a:r>
              <a:rPr lang="en-US" dirty="0"/>
              <a:t>: Though </a:t>
            </a:r>
            <a:r>
              <a:rPr lang="en-US" dirty="0" err="1"/>
              <a:t>MadCap</a:t>
            </a:r>
            <a:r>
              <a:rPr lang="en-US" dirty="0"/>
              <a:t> is great for making materials look consistent, clean, and crisp between mediums,  if you want to stand out or at least look different from your </a:t>
            </a:r>
            <a:r>
              <a:rPr lang="en-US" dirty="0" err="1"/>
              <a:t>competetors</a:t>
            </a:r>
            <a:r>
              <a:rPr lang="en-US" dirty="0"/>
              <a:t>, </a:t>
            </a:r>
            <a:r>
              <a:rPr lang="en-US" dirty="0" err="1"/>
              <a:t>MadCap</a:t>
            </a:r>
            <a:r>
              <a:rPr lang="en-US" dirty="0"/>
              <a:t> Flare lacks in this area. Also, </a:t>
            </a:r>
            <a:r>
              <a:rPr lang="en-US" dirty="0" err="1"/>
              <a:t>MadCap</a:t>
            </a:r>
            <a:r>
              <a:rPr lang="en-US" dirty="0"/>
              <a:t> Flare is expensive!  Lastly, </a:t>
            </a:r>
            <a:r>
              <a:rPr lang="en-US" dirty="0" err="1"/>
              <a:t>MadCap</a:t>
            </a:r>
            <a:r>
              <a:rPr lang="en-US" dirty="0"/>
              <a:t> Flare has a steep learning curve, especially when compared to </a:t>
            </a:r>
            <a:r>
              <a:rPr lang="en-US" dirty="0" err="1"/>
              <a:t>Wordpress</a:t>
            </a:r>
            <a:r>
              <a:rPr lang="en-US" dirty="0"/>
              <a:t>.</a:t>
            </a:r>
          </a:p>
        </p:txBody>
      </p:sp>
      <p:sp>
        <p:nvSpPr>
          <p:cNvPr id="4" name="Slide Number Placeholder 3"/>
          <p:cNvSpPr>
            <a:spLocks noGrp="1"/>
          </p:cNvSpPr>
          <p:nvPr>
            <p:ph type="sldNum" sz="quarter" idx="5"/>
          </p:nvPr>
        </p:nvSpPr>
        <p:spPr/>
        <p:txBody>
          <a:bodyPr/>
          <a:lstStyle/>
          <a:p>
            <a:fld id="{8A945D93-E930-4EE2-B95E-5A9470A21368}" type="slidenum">
              <a:rPr lang="en-US" smtClean="0"/>
              <a:t>12</a:t>
            </a:fld>
            <a:endParaRPr lang="en-US"/>
          </a:p>
        </p:txBody>
      </p:sp>
    </p:spTree>
    <p:extLst>
      <p:ext uri="{BB962C8B-B14F-4D97-AF65-F5344CB8AC3E}">
        <p14:creationId xmlns:p14="http://schemas.microsoft.com/office/powerpoint/2010/main" val="17696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dirty="0">
                <a:latin typeface="Calibri" panose="020F0502020204030204" pitchFamily="34" charset="0"/>
                <a:ea typeface="Calibri" panose="020F0502020204030204" pitchFamily="34" charset="0"/>
                <a:cs typeface="Times New Roman" panose="02020603050405020304" pitchFamily="18" charset="0"/>
              </a:rPr>
              <a:t>WordPress is the best choice to start because it is cheap, relatively easy to use, and can quickly get off the ground with just the one tech writer. But, if the company finds success, it will need manuals, brochures, and virtual tutorials in addition to the web and mobile apps. It needs single source publishing. I’d expect they should be able to afford it in a couple years.</a:t>
            </a:r>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13</a:t>
            </a:fld>
            <a:endParaRPr lang="en-US"/>
          </a:p>
        </p:txBody>
      </p:sp>
    </p:spTree>
    <p:extLst>
      <p:ext uri="{BB962C8B-B14F-4D97-AF65-F5344CB8AC3E}">
        <p14:creationId xmlns:p14="http://schemas.microsoft.com/office/powerpoint/2010/main" val="319271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14</a:t>
            </a:fld>
            <a:endParaRPr lang="en-US"/>
          </a:p>
        </p:txBody>
      </p:sp>
    </p:spTree>
    <p:extLst>
      <p:ext uri="{BB962C8B-B14F-4D97-AF65-F5344CB8AC3E}">
        <p14:creationId xmlns:p14="http://schemas.microsoft.com/office/powerpoint/2010/main" val="244161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felt like I learned a lot from everything we discussed and I found utility in everything we used, or at least utility in some aspect of everything we used. </a:t>
            </a:r>
          </a:p>
          <a:p>
            <a:endParaRPr lang="en-US" dirty="0"/>
          </a:p>
          <a:p>
            <a:r>
              <a:rPr lang="en-US" dirty="0"/>
              <a:t>Good: MS office, PPT and Excel are all good tools and very common. HTML I really enjoyed because even though it’s hard at first, it makes sense, There’s a rule for everything, so if something’s broken you can figure it out.  Markdown was simple and straightforward. </a:t>
            </a:r>
            <a:r>
              <a:rPr lang="en-US" dirty="0" err="1"/>
              <a:t>MadCap</a:t>
            </a:r>
            <a:r>
              <a:rPr lang="en-US" dirty="0"/>
              <a:t> Flare, hard but very useful. DITA with Oxygen Author, also challenging, but very useful.</a:t>
            </a:r>
          </a:p>
          <a:p>
            <a:endParaRPr lang="en-US" dirty="0"/>
          </a:p>
          <a:p>
            <a:r>
              <a:rPr lang="en-US" dirty="0"/>
              <a:t>Bad: Adobe FrameMaker I’ll get to in a bit. But, </a:t>
            </a:r>
            <a:r>
              <a:rPr lang="en-US" dirty="0" err="1"/>
              <a:t>reST</a:t>
            </a:r>
            <a:r>
              <a:rPr lang="en-US" dirty="0"/>
              <a:t> I thought was too much and preferred simple lightweight markdown.</a:t>
            </a:r>
          </a:p>
          <a:p>
            <a:endParaRPr lang="en-US" dirty="0"/>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2</a:t>
            </a:fld>
            <a:endParaRPr lang="en-US"/>
          </a:p>
        </p:txBody>
      </p:sp>
    </p:spTree>
    <p:extLst>
      <p:ext uri="{BB962C8B-B14F-4D97-AF65-F5344CB8AC3E}">
        <p14:creationId xmlns:p14="http://schemas.microsoft.com/office/powerpoint/2010/main" val="141401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While I feel the interface is somewhat comparable to Microsoft’s Office Suite which allows for ease of use for my generation and maybe one more after it, it seems unnecessarily complex. Just like with Office, to change a setting for something, you might be able to do it off the top menu or you might have to go ten windows deep. Because of its design, I think those entering the workforce in the next ten years (who have been using the Google Suite just as much as MS Office if not more) will have difficulties with its complex interface and when seeking employment would look elsewhere. For those who do end up taking a job that uses FrameMaker, hopefully their coworkers are helpful and very patient!</a:t>
            </a:r>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3</a:t>
            </a:fld>
            <a:endParaRPr lang="en-US"/>
          </a:p>
        </p:txBody>
      </p:sp>
    </p:spTree>
    <p:extLst>
      <p:ext uri="{BB962C8B-B14F-4D97-AF65-F5344CB8AC3E}">
        <p14:creationId xmlns:p14="http://schemas.microsoft.com/office/powerpoint/2010/main" val="252583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23"/>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I would use it because my company uses it</a:t>
            </a:r>
            <a:r>
              <a:rPr lang="en-US" sz="1800" kern="100" dirty="0">
                <a:latin typeface="Segoe UI Emoji" panose="020B0502040204020203" pitchFamily="34" charset="0"/>
                <a:ea typeface="Calibri" panose="020F0502020204030204" pitchFamily="34" charset="0"/>
                <a:cs typeface="Times New Roman" panose="02020603050405020304" pitchFamily="18" charset="0"/>
                <a:sym typeface="Segoe UI Emoji" panose="020B0502040204020203" pitchFamily="34" charset="0"/>
              </a:rPr>
              <a:t>😊</a:t>
            </a:r>
            <a:r>
              <a:rPr lang="en-US" sz="1800" kern="100" dirty="0">
                <a:latin typeface="Calibri" panose="020F0502020204030204" pitchFamily="34" charset="0"/>
                <a:ea typeface="Calibri" panose="020F0502020204030204" pitchFamily="34" charset="0"/>
                <a:cs typeface="Times New Roman" panose="02020603050405020304" pitchFamily="18" charset="0"/>
              </a:rPr>
              <a:t> Seriously, I think that larger more established organizations with multiple tech writers and product experts contributing to a product would want FrameMaker for consistency’s sake. Also, for organizations that need to have lots of documentation because it’s required (government) or complex (medical devices), FrameMaker seems to be better suited than something like </a:t>
            </a:r>
            <a:r>
              <a:rPr lang="en-US" sz="1800" kern="100" dirty="0" err="1">
                <a:latin typeface="Calibri" panose="020F0502020204030204" pitchFamily="34" charset="0"/>
                <a:ea typeface="Calibri" panose="020F0502020204030204" pitchFamily="34" charset="0"/>
                <a:cs typeface="Times New Roman" panose="02020603050405020304" pitchFamily="18" charset="0"/>
              </a:rPr>
              <a:t>MadCap</a:t>
            </a:r>
            <a:r>
              <a:rPr lang="en-US" sz="1800" kern="100" dirty="0">
                <a:latin typeface="Calibri" panose="020F0502020204030204" pitchFamily="34" charset="0"/>
                <a:ea typeface="Calibri" panose="020F0502020204030204" pitchFamily="34" charset="0"/>
                <a:cs typeface="Times New Roman" panose="02020603050405020304" pitchFamily="18" charset="0"/>
              </a:rPr>
              <a:t> Flare.</a:t>
            </a:r>
          </a:p>
          <a:p>
            <a:r>
              <a:rPr lang="en-US" sz="1800" dirty="0">
                <a:latin typeface="Calibri" panose="020F0502020204030204" pitchFamily="34" charset="0"/>
                <a:ea typeface="Calibri" panose="020F0502020204030204" pitchFamily="34" charset="0"/>
                <a:cs typeface="Times New Roman" panose="02020603050405020304" pitchFamily="18" charset="0"/>
              </a:rPr>
              <a:t>Its advantages are that it’s similar in structure to MS Office, a template can be used, one can work in chunks, and it is able to use indexes and variables to help with organization and material reuse.</a:t>
            </a:r>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4</a:t>
            </a:fld>
            <a:endParaRPr lang="en-US"/>
          </a:p>
        </p:txBody>
      </p:sp>
    </p:spTree>
    <p:extLst>
      <p:ext uri="{BB962C8B-B14F-4D97-AF65-F5344CB8AC3E}">
        <p14:creationId xmlns:p14="http://schemas.microsoft.com/office/powerpoint/2010/main" val="12471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It would depend on the scope of the project and how much money/how many resources my company had, but I think would pick DITA/Oxygen over FrameMaker. Yes, they are complicated (and much of the difficult work was done for me in our exercise—thank you Zoë), but at the same time the Oxygen interface seems much more user-friendly, and DITA’s structure is great for consistency. With anything new, there is much to learn and it’s uncomfortable at first. However, I feel the understanding and skills acquired with DITA and Oxygen are more likely to transfer than what one would learn on FrameMaker. Caveat…this is under the assumption there is already a person on the team with DITA Oxygen experience.</a:t>
            </a:r>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5</a:t>
            </a:fld>
            <a:endParaRPr lang="en-US"/>
          </a:p>
        </p:txBody>
      </p:sp>
    </p:spTree>
    <p:extLst>
      <p:ext uri="{BB962C8B-B14F-4D97-AF65-F5344CB8AC3E}">
        <p14:creationId xmlns:p14="http://schemas.microsoft.com/office/powerpoint/2010/main" val="6690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6</a:t>
            </a:fld>
            <a:endParaRPr lang="en-US"/>
          </a:p>
        </p:txBody>
      </p:sp>
    </p:spTree>
    <p:extLst>
      <p:ext uri="{BB962C8B-B14F-4D97-AF65-F5344CB8AC3E}">
        <p14:creationId xmlns:p14="http://schemas.microsoft.com/office/powerpoint/2010/main" val="183400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7</a:t>
            </a:fld>
            <a:endParaRPr lang="en-US"/>
          </a:p>
        </p:txBody>
      </p:sp>
    </p:spTree>
    <p:extLst>
      <p:ext uri="{BB962C8B-B14F-4D97-AF65-F5344CB8AC3E}">
        <p14:creationId xmlns:p14="http://schemas.microsoft.com/office/powerpoint/2010/main" val="254490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8</a:t>
            </a:fld>
            <a:endParaRPr lang="en-US"/>
          </a:p>
        </p:txBody>
      </p:sp>
    </p:spTree>
    <p:extLst>
      <p:ext uri="{BB962C8B-B14F-4D97-AF65-F5344CB8AC3E}">
        <p14:creationId xmlns:p14="http://schemas.microsoft.com/office/powerpoint/2010/main" val="279511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ProteSang have other products they’re working on or do they plan to? To pick a platform for one product and find out six months down the road that there’s another and it needs A,B, and C…well that can happen at any time, but if you can plan for it all the better. </a:t>
            </a:r>
          </a:p>
          <a:p>
            <a:endParaRPr lang="en-US" dirty="0"/>
          </a:p>
          <a:p>
            <a:r>
              <a:rPr lang="en-US" dirty="0"/>
              <a:t>If the company eventually wants to sell products and services online, it may be better to pick a service that caters to that.</a:t>
            </a:r>
          </a:p>
          <a:p>
            <a:endParaRPr lang="en-US" dirty="0"/>
          </a:p>
          <a:p>
            <a:r>
              <a:rPr lang="en-US" dirty="0"/>
              <a:t>Getting the theme, the sense, the drive, the wants, the needs of the key players helps bring the presentation to life. Not to mention it will likely keep me from having to go back to the drawing board multiple times because I had a different vision than the people in charge.</a:t>
            </a:r>
          </a:p>
          <a:p>
            <a:endParaRPr lang="en-US" dirty="0"/>
          </a:p>
          <a:p>
            <a:r>
              <a:rPr lang="en-US" dirty="0"/>
              <a:t>Branding, marketing, publicity? Even if they aren’t a part of the team to start, the company would likely add them in the future. They are the presentation and trend experts!</a:t>
            </a:r>
          </a:p>
        </p:txBody>
      </p:sp>
      <p:sp>
        <p:nvSpPr>
          <p:cNvPr id="4" name="Slide Number Placeholder 3"/>
          <p:cNvSpPr>
            <a:spLocks noGrp="1"/>
          </p:cNvSpPr>
          <p:nvPr>
            <p:ph type="sldNum" sz="quarter" idx="5"/>
          </p:nvPr>
        </p:nvSpPr>
        <p:spPr/>
        <p:txBody>
          <a:bodyPr/>
          <a:lstStyle/>
          <a:p>
            <a:fld id="{8A945D93-E930-4EE2-B95E-5A9470A21368}" type="slidenum">
              <a:rPr lang="en-US" smtClean="0"/>
              <a:t>9</a:t>
            </a:fld>
            <a:endParaRPr lang="en-US"/>
          </a:p>
        </p:txBody>
      </p:sp>
    </p:spTree>
    <p:extLst>
      <p:ext uri="{BB962C8B-B14F-4D97-AF65-F5344CB8AC3E}">
        <p14:creationId xmlns:p14="http://schemas.microsoft.com/office/powerpoint/2010/main" val="273008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48684-DC6A-45C2-ABB9-B6D63751E958}"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31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C8C6F-A13E-4DB0-B501-32AA777D87ED}"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326703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1D735-2BE0-4D00-9213-E38D63571033}"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59DF4-2E3E-4444-8D30-7BE35E5D5E46}" type="datetime1">
              <a:rPr lang="en-US" smtClean="0"/>
              <a:t>5/10/2023</a:t>
            </a:fld>
            <a:endParaRPr lang="en-US"/>
          </a:p>
        </p:txBody>
      </p:sp>
      <p:sp>
        <p:nvSpPr>
          <p:cNvPr id="6" name="Footer Placeholder 5"/>
          <p:cNvSpPr>
            <a:spLocks noGrp="1"/>
          </p:cNvSpPr>
          <p:nvPr>
            <p:ph type="ftr" sz="quarter" idx="11"/>
          </p:nvPr>
        </p:nvSpPr>
        <p:spPr/>
        <p:txBody>
          <a:body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230951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BC86FC-2C7C-4AB3-95D6-94CC7D2FBA79}" type="datetime1">
              <a:rPr lang="en-US" smtClean="0"/>
              <a:t>5/10/2023</a:t>
            </a:fld>
            <a:endParaRPr lang="en-US"/>
          </a:p>
        </p:txBody>
      </p:sp>
      <p:sp>
        <p:nvSpPr>
          <p:cNvPr id="8" name="Footer Placeholder 7"/>
          <p:cNvSpPr>
            <a:spLocks noGrp="1"/>
          </p:cNvSpPr>
          <p:nvPr>
            <p:ph type="ftr" sz="quarter" idx="11"/>
          </p:nvPr>
        </p:nvSpPr>
        <p:spPr/>
        <p:txBody>
          <a:bodyPr/>
          <a:lstStyle/>
          <a:p>
            <a:r>
              <a:rPr lang="en-US"/>
              <a:t>Middlesex Community College Tools and Technolofy for Technical Writing Final Project—Chaput</a:t>
            </a:r>
          </a:p>
        </p:txBody>
      </p:sp>
      <p:sp>
        <p:nvSpPr>
          <p:cNvPr id="9" name="Slide Number Placeholder 8"/>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105682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09378-4EFE-48FA-A792-CDCFCB697EF4}" type="datetime1">
              <a:rPr lang="en-US" smtClean="0"/>
              <a:t>5/10/2023</a:t>
            </a:fld>
            <a:endParaRPr lang="en-US"/>
          </a:p>
        </p:txBody>
      </p:sp>
      <p:sp>
        <p:nvSpPr>
          <p:cNvPr id="4" name="Footer Placeholder 3"/>
          <p:cNvSpPr>
            <a:spLocks noGrp="1"/>
          </p:cNvSpPr>
          <p:nvPr>
            <p:ph type="ftr" sz="quarter" idx="11"/>
          </p:nvPr>
        </p:nvSpPr>
        <p:spPr/>
        <p:txBody>
          <a:bodyPr/>
          <a:lstStyle/>
          <a:p>
            <a:r>
              <a:rPr lang="en-US"/>
              <a:t>Middlesex Community College Tools and Technolofy for Technical Writing Final Project—Chaput</a:t>
            </a:r>
          </a:p>
        </p:txBody>
      </p:sp>
      <p:sp>
        <p:nvSpPr>
          <p:cNvPr id="5" name="Slide Number Placeholder 4"/>
          <p:cNvSpPr>
            <a:spLocks noGrp="1"/>
          </p:cNvSpPr>
          <p:nvPr>
            <p:ph type="sldNum" sz="quarter" idx="12"/>
          </p:nvPr>
        </p:nvSpPr>
        <p:spPr/>
        <p:txBody>
          <a:bodyPr/>
          <a:lstStyle/>
          <a:p>
            <a:fld id="{3FF05AC6-A3FD-4C47-B093-7F35F71572BB}" type="slidenum">
              <a:rPr lang="en-US" smtClean="0"/>
              <a:t>‹#›</a:t>
            </a:fld>
            <a:endParaRPr lang="en-US"/>
          </a:p>
        </p:txBody>
      </p:sp>
      <p:sp>
        <p:nvSpPr>
          <p:cNvPr id="7" name="Text Placeholder 6">
            <a:extLst>
              <a:ext uri="{FF2B5EF4-FFF2-40B4-BE49-F238E27FC236}">
                <a16:creationId xmlns:a16="http://schemas.microsoft.com/office/drawing/2014/main" id="{9310FBA7-5F3F-AFCB-C4C7-520BD3F21614}"/>
              </a:ext>
            </a:extLst>
          </p:cNvPr>
          <p:cNvSpPr>
            <a:spLocks noGrp="1"/>
          </p:cNvSpPr>
          <p:nvPr>
            <p:ph type="body" sz="quarter" idx="13"/>
          </p:nvPr>
        </p:nvSpPr>
        <p:spPr>
          <a:xfrm>
            <a:off x="1097280" y="2115890"/>
            <a:ext cx="6656438" cy="3783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A2CD96F3-C9B3-71F9-945A-616F82D5E0C0}"/>
              </a:ext>
            </a:extLst>
          </p:cNvPr>
          <p:cNvSpPr>
            <a:spLocks noGrp="1"/>
          </p:cNvSpPr>
          <p:nvPr>
            <p:ph type="pic" sz="quarter" idx="14"/>
          </p:nvPr>
        </p:nvSpPr>
        <p:spPr>
          <a:xfrm>
            <a:off x="7991659" y="2115890"/>
            <a:ext cx="3103061" cy="1787516"/>
          </a:xfrm>
        </p:spPr>
        <p:txBody>
          <a:bodyPr/>
          <a:lstStyle/>
          <a:p>
            <a:r>
              <a:rPr lang="en-US"/>
              <a:t>Click icon to add picture</a:t>
            </a:r>
          </a:p>
        </p:txBody>
      </p:sp>
      <p:sp>
        <p:nvSpPr>
          <p:cNvPr id="13" name="Picture Placeholder 8">
            <a:extLst>
              <a:ext uri="{FF2B5EF4-FFF2-40B4-BE49-F238E27FC236}">
                <a16:creationId xmlns:a16="http://schemas.microsoft.com/office/drawing/2014/main" id="{D7F0668C-2005-5EB9-D042-CBB6BA8FF916}"/>
              </a:ext>
            </a:extLst>
          </p:cNvPr>
          <p:cNvSpPr>
            <a:spLocks noGrp="1"/>
          </p:cNvSpPr>
          <p:nvPr>
            <p:ph type="pic" sz="quarter" idx="15"/>
          </p:nvPr>
        </p:nvSpPr>
        <p:spPr>
          <a:xfrm>
            <a:off x="7991658" y="4111838"/>
            <a:ext cx="3103061" cy="1787516"/>
          </a:xfrm>
        </p:spPr>
        <p:txBody>
          <a:bodyPr/>
          <a:lstStyle/>
          <a:p>
            <a:r>
              <a:rPr lang="en-US"/>
              <a:t>Click icon to add picture</a:t>
            </a:r>
          </a:p>
        </p:txBody>
      </p:sp>
    </p:spTree>
    <p:extLst>
      <p:ext uri="{BB962C8B-B14F-4D97-AF65-F5344CB8AC3E}">
        <p14:creationId xmlns:p14="http://schemas.microsoft.com/office/powerpoint/2010/main" val="182825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9B5A6E-54BA-470E-806D-5CA15FD3F23A}" type="datetime1">
              <a:rPr lang="en-US" smtClean="0"/>
              <a:t>5/10/2023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Middlesex Community College Tools and Technolofy for Technical Writing Final Project—Chaput</a:t>
            </a:r>
          </a:p>
        </p:txBody>
      </p:sp>
      <p:sp>
        <p:nvSpPr>
          <p:cNvPr id="9" name="Slide Number Placeholder 8"/>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333304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userDrawn="1"/>
        </p:nvSpPr>
        <p:spPr>
          <a:xfrm>
            <a:off x="-63992" y="-125129"/>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50D073-DF44-429E-9485-4E176CB29229}" type="datetime1">
              <a:rPr lang="en-US" smtClean="0"/>
              <a:t>5/10/2023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F05AC6-A3FD-4C47-B093-7F35F71572BB}" type="slidenum">
              <a:rPr lang="en-US" smtClean="0"/>
              <a:t>‹#›</a:t>
            </a:fld>
            <a:endParaRPr lang="en-US"/>
          </a:p>
        </p:txBody>
      </p:sp>
      <p:sp>
        <p:nvSpPr>
          <p:cNvPr id="11" name="Text Placeholder 10">
            <a:extLst>
              <a:ext uri="{FF2B5EF4-FFF2-40B4-BE49-F238E27FC236}">
                <a16:creationId xmlns:a16="http://schemas.microsoft.com/office/drawing/2014/main" id="{E760E001-12EF-8D69-211A-BB2EC915C1F7}"/>
              </a:ext>
            </a:extLst>
          </p:cNvPr>
          <p:cNvSpPr>
            <a:spLocks noGrp="1"/>
          </p:cNvSpPr>
          <p:nvPr>
            <p:ph type="body" sz="quarter" idx="13"/>
          </p:nvPr>
        </p:nvSpPr>
        <p:spPr>
          <a:xfrm>
            <a:off x="442833" y="3086417"/>
            <a:ext cx="3214767" cy="29029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53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897EC-838C-43B2-BE00-D3CAF7E9CA41}" type="datetime1">
              <a:rPr lang="en-US" smtClean="0"/>
              <a:t>5/10/2023</a:t>
            </a:fld>
            <a:endParaRPr lang="en-US"/>
          </a:p>
        </p:txBody>
      </p:sp>
      <p:sp>
        <p:nvSpPr>
          <p:cNvPr id="6" name="Footer Placeholder 5"/>
          <p:cNvSpPr>
            <a:spLocks noGrp="1"/>
          </p:cNvSpPr>
          <p:nvPr>
            <p:ph type="ftr" sz="quarter" idx="11"/>
          </p:nvPr>
        </p:nvSpPr>
        <p:spPr/>
        <p:txBody>
          <a:body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421758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704F71-C153-463B-B99A-34B7A09EB52A}" type="datetime1">
              <a:rPr lang="en-US" smtClean="0"/>
              <a:t>5/10/2023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Middlesex Community College Tools and Technolofy for Technical Writing Final Project—Chaput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F05AC6-A3FD-4C47-B093-7F35F71572B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7341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33D6-5B62-F16D-C023-BE4B32228B06}"/>
              </a:ext>
            </a:extLst>
          </p:cNvPr>
          <p:cNvSpPr>
            <a:spLocks noGrp="1"/>
          </p:cNvSpPr>
          <p:nvPr>
            <p:ph type="ctrTitle"/>
          </p:nvPr>
        </p:nvSpPr>
        <p:spPr/>
        <p:txBody>
          <a:bodyPr/>
          <a:lstStyle/>
          <a:p>
            <a:r>
              <a:rPr lang="en-US"/>
              <a:t>The Good, the Bad, and the Not so Ugly Scenario</a:t>
            </a:r>
          </a:p>
        </p:txBody>
      </p:sp>
      <p:sp>
        <p:nvSpPr>
          <p:cNvPr id="3" name="Subtitle 2">
            <a:extLst>
              <a:ext uri="{FF2B5EF4-FFF2-40B4-BE49-F238E27FC236}">
                <a16:creationId xmlns:a16="http://schemas.microsoft.com/office/drawing/2014/main" id="{46A92B97-EB93-974F-2FA0-1DB8FAEB9FC5}"/>
              </a:ext>
            </a:extLst>
          </p:cNvPr>
          <p:cNvSpPr>
            <a:spLocks noGrp="1"/>
          </p:cNvSpPr>
          <p:nvPr>
            <p:ph type="subTitle" idx="1"/>
          </p:nvPr>
        </p:nvSpPr>
        <p:spPr/>
        <p:txBody>
          <a:bodyPr/>
          <a:lstStyle/>
          <a:p>
            <a:r>
              <a:rPr lang="en-US"/>
              <a:t>Tools and Technologies for Technical </a:t>
            </a:r>
            <a:r>
              <a:rPr lang="en-US" err="1"/>
              <a:t>Writing:Final</a:t>
            </a:r>
            <a:r>
              <a:rPr lang="en-US"/>
              <a:t> Project</a:t>
            </a:r>
          </a:p>
          <a:p>
            <a:endParaRPr lang="en-US"/>
          </a:p>
        </p:txBody>
      </p:sp>
      <p:sp>
        <p:nvSpPr>
          <p:cNvPr id="4" name="Footer Placeholder 3">
            <a:extLst>
              <a:ext uri="{FF2B5EF4-FFF2-40B4-BE49-F238E27FC236}">
                <a16:creationId xmlns:a16="http://schemas.microsoft.com/office/drawing/2014/main" id="{D45787BD-29E7-8A8C-2E71-4C9769643AE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424387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E1A-3E3A-C433-7125-74C4B557B764}"/>
              </a:ext>
            </a:extLst>
          </p:cNvPr>
          <p:cNvSpPr>
            <a:spLocks noGrp="1"/>
          </p:cNvSpPr>
          <p:nvPr>
            <p:ph type="title"/>
          </p:nvPr>
        </p:nvSpPr>
        <p:spPr>
          <a:xfrm>
            <a:off x="457200" y="1597273"/>
            <a:ext cx="3200400" cy="2761938"/>
          </a:xfrm>
        </p:spPr>
        <p:txBody>
          <a:bodyPr>
            <a:noAutofit/>
          </a:bodyPr>
          <a:lstStyle/>
          <a:p>
            <a:r>
              <a:rPr lang="en-US" sz="4800" dirty="0"/>
              <a:t>Clean, </a:t>
            </a:r>
            <a:br>
              <a:rPr lang="en-US" sz="4800" dirty="0"/>
            </a:br>
            <a:r>
              <a:rPr lang="en-US" sz="4800" dirty="0"/>
              <a:t>Crisp, </a:t>
            </a:r>
            <a:br>
              <a:rPr lang="en-US" sz="4800" dirty="0"/>
            </a:br>
            <a:r>
              <a:rPr lang="en-US" sz="4800" dirty="0"/>
              <a:t>and</a:t>
            </a:r>
            <a:br>
              <a:rPr lang="en-US" sz="4800" dirty="0"/>
            </a:br>
            <a:r>
              <a:rPr lang="en-US" sz="4800" dirty="0"/>
              <a:t>Cheap</a:t>
            </a:r>
          </a:p>
        </p:txBody>
      </p:sp>
      <p:sp>
        <p:nvSpPr>
          <p:cNvPr id="4" name="Footer Placeholder 3">
            <a:extLst>
              <a:ext uri="{FF2B5EF4-FFF2-40B4-BE49-F238E27FC236}">
                <a16:creationId xmlns:a16="http://schemas.microsoft.com/office/drawing/2014/main" id="{D19157CB-5729-D743-8F48-4A4C0F0B5E5D}"/>
              </a:ext>
            </a:extLst>
          </p:cNvPr>
          <p:cNvSpPr>
            <a:spLocks noGrp="1"/>
          </p:cNvSpPr>
          <p:nvPr>
            <p:ph type="ftr" sz="quarter" idx="11"/>
          </p:nvPr>
        </p:nvSpPr>
        <p:spPr/>
        <p:txBody>
          <a:bodyPr/>
          <a:lstStyle/>
          <a:p>
            <a:r>
              <a:rPr lang="en-US"/>
              <a:t>Middlesex Community College Tools and Technolofy for Technical Writing Final Project—Chaput</a:t>
            </a:r>
          </a:p>
        </p:txBody>
      </p:sp>
      <p:sp>
        <p:nvSpPr>
          <p:cNvPr id="14" name="Text Placeholder 3">
            <a:extLst>
              <a:ext uri="{FF2B5EF4-FFF2-40B4-BE49-F238E27FC236}">
                <a16:creationId xmlns:a16="http://schemas.microsoft.com/office/drawing/2014/main" id="{DC8933C7-42AB-B0EF-9C45-A2CF5559DDAC}"/>
              </a:ext>
            </a:extLst>
          </p:cNvPr>
          <p:cNvSpPr txBox="1">
            <a:spLocks/>
          </p:cNvSpPr>
          <p:nvPr/>
        </p:nvSpPr>
        <p:spPr>
          <a:xfrm>
            <a:off x="4522847" y="694239"/>
            <a:ext cx="3391545" cy="462208"/>
          </a:xfrm>
          <a:prstGeom prst="rect">
            <a:avLst/>
          </a:prstGeom>
          <a:solidFill>
            <a:schemeClr val="accent1"/>
          </a:solidFill>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Now</a:t>
            </a:r>
          </a:p>
        </p:txBody>
      </p:sp>
      <p:sp>
        <p:nvSpPr>
          <p:cNvPr id="15" name="Content Placeholder 4">
            <a:extLst>
              <a:ext uri="{FF2B5EF4-FFF2-40B4-BE49-F238E27FC236}">
                <a16:creationId xmlns:a16="http://schemas.microsoft.com/office/drawing/2014/main" id="{7BC67E9E-20E2-3FA8-0449-5C456792AA16}"/>
              </a:ext>
            </a:extLst>
          </p:cNvPr>
          <p:cNvSpPr txBox="1">
            <a:spLocks/>
          </p:cNvSpPr>
          <p:nvPr/>
        </p:nvSpPr>
        <p:spPr>
          <a:xfrm>
            <a:off x="4522847" y="1597273"/>
            <a:ext cx="3391545" cy="3378200"/>
          </a:xfrm>
          <a:prstGeom prst="rect">
            <a:avLst/>
          </a:prstGeom>
          <a:solidFill>
            <a:schemeClr val="bg1"/>
          </a:solidFill>
          <a:ln>
            <a:solidFill>
              <a:schemeClr val="accent6"/>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Basic info about product</a:t>
            </a:r>
          </a:p>
          <a:p>
            <a:pPr>
              <a:buFont typeface="Arial" panose="020B0604020202020204" pitchFamily="34" charset="0"/>
              <a:buChar char="•"/>
            </a:pPr>
            <a:r>
              <a:rPr lang="en-US" dirty="0"/>
              <a:t>Legal</a:t>
            </a:r>
          </a:p>
          <a:p>
            <a:pPr>
              <a:buFont typeface="Arial" panose="020B0604020202020204" pitchFamily="34" charset="0"/>
              <a:buChar char="•"/>
            </a:pPr>
            <a:r>
              <a:rPr lang="en-US" dirty="0"/>
              <a:t>FAQ’s</a:t>
            </a:r>
          </a:p>
          <a:p>
            <a:pPr>
              <a:buFont typeface="Arial" panose="020B0604020202020204" pitchFamily="34" charset="0"/>
              <a:buChar char="•"/>
            </a:pPr>
            <a:r>
              <a:rPr lang="en-US" dirty="0"/>
              <a:t>Opt-in for updates and release dates</a:t>
            </a:r>
          </a:p>
          <a:p>
            <a:pPr>
              <a:buFont typeface="Arial" panose="020B0604020202020204" pitchFamily="34" charset="0"/>
              <a:buChar char="•"/>
            </a:pPr>
            <a:r>
              <a:rPr lang="en-US" dirty="0"/>
              <a:t>Clean, crisp, cheap</a:t>
            </a:r>
          </a:p>
        </p:txBody>
      </p:sp>
      <p:sp>
        <p:nvSpPr>
          <p:cNvPr id="16" name="Text Placeholder 5">
            <a:extLst>
              <a:ext uri="{FF2B5EF4-FFF2-40B4-BE49-F238E27FC236}">
                <a16:creationId xmlns:a16="http://schemas.microsoft.com/office/drawing/2014/main" id="{BD6190FD-8FB7-0C12-3B5A-F5965CBCCBA8}"/>
              </a:ext>
            </a:extLst>
          </p:cNvPr>
          <p:cNvSpPr txBox="1">
            <a:spLocks/>
          </p:cNvSpPr>
          <p:nvPr/>
        </p:nvSpPr>
        <p:spPr>
          <a:xfrm>
            <a:off x="8204285" y="694239"/>
            <a:ext cx="3391545" cy="462208"/>
          </a:xfrm>
          <a:prstGeom prst="rect">
            <a:avLst/>
          </a:prstGeom>
          <a:solidFill>
            <a:schemeClr val="accent1"/>
          </a:solidFill>
        </p:spPr>
        <p:txBody>
          <a:bodyPr anchor="ct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future.</a:t>
            </a:r>
          </a:p>
        </p:txBody>
      </p:sp>
      <p:sp>
        <p:nvSpPr>
          <p:cNvPr id="17" name="Content Placeholder 6">
            <a:extLst>
              <a:ext uri="{FF2B5EF4-FFF2-40B4-BE49-F238E27FC236}">
                <a16:creationId xmlns:a16="http://schemas.microsoft.com/office/drawing/2014/main" id="{F75A05DA-CDC0-4D6E-6D85-FF1F63DAE41B}"/>
              </a:ext>
            </a:extLst>
          </p:cNvPr>
          <p:cNvSpPr txBox="1">
            <a:spLocks/>
          </p:cNvSpPr>
          <p:nvPr/>
        </p:nvSpPr>
        <p:spPr>
          <a:xfrm>
            <a:off x="8204285" y="1597273"/>
            <a:ext cx="3391545" cy="3378200"/>
          </a:xfrm>
          <a:prstGeom prst="rect">
            <a:avLst/>
          </a:prstGeom>
          <a:ln>
            <a:solidFill>
              <a:schemeClr val="accent6"/>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CGI videos to help visualize user experience</a:t>
            </a:r>
          </a:p>
          <a:p>
            <a:pPr>
              <a:buFont typeface="Arial" panose="020B0604020202020204" pitchFamily="34" charset="0"/>
              <a:buChar char="•"/>
            </a:pPr>
            <a:r>
              <a:rPr lang="en-US" dirty="0"/>
              <a:t>Going worldwide (translation required)</a:t>
            </a:r>
          </a:p>
          <a:p>
            <a:pPr>
              <a:buFont typeface="Arial" panose="020B0604020202020204" pitchFamily="34" charset="0"/>
              <a:buChar char="•"/>
            </a:pPr>
            <a:r>
              <a:rPr lang="en-US" dirty="0"/>
              <a:t>Want the website/mobile app to be a place to customize avatar</a:t>
            </a:r>
          </a:p>
          <a:p>
            <a:pPr>
              <a:buFont typeface="Arial" panose="020B0604020202020204" pitchFamily="34" charset="0"/>
              <a:buChar char="•"/>
            </a:pPr>
            <a:r>
              <a:rPr lang="en-US" dirty="0"/>
              <a:t>Customization of smell/touch experience</a:t>
            </a:r>
          </a:p>
          <a:p>
            <a:endParaRPr lang="en-US" dirty="0"/>
          </a:p>
          <a:p>
            <a:endParaRPr lang="en-US" dirty="0"/>
          </a:p>
        </p:txBody>
      </p:sp>
      <p:sp>
        <p:nvSpPr>
          <p:cNvPr id="18" name="Text Placeholder 4">
            <a:extLst>
              <a:ext uri="{FF2B5EF4-FFF2-40B4-BE49-F238E27FC236}">
                <a16:creationId xmlns:a16="http://schemas.microsoft.com/office/drawing/2014/main" id="{F9C972FA-A909-B28B-4E6A-D9DDFB7EF80D}"/>
              </a:ext>
            </a:extLst>
          </p:cNvPr>
          <p:cNvSpPr>
            <a:spLocks noGrp="1"/>
          </p:cNvSpPr>
          <p:nvPr>
            <p:ph type="body" sz="quarter" idx="13"/>
          </p:nvPr>
        </p:nvSpPr>
        <p:spPr>
          <a:xfrm>
            <a:off x="457200" y="694239"/>
            <a:ext cx="3214767" cy="462208"/>
          </a:xfrm>
        </p:spPr>
        <p:txBody>
          <a:bodyPr anchor="ctr">
            <a:noAutofit/>
          </a:bodyPr>
          <a:lstStyle/>
          <a:p>
            <a:r>
              <a:rPr lang="en-US" i="1" dirty="0"/>
              <a:t>What do they want?</a:t>
            </a:r>
          </a:p>
        </p:txBody>
      </p:sp>
    </p:spTree>
    <p:extLst>
      <p:ext uri="{BB962C8B-B14F-4D97-AF65-F5344CB8AC3E}">
        <p14:creationId xmlns:p14="http://schemas.microsoft.com/office/powerpoint/2010/main" val="9636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C1CF-7B4B-318A-1049-63C9365956D4}"/>
              </a:ext>
            </a:extLst>
          </p:cNvPr>
          <p:cNvSpPr>
            <a:spLocks noGrp="1"/>
          </p:cNvSpPr>
          <p:nvPr>
            <p:ph type="title"/>
          </p:nvPr>
        </p:nvSpPr>
        <p:spPr/>
        <p:txBody>
          <a:bodyPr/>
          <a:lstStyle/>
          <a:p>
            <a:r>
              <a:rPr lang="en-US" dirty="0"/>
              <a:t>Which Tools are Best?</a:t>
            </a:r>
          </a:p>
        </p:txBody>
      </p:sp>
      <p:sp>
        <p:nvSpPr>
          <p:cNvPr id="3" name="Content Placeholder 2">
            <a:extLst>
              <a:ext uri="{FF2B5EF4-FFF2-40B4-BE49-F238E27FC236}">
                <a16:creationId xmlns:a16="http://schemas.microsoft.com/office/drawing/2014/main" id="{16D1EAA8-3881-09A8-F858-2922ECDB198C}"/>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7A40CA13-D7EB-FD3E-9780-66F977C762A3}"/>
              </a:ext>
            </a:extLst>
          </p:cNvPr>
          <p:cNvSpPr>
            <a:spLocks noGrp="1"/>
          </p:cNvSpPr>
          <p:nvPr>
            <p:ph type="ftr" sz="quarter" idx="11"/>
          </p:nvPr>
        </p:nvSpPr>
        <p:spPr/>
        <p:txBody>
          <a:bodyPr/>
          <a:lstStyle/>
          <a:p>
            <a:r>
              <a:rPr lang="en-US"/>
              <a:t>Middlesex Community College Tools and Technolofy for Technical Writing Final Project—Chaput</a:t>
            </a:r>
          </a:p>
        </p:txBody>
      </p:sp>
      <p:sp>
        <p:nvSpPr>
          <p:cNvPr id="5" name="Content Placeholder 2">
            <a:extLst>
              <a:ext uri="{FF2B5EF4-FFF2-40B4-BE49-F238E27FC236}">
                <a16:creationId xmlns:a16="http://schemas.microsoft.com/office/drawing/2014/main" id="{471B685E-3EC6-291F-3794-3554D6AB8B8C}"/>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Based off </a:t>
            </a:r>
            <a:r>
              <a:rPr lang="en-US" dirty="0" err="1"/>
              <a:t>ProteSang’s</a:t>
            </a:r>
            <a:r>
              <a:rPr lang="en-US" dirty="0"/>
              <a:t> immediate wants and needs, I would recommend:</a:t>
            </a:r>
          </a:p>
          <a:p>
            <a:endParaRPr lang="en-US" dirty="0"/>
          </a:p>
        </p:txBody>
      </p:sp>
      <p:pic>
        <p:nvPicPr>
          <p:cNvPr id="6" name="Picture 5" descr="WordPress Logo">
            <a:extLst>
              <a:ext uri="{FF2B5EF4-FFF2-40B4-BE49-F238E27FC236}">
                <a16:creationId xmlns:a16="http://schemas.microsoft.com/office/drawing/2014/main" id="{10D001E7-2A2D-4FA9-FB3C-585876633C63}"/>
              </a:ext>
            </a:extLst>
          </p:cNvPr>
          <p:cNvPicPr>
            <a:picLocks noChangeAspect="1"/>
          </p:cNvPicPr>
          <p:nvPr/>
        </p:nvPicPr>
        <p:blipFill>
          <a:blip r:embed="rId3"/>
          <a:stretch>
            <a:fillRect/>
          </a:stretch>
        </p:blipFill>
        <p:spPr>
          <a:xfrm>
            <a:off x="3978670" y="2562319"/>
            <a:ext cx="2189048" cy="2189048"/>
          </a:xfrm>
          <a:prstGeom prst="rect">
            <a:avLst/>
          </a:prstGeom>
        </p:spPr>
      </p:pic>
      <p:pic>
        <p:nvPicPr>
          <p:cNvPr id="7" name="Picture 6" descr="MadCap Flare Logo">
            <a:extLst>
              <a:ext uri="{FF2B5EF4-FFF2-40B4-BE49-F238E27FC236}">
                <a16:creationId xmlns:a16="http://schemas.microsoft.com/office/drawing/2014/main" id="{184B33AD-C89A-A5DC-98CB-7F21435C0B07}"/>
              </a:ext>
            </a:extLst>
          </p:cNvPr>
          <p:cNvPicPr>
            <a:picLocks noChangeAspect="1"/>
          </p:cNvPicPr>
          <p:nvPr/>
        </p:nvPicPr>
        <p:blipFill>
          <a:blip r:embed="rId4"/>
          <a:stretch>
            <a:fillRect/>
          </a:stretch>
        </p:blipFill>
        <p:spPr>
          <a:xfrm>
            <a:off x="1241871" y="2625382"/>
            <a:ext cx="1996018" cy="2059240"/>
          </a:xfrm>
          <a:prstGeom prst="rect">
            <a:avLst/>
          </a:prstGeom>
        </p:spPr>
      </p:pic>
      <p:pic>
        <p:nvPicPr>
          <p:cNvPr id="9" name="Picture 8" descr="MadCap Flare">
            <a:extLst>
              <a:ext uri="{FF2B5EF4-FFF2-40B4-BE49-F238E27FC236}">
                <a16:creationId xmlns:a16="http://schemas.microsoft.com/office/drawing/2014/main" id="{BA7EA202-D381-F3E3-A7B1-C38217194348}"/>
              </a:ext>
            </a:extLst>
          </p:cNvPr>
          <p:cNvPicPr>
            <a:picLocks noChangeAspect="1"/>
          </p:cNvPicPr>
          <p:nvPr/>
        </p:nvPicPr>
        <p:blipFill>
          <a:blip r:embed="rId5"/>
          <a:stretch>
            <a:fillRect/>
          </a:stretch>
        </p:blipFill>
        <p:spPr>
          <a:xfrm>
            <a:off x="1237700" y="4751367"/>
            <a:ext cx="1998799" cy="1050981"/>
          </a:xfrm>
          <a:prstGeom prst="rect">
            <a:avLst/>
          </a:prstGeom>
        </p:spPr>
      </p:pic>
      <p:pic>
        <p:nvPicPr>
          <p:cNvPr id="10" name="Picture 9" descr="WordPress">
            <a:extLst>
              <a:ext uri="{FF2B5EF4-FFF2-40B4-BE49-F238E27FC236}">
                <a16:creationId xmlns:a16="http://schemas.microsoft.com/office/drawing/2014/main" id="{3C6B629D-D875-3977-7F61-227DACB84862}"/>
              </a:ext>
            </a:extLst>
          </p:cNvPr>
          <p:cNvPicPr>
            <a:picLocks noChangeAspect="1"/>
          </p:cNvPicPr>
          <p:nvPr/>
        </p:nvPicPr>
        <p:blipFill>
          <a:blip r:embed="rId6"/>
          <a:stretch>
            <a:fillRect/>
          </a:stretch>
        </p:blipFill>
        <p:spPr>
          <a:xfrm>
            <a:off x="3597530" y="5046009"/>
            <a:ext cx="2951327" cy="673330"/>
          </a:xfrm>
          <a:prstGeom prst="rect">
            <a:avLst/>
          </a:prstGeom>
        </p:spPr>
      </p:pic>
      <p:sp>
        <p:nvSpPr>
          <p:cNvPr id="12" name="TextBox 11">
            <a:extLst>
              <a:ext uri="{FF2B5EF4-FFF2-40B4-BE49-F238E27FC236}">
                <a16:creationId xmlns:a16="http://schemas.microsoft.com/office/drawing/2014/main" id="{0BEB8180-6B6E-FB94-97CF-311D77E37019}"/>
              </a:ext>
            </a:extLst>
          </p:cNvPr>
          <p:cNvSpPr txBox="1"/>
          <p:nvPr/>
        </p:nvSpPr>
        <p:spPr>
          <a:xfrm>
            <a:off x="7300990" y="3054837"/>
            <a:ext cx="3191435" cy="923330"/>
          </a:xfrm>
          <a:prstGeom prst="rect">
            <a:avLst/>
          </a:prstGeom>
          <a:noFill/>
          <a:ln>
            <a:solidFill>
              <a:schemeClr val="accent2"/>
            </a:solidFill>
          </a:ln>
        </p:spPr>
        <p:txBody>
          <a:bodyPr wrap="square" rtlCol="0">
            <a:spAutoFit/>
          </a:bodyPr>
          <a:lstStyle/>
          <a:p>
            <a:r>
              <a:rPr lang="en-US" dirty="0">
                <a:solidFill>
                  <a:schemeClr val="accent2"/>
                </a:solidFill>
              </a:rPr>
              <a:t>WordPress and </a:t>
            </a:r>
            <a:r>
              <a:rPr lang="en-US" dirty="0" err="1">
                <a:solidFill>
                  <a:schemeClr val="accent2"/>
                </a:solidFill>
              </a:rPr>
              <a:t>MadCap</a:t>
            </a:r>
            <a:r>
              <a:rPr lang="en-US" dirty="0">
                <a:solidFill>
                  <a:schemeClr val="accent2"/>
                </a:solidFill>
              </a:rPr>
              <a:t> Flare offer a clean, crisp presentation of material.</a:t>
            </a:r>
          </a:p>
        </p:txBody>
      </p:sp>
    </p:spTree>
    <p:extLst>
      <p:ext uri="{BB962C8B-B14F-4D97-AF65-F5344CB8AC3E}">
        <p14:creationId xmlns:p14="http://schemas.microsoft.com/office/powerpoint/2010/main" val="5835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5B3-D43B-E9D0-1496-0805953D748C}"/>
              </a:ext>
            </a:extLst>
          </p:cNvPr>
          <p:cNvSpPr>
            <a:spLocks noGrp="1"/>
          </p:cNvSpPr>
          <p:nvPr>
            <p:ph type="title"/>
          </p:nvPr>
        </p:nvSpPr>
        <p:spPr/>
        <p:txBody>
          <a:bodyPr/>
          <a:lstStyle/>
          <a:p>
            <a:r>
              <a:rPr lang="en-US" dirty="0"/>
              <a:t>But Which One?</a:t>
            </a:r>
          </a:p>
        </p:txBody>
      </p:sp>
      <p:sp>
        <p:nvSpPr>
          <p:cNvPr id="3" name="Text Placeholder 2">
            <a:extLst>
              <a:ext uri="{FF2B5EF4-FFF2-40B4-BE49-F238E27FC236}">
                <a16:creationId xmlns:a16="http://schemas.microsoft.com/office/drawing/2014/main" id="{AC7F5435-DB15-33AD-2EDE-A394835E6EFC}"/>
              </a:ext>
            </a:extLst>
          </p:cNvPr>
          <p:cNvSpPr>
            <a:spLocks noGrp="1"/>
          </p:cNvSpPr>
          <p:nvPr>
            <p:ph type="body" idx="1"/>
          </p:nvPr>
        </p:nvSpPr>
        <p:spPr/>
        <p:txBody>
          <a:bodyPr/>
          <a:lstStyle/>
          <a:p>
            <a:r>
              <a:rPr lang="en-US" dirty="0"/>
              <a:t>WordPress</a:t>
            </a:r>
          </a:p>
        </p:txBody>
      </p:sp>
      <p:sp>
        <p:nvSpPr>
          <p:cNvPr id="4" name="Content Placeholder 3">
            <a:extLst>
              <a:ext uri="{FF2B5EF4-FFF2-40B4-BE49-F238E27FC236}">
                <a16:creationId xmlns:a16="http://schemas.microsoft.com/office/drawing/2014/main" id="{2DC20817-B59B-7C8E-ABE4-736BB644CEB5}"/>
              </a:ext>
            </a:extLst>
          </p:cNvPr>
          <p:cNvSpPr>
            <a:spLocks noGrp="1"/>
          </p:cNvSpPr>
          <p:nvPr>
            <p:ph sz="half" idx="2"/>
          </p:nvPr>
        </p:nvSpPr>
        <p:spPr/>
        <p:txBody>
          <a:bodyPr>
            <a:normAutofit fontScale="70000" lnSpcReduction="20000"/>
          </a:bodyPr>
          <a:lstStyle/>
          <a:p>
            <a:r>
              <a:rPr lang="en-US" b="1" u="sng" dirty="0"/>
              <a:t>Pros</a:t>
            </a:r>
            <a:r>
              <a:rPr lang="en-US" dirty="0"/>
              <a:t>:</a:t>
            </a:r>
          </a:p>
          <a:p>
            <a:pPr>
              <a:buFont typeface="Arial" panose="020B0604020202020204" pitchFamily="34" charset="0"/>
              <a:buChar char="•"/>
            </a:pPr>
            <a:r>
              <a:rPr lang="en-US" dirty="0"/>
              <a:t>Inexpensive $25/</a:t>
            </a:r>
            <a:r>
              <a:rPr lang="en-US" dirty="0" err="1"/>
              <a:t>mo</a:t>
            </a:r>
            <a:endParaRPr lang="en-US" dirty="0"/>
          </a:p>
          <a:p>
            <a:pPr>
              <a:buFont typeface="Arial" panose="020B0604020202020204" pitchFamily="34" charset="0"/>
              <a:buChar char="•"/>
            </a:pPr>
            <a:r>
              <a:rPr lang="en-US" dirty="0"/>
              <a:t>Numerous templates</a:t>
            </a:r>
          </a:p>
          <a:p>
            <a:pPr>
              <a:buFont typeface="Arial" panose="020B0604020202020204" pitchFamily="34" charset="0"/>
              <a:buChar char="•"/>
            </a:pPr>
            <a:r>
              <a:rPr lang="en-US" dirty="0"/>
              <a:t>Easy customization</a:t>
            </a:r>
          </a:p>
          <a:p>
            <a:pPr>
              <a:buFont typeface="Arial" panose="020B0604020202020204" pitchFamily="34" charset="0"/>
              <a:buChar char="•"/>
            </a:pPr>
            <a:r>
              <a:rPr lang="en-US" dirty="0"/>
              <a:t>Opt-in Widgets/Plugins</a:t>
            </a:r>
          </a:p>
          <a:p>
            <a:pPr>
              <a:buFont typeface="Arial" panose="020B0604020202020204" pitchFamily="34" charset="0"/>
              <a:buChar char="•"/>
            </a:pPr>
            <a:r>
              <a:rPr lang="en-US" dirty="0"/>
              <a:t>Ecommerce ready</a:t>
            </a:r>
          </a:p>
          <a:p>
            <a:r>
              <a:rPr lang="en-US" b="1" u="sng" dirty="0"/>
              <a:t>Cons:</a:t>
            </a:r>
          </a:p>
          <a:p>
            <a:pPr>
              <a:buFont typeface="Arial" panose="020B0604020202020204" pitchFamily="34" charset="0"/>
              <a:buChar char="•"/>
            </a:pPr>
            <a:r>
              <a:rPr lang="en-US" dirty="0"/>
              <a:t>No simplified workflow/shared content</a:t>
            </a:r>
          </a:p>
          <a:p>
            <a:pPr>
              <a:buFont typeface="Arial" panose="020B0604020202020204" pitchFamily="34" charset="0"/>
              <a:buChar char="•"/>
            </a:pPr>
            <a:r>
              <a:rPr lang="en-US" dirty="0"/>
              <a:t>No checks</a:t>
            </a:r>
          </a:p>
          <a:p>
            <a:pPr>
              <a:buFont typeface="Arial" panose="020B0604020202020204" pitchFamily="34" charset="0"/>
              <a:buChar char="•"/>
            </a:pPr>
            <a:r>
              <a:rPr lang="en-US" dirty="0"/>
              <a:t>Online help</a:t>
            </a:r>
          </a:p>
        </p:txBody>
      </p:sp>
      <p:sp>
        <p:nvSpPr>
          <p:cNvPr id="5" name="Text Placeholder 4">
            <a:extLst>
              <a:ext uri="{FF2B5EF4-FFF2-40B4-BE49-F238E27FC236}">
                <a16:creationId xmlns:a16="http://schemas.microsoft.com/office/drawing/2014/main" id="{902E2A31-C14D-260C-D6B4-9BD34C1E8008}"/>
              </a:ext>
            </a:extLst>
          </p:cNvPr>
          <p:cNvSpPr>
            <a:spLocks noGrp="1"/>
          </p:cNvSpPr>
          <p:nvPr>
            <p:ph type="body" sz="quarter" idx="3"/>
          </p:nvPr>
        </p:nvSpPr>
        <p:spPr/>
        <p:txBody>
          <a:bodyPr/>
          <a:lstStyle/>
          <a:p>
            <a:r>
              <a:rPr lang="en-US" dirty="0"/>
              <a:t>MADCAP FLARE</a:t>
            </a:r>
          </a:p>
        </p:txBody>
      </p:sp>
      <p:sp>
        <p:nvSpPr>
          <p:cNvPr id="6" name="Content Placeholder 5">
            <a:extLst>
              <a:ext uri="{FF2B5EF4-FFF2-40B4-BE49-F238E27FC236}">
                <a16:creationId xmlns:a16="http://schemas.microsoft.com/office/drawing/2014/main" id="{C1F62E37-4F02-3F58-B914-80CF74A810B9}"/>
              </a:ext>
            </a:extLst>
          </p:cNvPr>
          <p:cNvSpPr>
            <a:spLocks noGrp="1"/>
          </p:cNvSpPr>
          <p:nvPr>
            <p:ph sz="quarter" idx="4"/>
          </p:nvPr>
        </p:nvSpPr>
        <p:spPr>
          <a:xfrm>
            <a:off x="6217919" y="2582334"/>
            <a:ext cx="5911327" cy="3378200"/>
          </a:xfrm>
        </p:spPr>
        <p:txBody>
          <a:bodyPr>
            <a:normAutofit fontScale="70000" lnSpcReduction="20000"/>
          </a:bodyPr>
          <a:lstStyle/>
          <a:p>
            <a:r>
              <a:rPr lang="en-US" b="1" u="sng" dirty="0"/>
              <a:t>Pros</a:t>
            </a:r>
            <a:r>
              <a:rPr lang="en-US" dirty="0"/>
              <a:t>:</a:t>
            </a:r>
          </a:p>
          <a:p>
            <a:pPr>
              <a:buFont typeface="Arial" panose="020B0604020202020204" pitchFamily="34" charset="0"/>
              <a:buChar char="•"/>
            </a:pPr>
            <a:r>
              <a:rPr lang="en-US" dirty="0"/>
              <a:t>Several templates</a:t>
            </a:r>
          </a:p>
          <a:p>
            <a:pPr>
              <a:buFont typeface="Arial" panose="020B0604020202020204" pitchFamily="34" charset="0"/>
              <a:buChar char="•"/>
            </a:pPr>
            <a:r>
              <a:rPr lang="en-US" dirty="0"/>
              <a:t>Shared content across platforms/mediums</a:t>
            </a:r>
          </a:p>
          <a:p>
            <a:pPr>
              <a:buFont typeface="Arial" panose="020B0604020202020204" pitchFamily="34" charset="0"/>
              <a:buChar char="•"/>
            </a:pPr>
            <a:r>
              <a:rPr lang="en-US" dirty="0"/>
              <a:t>Lots of extras/professional</a:t>
            </a:r>
          </a:p>
          <a:p>
            <a:pPr>
              <a:buFont typeface="Arial" panose="020B0604020202020204" pitchFamily="34" charset="0"/>
              <a:buChar char="•"/>
            </a:pPr>
            <a:r>
              <a:rPr lang="en-US" dirty="0"/>
              <a:t>Easier to organize large amounts of content</a:t>
            </a:r>
          </a:p>
          <a:p>
            <a:pPr>
              <a:buFont typeface="Arial" panose="020B0604020202020204" pitchFamily="34" charset="0"/>
              <a:buChar char="•"/>
            </a:pPr>
            <a:r>
              <a:rPr lang="en-US" dirty="0"/>
              <a:t>Online help</a:t>
            </a:r>
          </a:p>
          <a:p>
            <a:pPr marL="0" indent="0">
              <a:buNone/>
            </a:pPr>
            <a:r>
              <a:rPr lang="en-US" b="1" u="sng" dirty="0"/>
              <a:t>Cons</a:t>
            </a:r>
            <a:r>
              <a:rPr lang="en-US" dirty="0"/>
              <a:t>:</a:t>
            </a:r>
          </a:p>
          <a:p>
            <a:pPr>
              <a:buFont typeface="Arial" panose="020B0604020202020204" pitchFamily="34" charset="0"/>
              <a:buChar char="•"/>
            </a:pPr>
            <a:r>
              <a:rPr lang="en-US" dirty="0"/>
              <a:t>Not cheap $182/</a:t>
            </a:r>
            <a:r>
              <a:rPr lang="en-US" dirty="0" err="1"/>
              <a:t>mo</a:t>
            </a:r>
            <a:r>
              <a:rPr lang="en-US" dirty="0"/>
              <a:t>/user</a:t>
            </a:r>
          </a:p>
          <a:p>
            <a:pPr>
              <a:buFont typeface="Arial" panose="020B0604020202020204" pitchFamily="34" charset="0"/>
              <a:buChar char="•"/>
            </a:pPr>
            <a:r>
              <a:rPr lang="en-US" dirty="0"/>
              <a:t>Looks are not as varied or unique as WordPress</a:t>
            </a:r>
          </a:p>
          <a:p>
            <a:pPr>
              <a:buFont typeface="Arial" panose="020B0604020202020204" pitchFamily="34" charset="0"/>
              <a:buChar char="•"/>
            </a:pPr>
            <a:r>
              <a:rPr lang="en-US" dirty="0"/>
              <a:t>Steep learning curve</a:t>
            </a:r>
          </a:p>
          <a:p>
            <a:pPr marL="0" indent="0">
              <a:buNone/>
            </a:pPr>
            <a:endParaRPr lang="en-US" dirty="0"/>
          </a:p>
        </p:txBody>
      </p:sp>
      <p:sp>
        <p:nvSpPr>
          <p:cNvPr id="7" name="Footer Placeholder 6">
            <a:extLst>
              <a:ext uri="{FF2B5EF4-FFF2-40B4-BE49-F238E27FC236}">
                <a16:creationId xmlns:a16="http://schemas.microsoft.com/office/drawing/2014/main" id="{BE707D46-EE21-6727-F5D7-F1EFE72B4608}"/>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31955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F9E5-07FF-0B6D-A6FC-298DD4E33E20}"/>
              </a:ext>
            </a:extLst>
          </p:cNvPr>
          <p:cNvSpPr>
            <a:spLocks noGrp="1"/>
          </p:cNvSpPr>
          <p:nvPr>
            <p:ph type="title"/>
          </p:nvPr>
        </p:nvSpPr>
        <p:spPr/>
        <p:txBody>
          <a:bodyPr/>
          <a:lstStyle/>
          <a:p>
            <a:r>
              <a:rPr lang="en-US" dirty="0"/>
              <a:t>Start with WordPress…</a:t>
            </a:r>
          </a:p>
        </p:txBody>
      </p:sp>
      <p:sp>
        <p:nvSpPr>
          <p:cNvPr id="3" name="Content Placeholder 2">
            <a:extLst>
              <a:ext uri="{FF2B5EF4-FFF2-40B4-BE49-F238E27FC236}">
                <a16:creationId xmlns:a16="http://schemas.microsoft.com/office/drawing/2014/main" id="{81E92E86-4883-B758-DF3D-AAAFD86ED17A}"/>
              </a:ext>
            </a:extLst>
          </p:cNvPr>
          <p:cNvSpPr>
            <a:spLocks noGrp="1"/>
          </p:cNvSpPr>
          <p:nvPr>
            <p:ph idx="1"/>
          </p:nvPr>
        </p:nvSpPr>
        <p:spPr/>
        <p:txBody>
          <a:bodyPr/>
          <a:lstStyle/>
          <a:p>
            <a:r>
              <a:rPr lang="en-US" dirty="0"/>
              <a:t>…but prepare for </a:t>
            </a:r>
            <a:r>
              <a:rPr lang="en-US" dirty="0" err="1"/>
              <a:t>MadCap</a:t>
            </a:r>
            <a:r>
              <a:rPr lang="en-US" dirty="0"/>
              <a:t> Flare.</a:t>
            </a:r>
          </a:p>
          <a:p>
            <a:endParaRPr lang="en-US" dirty="0"/>
          </a:p>
          <a:p>
            <a:r>
              <a:rPr lang="en-US" dirty="0"/>
              <a:t>WordPress - </a:t>
            </a:r>
            <a:r>
              <a:rPr lang="en-US" dirty="0" err="1"/>
              <a:t>Clean,crisp</a:t>
            </a:r>
            <a:r>
              <a:rPr lang="en-US" dirty="0"/>
              <a:t> layout that is relatively inexpensive.</a:t>
            </a:r>
          </a:p>
          <a:p>
            <a:endParaRPr lang="en-US" dirty="0"/>
          </a:p>
          <a:p>
            <a:r>
              <a:rPr lang="en-US" dirty="0"/>
              <a:t>Ten years later,</a:t>
            </a:r>
          </a:p>
          <a:p>
            <a:endParaRPr lang="en-US" dirty="0"/>
          </a:p>
          <a:p>
            <a:r>
              <a:rPr lang="en-US" dirty="0" err="1"/>
              <a:t>MadCap</a:t>
            </a:r>
            <a:r>
              <a:rPr lang="en-US" dirty="0"/>
              <a:t> Flare - Single source publishing for the virtual tutorials, online manuals, email brochures, web and mobile apps.</a:t>
            </a:r>
          </a:p>
        </p:txBody>
      </p:sp>
      <p:sp>
        <p:nvSpPr>
          <p:cNvPr id="4" name="Footer Placeholder 3">
            <a:extLst>
              <a:ext uri="{FF2B5EF4-FFF2-40B4-BE49-F238E27FC236}">
                <a16:creationId xmlns:a16="http://schemas.microsoft.com/office/drawing/2014/main" id="{A633444F-D3A3-2741-15E1-D8B229E5C7C5}"/>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55439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2C52-B53F-27E5-3849-345399C9CAE1}"/>
              </a:ext>
            </a:extLst>
          </p:cNvPr>
          <p:cNvSpPr>
            <a:spLocks noGrp="1"/>
          </p:cNvSpPr>
          <p:nvPr>
            <p:ph type="title"/>
          </p:nvPr>
        </p:nvSpPr>
        <p:spPr/>
        <p:txBody>
          <a:bodyPr/>
          <a:lstStyle/>
          <a:p>
            <a:r>
              <a:rPr lang="en-US" dirty="0"/>
              <a:t>Demo Time!</a:t>
            </a:r>
          </a:p>
        </p:txBody>
      </p:sp>
      <p:sp>
        <p:nvSpPr>
          <p:cNvPr id="3" name="Content Placeholder 2">
            <a:extLst>
              <a:ext uri="{FF2B5EF4-FFF2-40B4-BE49-F238E27FC236}">
                <a16:creationId xmlns:a16="http://schemas.microsoft.com/office/drawing/2014/main" id="{D0811183-7387-6AFE-B1D4-E76D3BFA50CC}"/>
              </a:ext>
            </a:extLst>
          </p:cNvPr>
          <p:cNvSpPr>
            <a:spLocks noGrp="1"/>
          </p:cNvSpPr>
          <p:nvPr>
            <p:ph idx="1"/>
          </p:nvPr>
        </p:nvSpPr>
        <p:spPr/>
        <p:txBody>
          <a:bodyPr/>
          <a:lstStyle/>
          <a:p>
            <a:r>
              <a:rPr lang="en-US" dirty="0" err="1"/>
              <a:t>MadCap</a:t>
            </a:r>
            <a:r>
              <a:rPr lang="en-US" dirty="0"/>
              <a:t> Flare and </a:t>
            </a:r>
            <a:r>
              <a:rPr lang="en-US" dirty="0" err="1"/>
              <a:t>Wordpress</a:t>
            </a:r>
            <a:r>
              <a:rPr lang="en-US" dirty="0"/>
              <a:t>: Themes and changing header images</a:t>
            </a:r>
          </a:p>
        </p:txBody>
      </p:sp>
      <p:sp>
        <p:nvSpPr>
          <p:cNvPr id="4" name="Footer Placeholder 3">
            <a:extLst>
              <a:ext uri="{FF2B5EF4-FFF2-40B4-BE49-F238E27FC236}">
                <a16:creationId xmlns:a16="http://schemas.microsoft.com/office/drawing/2014/main" id="{41632811-9656-FB75-22EC-5996926B386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3875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63E-D15B-6D17-76FF-CBF1F63AB5D6}"/>
              </a:ext>
            </a:extLst>
          </p:cNvPr>
          <p:cNvSpPr>
            <a:spLocks noGrp="1"/>
          </p:cNvSpPr>
          <p:nvPr>
            <p:ph type="title"/>
          </p:nvPr>
        </p:nvSpPr>
        <p:spPr/>
        <p:txBody>
          <a:bodyPr/>
          <a:lstStyle/>
          <a:p>
            <a:r>
              <a:rPr lang="en-US" dirty="0"/>
              <a:t>The Good and the Bad</a:t>
            </a:r>
          </a:p>
        </p:txBody>
      </p:sp>
      <p:sp>
        <p:nvSpPr>
          <p:cNvPr id="3" name="Content Placeholder 2">
            <a:extLst>
              <a:ext uri="{FF2B5EF4-FFF2-40B4-BE49-F238E27FC236}">
                <a16:creationId xmlns:a16="http://schemas.microsoft.com/office/drawing/2014/main" id="{234654EB-006D-8D28-EF4C-D66A4E8896A9}"/>
              </a:ext>
            </a:extLst>
          </p:cNvPr>
          <p:cNvSpPr>
            <a:spLocks noGrp="1"/>
          </p:cNvSpPr>
          <p:nvPr>
            <p:ph idx="1"/>
          </p:nvPr>
        </p:nvSpPr>
        <p:spPr>
          <a:xfrm>
            <a:off x="1097280" y="1845733"/>
            <a:ext cx="10058400" cy="4063453"/>
          </a:xfrm>
        </p:spPr>
        <p:txBody>
          <a:bodyPr/>
          <a:lstStyle/>
          <a:p>
            <a:r>
              <a:rPr lang="en-US" dirty="0"/>
              <a:t>In Tools and Technologies for Technical Writing, many different tools in the form of applications, programs, languages, and standards were discussed. </a:t>
            </a:r>
          </a:p>
          <a:p>
            <a:r>
              <a:rPr lang="en-US"/>
              <a:t>This </a:t>
            </a:r>
            <a:r>
              <a:rPr lang="en-US" dirty="0"/>
              <a:t>author found utility in everything we used. </a:t>
            </a:r>
          </a:p>
          <a:p>
            <a:r>
              <a:rPr lang="en-US" dirty="0"/>
              <a:t>However, when taking efficiency and adaptability into account, some tools were better than others.</a:t>
            </a:r>
          </a:p>
          <a:p>
            <a:endParaRPr lang="en-US" dirty="0"/>
          </a:p>
          <a:p>
            <a:r>
              <a:rPr lang="en-US" dirty="0"/>
              <a:t>Good: Microsoft Suite, HTML, Markdown, </a:t>
            </a:r>
            <a:r>
              <a:rPr lang="en-US" dirty="0" err="1"/>
              <a:t>MadCap</a:t>
            </a:r>
            <a:r>
              <a:rPr lang="en-US" dirty="0"/>
              <a:t> Flare, DITA, Oxygen Author </a:t>
            </a:r>
          </a:p>
          <a:p>
            <a:r>
              <a:rPr lang="en-US" dirty="0"/>
              <a:t>Bad: Adobe FrameMaker, </a:t>
            </a:r>
            <a:r>
              <a:rPr lang="en-US" dirty="0" err="1"/>
              <a:t>reST</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85418610-3D82-2E5A-8120-289BCEB6F1D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84700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CCFA-D5CC-B9C1-CBE2-E35B4E21E315}"/>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88CA9193-ECAE-2939-3E27-18426B546344}"/>
              </a:ext>
            </a:extLst>
          </p:cNvPr>
          <p:cNvSpPr>
            <a:spLocks noGrp="1"/>
          </p:cNvSpPr>
          <p:nvPr>
            <p:ph idx="1"/>
          </p:nvPr>
        </p:nvSpPr>
        <p:spPr/>
        <p:txBody>
          <a:bodyPr/>
          <a:lstStyle/>
          <a:p>
            <a:r>
              <a:rPr lang="en-US" b="1"/>
              <a:t>Why do I dislike this tool?</a:t>
            </a:r>
          </a:p>
          <a:p>
            <a:pPr>
              <a:buFont typeface="Arial" panose="020B0604020202020204" pitchFamily="34" charset="0"/>
              <a:buChar char="•"/>
            </a:pPr>
            <a:r>
              <a:rPr lang="en-US"/>
              <a:t>Unnecessarily complex</a:t>
            </a:r>
          </a:p>
          <a:p>
            <a:pPr>
              <a:buFont typeface="Arial" panose="020B0604020202020204" pitchFamily="34" charset="0"/>
              <a:buChar char="•"/>
            </a:pPr>
            <a:r>
              <a:rPr lang="en-US"/>
              <a:t>Will seem foreign to younger users</a:t>
            </a:r>
          </a:p>
          <a:p>
            <a:pPr>
              <a:buFont typeface="Arial" panose="020B0604020202020204" pitchFamily="34" charset="0"/>
              <a:buChar char="•"/>
            </a:pPr>
            <a:r>
              <a:rPr lang="en-US"/>
              <a:t>Doesn’t seem to be looking forward</a:t>
            </a:r>
          </a:p>
          <a:p>
            <a:pPr>
              <a:buFont typeface="Arial" panose="020B0604020202020204" pitchFamily="34" charset="0"/>
              <a:buChar char="•"/>
            </a:pPr>
            <a:endParaRPr lang="en-US"/>
          </a:p>
        </p:txBody>
      </p:sp>
      <p:sp>
        <p:nvSpPr>
          <p:cNvPr id="4" name="Footer Placeholder 3">
            <a:extLst>
              <a:ext uri="{FF2B5EF4-FFF2-40B4-BE49-F238E27FC236}">
                <a16:creationId xmlns:a16="http://schemas.microsoft.com/office/drawing/2014/main" id="{737A95D5-BCFA-A098-8D55-654C9285891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1026" name="Picture 2" descr="Adobe FrameMaker - Wikipedia">
            <a:extLst>
              <a:ext uri="{FF2B5EF4-FFF2-40B4-BE49-F238E27FC236}">
                <a16:creationId xmlns:a16="http://schemas.microsoft.com/office/drawing/2014/main" id="{663D0624-AE23-AE37-0B2D-88C8CBC9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871" y="1965004"/>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CCFA-D5CC-B9C1-CBE2-E35B4E21E315}"/>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88CA9193-ECAE-2939-3E27-18426B546344}"/>
              </a:ext>
            </a:extLst>
          </p:cNvPr>
          <p:cNvSpPr>
            <a:spLocks noGrp="1"/>
          </p:cNvSpPr>
          <p:nvPr>
            <p:ph idx="1"/>
          </p:nvPr>
        </p:nvSpPr>
        <p:spPr/>
        <p:txBody>
          <a:bodyPr/>
          <a:lstStyle/>
          <a:p>
            <a:r>
              <a:rPr lang="en-US" b="1">
                <a:effectLst/>
                <a:latin typeface="Arial" panose="020B0604020202020204" pitchFamily="34" charset="0"/>
                <a:ea typeface="Calibri" panose="020F0502020204030204" pitchFamily="34" charset="0"/>
                <a:cs typeface="Arial" panose="020B0604020202020204" pitchFamily="34" charset="0"/>
              </a:rPr>
              <a:t>Even though you really don't like this tool, why would you still use it? What are its advantages?</a:t>
            </a:r>
          </a:p>
          <a:p>
            <a:pPr>
              <a:buFont typeface="Arial" panose="020B0604020202020204" pitchFamily="34" charset="0"/>
              <a:buChar char="•"/>
            </a:pPr>
            <a:r>
              <a:rPr lang="en-US"/>
              <a:t>Because my company uses it</a:t>
            </a:r>
          </a:p>
          <a:p>
            <a:pPr>
              <a:buFont typeface="Arial" panose="020B0604020202020204" pitchFamily="34" charset="0"/>
              <a:buChar char="•"/>
            </a:pPr>
            <a:r>
              <a:rPr lang="en-US"/>
              <a:t>Good for consistency</a:t>
            </a:r>
          </a:p>
          <a:p>
            <a:pPr>
              <a:buFont typeface="Arial" panose="020B0604020202020204" pitchFamily="34" charset="0"/>
              <a:buChar char="•"/>
            </a:pPr>
            <a:r>
              <a:rPr lang="en-US"/>
              <a:t>Seems better suited for larger projects</a:t>
            </a:r>
          </a:p>
          <a:p>
            <a:pPr>
              <a:buFont typeface="Arial" panose="020B0604020202020204" pitchFamily="34" charset="0"/>
              <a:buChar char="•"/>
            </a:pPr>
            <a:r>
              <a:rPr lang="en-US"/>
              <a:t>It’s similar to MS products</a:t>
            </a:r>
          </a:p>
          <a:p>
            <a:pPr>
              <a:buFont typeface="Arial" panose="020B0604020202020204" pitchFamily="34" charset="0"/>
              <a:buChar char="•"/>
            </a:pPr>
            <a:r>
              <a:rPr lang="en-US"/>
              <a:t>You can work in chunks</a:t>
            </a:r>
          </a:p>
          <a:p>
            <a:pPr>
              <a:buFont typeface="Arial" panose="020B0604020202020204" pitchFamily="34" charset="0"/>
              <a:buChar char="•"/>
            </a:pPr>
            <a:r>
              <a:rPr lang="en-US"/>
              <a:t>Indexes and variables</a:t>
            </a:r>
          </a:p>
        </p:txBody>
      </p:sp>
      <p:sp>
        <p:nvSpPr>
          <p:cNvPr id="4" name="Footer Placeholder 3">
            <a:extLst>
              <a:ext uri="{FF2B5EF4-FFF2-40B4-BE49-F238E27FC236}">
                <a16:creationId xmlns:a16="http://schemas.microsoft.com/office/drawing/2014/main" id="{737A95D5-BCFA-A098-8D55-654C9285891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5" name="Picture 2" descr="Adobe FrameMaker - Wikipedia">
            <a:extLst>
              <a:ext uri="{FF2B5EF4-FFF2-40B4-BE49-F238E27FC236}">
                <a16:creationId xmlns:a16="http://schemas.microsoft.com/office/drawing/2014/main" id="{64240CEA-2E76-3031-5708-550DD18FC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15" y="2267153"/>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6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25F-4136-BAFA-C721-27B34156EC2D}"/>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0306484F-166C-1A85-FDE6-0D6D429470E8}"/>
              </a:ext>
            </a:extLst>
          </p:cNvPr>
          <p:cNvSpPr>
            <a:spLocks noGrp="1"/>
          </p:cNvSpPr>
          <p:nvPr>
            <p:ph idx="1"/>
          </p:nvPr>
        </p:nvSpPr>
        <p:spPr/>
        <p:txBody>
          <a:bodyPr/>
          <a:lstStyle/>
          <a:p>
            <a:r>
              <a:rPr lang="en-US"/>
              <a:t>What would you use instead (and why)?</a:t>
            </a:r>
          </a:p>
          <a:p>
            <a:pPr>
              <a:buFont typeface="Arial" panose="020B0604020202020204" pitchFamily="34" charset="0"/>
              <a:buChar char="•"/>
            </a:pPr>
            <a:r>
              <a:rPr lang="en-US"/>
              <a:t>DITA/Oxygen</a:t>
            </a:r>
          </a:p>
          <a:p>
            <a:pPr>
              <a:buFont typeface="Arial" panose="020B0604020202020204" pitchFamily="34" charset="0"/>
              <a:buChar char="•"/>
            </a:pPr>
            <a:r>
              <a:rPr lang="en-US"/>
              <a:t>Better user interface</a:t>
            </a:r>
          </a:p>
          <a:p>
            <a:pPr>
              <a:buFont typeface="Arial" panose="020B0604020202020204" pitchFamily="34" charset="0"/>
              <a:buChar char="•"/>
            </a:pPr>
            <a:r>
              <a:rPr lang="en-US"/>
              <a:t>Skill transfer seems more likely with DITA/Oxygen</a:t>
            </a:r>
          </a:p>
        </p:txBody>
      </p:sp>
      <p:sp>
        <p:nvSpPr>
          <p:cNvPr id="4" name="Footer Placeholder 3">
            <a:extLst>
              <a:ext uri="{FF2B5EF4-FFF2-40B4-BE49-F238E27FC236}">
                <a16:creationId xmlns:a16="http://schemas.microsoft.com/office/drawing/2014/main" id="{C051E38F-25C8-5E51-6B2C-55E92EF675C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5" name="Picture 2" descr="Adobe FrameMaker - Wikipedia">
            <a:extLst>
              <a:ext uri="{FF2B5EF4-FFF2-40B4-BE49-F238E27FC236}">
                <a16:creationId xmlns:a16="http://schemas.microsoft.com/office/drawing/2014/main" id="{3B99EE26-66EF-33DD-1BB6-3160C8DC0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97" y="1925247"/>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0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828A-F90E-41C5-4B82-2F2E892DAEDD}"/>
              </a:ext>
            </a:extLst>
          </p:cNvPr>
          <p:cNvSpPr>
            <a:spLocks noGrp="1"/>
          </p:cNvSpPr>
          <p:nvPr>
            <p:ph type="title"/>
          </p:nvPr>
        </p:nvSpPr>
        <p:spPr/>
        <p:txBody>
          <a:bodyPr/>
          <a:lstStyle/>
          <a:p>
            <a:r>
              <a:rPr lang="en-US"/>
              <a:t>The Not so Ugly Scenario</a:t>
            </a:r>
          </a:p>
        </p:txBody>
      </p:sp>
      <p:sp>
        <p:nvSpPr>
          <p:cNvPr id="3" name="Text Placeholder 2">
            <a:extLst>
              <a:ext uri="{FF2B5EF4-FFF2-40B4-BE49-F238E27FC236}">
                <a16:creationId xmlns:a16="http://schemas.microsoft.com/office/drawing/2014/main" id="{98DD6F2C-38D5-B332-7BA3-F3DE62561624}"/>
              </a:ext>
            </a:extLst>
          </p:cNvPr>
          <p:cNvSpPr>
            <a:spLocks noGrp="1"/>
          </p:cNvSpPr>
          <p:nvPr>
            <p:ph type="body" idx="1"/>
          </p:nvPr>
        </p:nvSpPr>
        <p:spPr/>
        <p:txBody>
          <a:bodyPr/>
          <a:lstStyle/>
          <a:p>
            <a:r>
              <a:rPr lang="en-US"/>
              <a:t>Scenario 1</a:t>
            </a:r>
          </a:p>
        </p:txBody>
      </p:sp>
      <p:sp>
        <p:nvSpPr>
          <p:cNvPr id="4" name="Footer Placeholder 3">
            <a:extLst>
              <a:ext uri="{FF2B5EF4-FFF2-40B4-BE49-F238E27FC236}">
                <a16:creationId xmlns:a16="http://schemas.microsoft.com/office/drawing/2014/main" id="{3568E972-A840-3AE7-6E93-9FC30336A03D}"/>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173826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03AA-6C19-8DD2-C2CD-8CD46945BAEC}"/>
              </a:ext>
            </a:extLst>
          </p:cNvPr>
          <p:cNvSpPr>
            <a:spLocks noGrp="1"/>
          </p:cNvSpPr>
          <p:nvPr>
            <p:ph type="title"/>
          </p:nvPr>
        </p:nvSpPr>
        <p:spPr/>
        <p:txBody>
          <a:bodyPr/>
          <a:lstStyle/>
          <a:p>
            <a:r>
              <a:rPr lang="en-US"/>
              <a:t>Scenario 1</a:t>
            </a:r>
          </a:p>
        </p:txBody>
      </p:sp>
      <p:sp>
        <p:nvSpPr>
          <p:cNvPr id="3" name="Content Placeholder 2">
            <a:extLst>
              <a:ext uri="{FF2B5EF4-FFF2-40B4-BE49-F238E27FC236}">
                <a16:creationId xmlns:a16="http://schemas.microsoft.com/office/drawing/2014/main" id="{45CEF9BF-EB33-E749-63B6-B2E9A789E3D8}"/>
              </a:ext>
            </a:extLst>
          </p:cNvPr>
          <p:cNvSpPr>
            <a:spLocks noGrp="1"/>
          </p:cNvSpPr>
          <p:nvPr>
            <p:ph sz="half" idx="1"/>
          </p:nvPr>
        </p:nvSpPr>
        <p:spPr/>
        <p:txBody>
          <a:bodyPr/>
          <a:lstStyle/>
          <a:p>
            <a:r>
              <a:rPr lang="en-US"/>
              <a:t>• Sole writer</a:t>
            </a:r>
          </a:p>
          <a:p>
            <a:r>
              <a:rPr lang="en-US"/>
              <a:t>• Small startup</a:t>
            </a:r>
          </a:p>
          <a:p>
            <a:r>
              <a:rPr lang="en-US"/>
              <a:t>• Limited funds</a:t>
            </a:r>
          </a:p>
          <a:p>
            <a:r>
              <a:rPr lang="en-US"/>
              <a:t>• New web app with mobile version</a:t>
            </a:r>
          </a:p>
          <a:p>
            <a:r>
              <a:rPr lang="en-US"/>
              <a:t>• No translation</a:t>
            </a:r>
          </a:p>
        </p:txBody>
      </p:sp>
      <p:pic>
        <p:nvPicPr>
          <p:cNvPr id="7" name="Content Placeholder 6" descr="People meeting in conference room">
            <a:extLst>
              <a:ext uri="{FF2B5EF4-FFF2-40B4-BE49-F238E27FC236}">
                <a16:creationId xmlns:a16="http://schemas.microsoft.com/office/drawing/2014/main" id="{07D57A4D-F31B-1E9E-96CA-1584440D42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
        <p:nvSpPr>
          <p:cNvPr id="5" name="Footer Placeholder 4">
            <a:extLst>
              <a:ext uri="{FF2B5EF4-FFF2-40B4-BE49-F238E27FC236}">
                <a16:creationId xmlns:a16="http://schemas.microsoft.com/office/drawing/2014/main" id="{6ECE0B95-546E-8EC8-959A-DC1A88AEAB81}"/>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27445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5974-68B6-E07E-C5AF-D862E229631E}"/>
              </a:ext>
            </a:extLst>
          </p:cNvPr>
          <p:cNvSpPr>
            <a:spLocks noGrp="1"/>
          </p:cNvSpPr>
          <p:nvPr>
            <p:ph type="title"/>
          </p:nvPr>
        </p:nvSpPr>
        <p:spPr>
          <a:xfrm>
            <a:off x="1097280" y="286603"/>
            <a:ext cx="10058400" cy="1450757"/>
          </a:xfrm>
        </p:spPr>
        <p:txBody>
          <a:bodyPr anchor="b">
            <a:normAutofit/>
          </a:bodyPr>
          <a:lstStyle/>
          <a:p>
            <a:r>
              <a:rPr lang="en-US"/>
              <a:t>ProteSang</a:t>
            </a:r>
          </a:p>
        </p:txBody>
      </p:sp>
      <p:sp>
        <p:nvSpPr>
          <p:cNvPr id="4" name="Text Placeholder 3">
            <a:extLst>
              <a:ext uri="{FF2B5EF4-FFF2-40B4-BE49-F238E27FC236}">
                <a16:creationId xmlns:a16="http://schemas.microsoft.com/office/drawing/2014/main" id="{3F157EF9-C214-3D8E-4490-CE022C4532F5}"/>
              </a:ext>
            </a:extLst>
          </p:cNvPr>
          <p:cNvSpPr>
            <a:spLocks noGrp="1"/>
          </p:cNvSpPr>
          <p:nvPr>
            <p:ph sz="half" idx="1"/>
          </p:nvPr>
        </p:nvSpPr>
        <p:spPr>
          <a:xfrm>
            <a:off x="1212235" y="1845734"/>
            <a:ext cx="4822804" cy="4023360"/>
          </a:xfrm>
        </p:spPr>
        <p:txBody>
          <a:bodyPr>
            <a:noAutofit/>
          </a:bodyPr>
          <a:lstStyle/>
          <a:p>
            <a:pPr marL="0" marR="0" indent="0">
              <a:spcBef>
                <a:spcPts val="0"/>
              </a:spcBef>
              <a:spcAft>
                <a:spcPts val="800"/>
              </a:spcAft>
              <a:buNone/>
            </a:pPr>
            <a:r>
              <a:rPr lang="en-US" sz="1600" kern="100">
                <a:effectLst/>
              </a:rPr>
              <a:t>ProteSang a neurotech startup. For the last ten years most of their funds have gone to research and development. But now they have EO. </a:t>
            </a:r>
          </a:p>
          <a:p>
            <a:pPr marL="0" marR="0" indent="0">
              <a:spcBef>
                <a:spcPts val="0"/>
              </a:spcBef>
              <a:spcAft>
                <a:spcPts val="800"/>
              </a:spcAft>
              <a:buNone/>
            </a:pPr>
            <a:r>
              <a:rPr lang="en-US" sz="1600" kern="100">
                <a:effectLst/>
              </a:rPr>
              <a:t>EO is a neural implant with an external port. When coupled with the company’s external jack and proprietary API, the user can actively engage with the online world. </a:t>
            </a:r>
          </a:p>
          <a:p>
            <a:pPr marL="0" marR="0" indent="0">
              <a:spcBef>
                <a:spcPts val="0"/>
              </a:spcBef>
              <a:spcAft>
                <a:spcPts val="800"/>
              </a:spcAft>
              <a:buNone/>
            </a:pPr>
            <a:r>
              <a:rPr lang="en-US" sz="1600" kern="100">
                <a:effectLst/>
              </a:rPr>
              <a:t>With a working prototype, they are eager to increase public knowledge of their </a:t>
            </a:r>
            <a:r>
              <a:rPr lang="en-US" sz="1600" kern="100"/>
              <a:t>device</a:t>
            </a:r>
            <a:r>
              <a:rPr lang="en-US" sz="1600" kern="100">
                <a:effectLst/>
              </a:rPr>
              <a:t> with the hopes of building excitement and investors. </a:t>
            </a:r>
          </a:p>
          <a:p>
            <a:pPr marL="0" indent="0">
              <a:buNone/>
            </a:pPr>
            <a:r>
              <a:rPr lang="en-US" sz="1600">
                <a:effectLst/>
              </a:rPr>
              <a:t>They want an interactive website and mobile app that provides a clear picture of the product, the operation, the costs, how the consumer will engage when “jacked-in,” frequently asked questions, legal, opt-in for updates on releases, and </a:t>
            </a:r>
            <a:r>
              <a:rPr lang="en-US" sz="1600" err="1">
                <a:effectLst/>
              </a:rPr>
              <a:t>ProteSang’s</a:t>
            </a:r>
            <a:r>
              <a:rPr lang="en-US" sz="1600">
                <a:effectLst/>
              </a:rPr>
              <a:t> vision for the future.</a:t>
            </a:r>
            <a:endParaRPr lang="en-US" sz="1600"/>
          </a:p>
        </p:txBody>
      </p:sp>
      <p:pic>
        <p:nvPicPr>
          <p:cNvPr id="8" name="Picture Placeholder 7" descr="Brain model with LED lights">
            <a:extLst>
              <a:ext uri="{FF2B5EF4-FFF2-40B4-BE49-F238E27FC236}">
                <a16:creationId xmlns:a16="http://schemas.microsoft.com/office/drawing/2014/main" id="{484B6556-13FF-85CA-CB5A-B6AD585FF6D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907" r="5046" b="-1"/>
          <a:stretch/>
        </p:blipFill>
        <p:spPr>
          <a:xfrm>
            <a:off x="6217920" y="1845735"/>
            <a:ext cx="4937760" cy="4023360"/>
          </a:xfrm>
          <a:noFill/>
        </p:spPr>
      </p:pic>
      <p:sp>
        <p:nvSpPr>
          <p:cNvPr id="3" name="Footer Placeholder 2">
            <a:extLst>
              <a:ext uri="{FF2B5EF4-FFF2-40B4-BE49-F238E27FC236}">
                <a16:creationId xmlns:a16="http://schemas.microsoft.com/office/drawing/2014/main" id="{970E550E-08AF-FFD7-D87C-937A97DC9DB7}"/>
              </a:ext>
            </a:extLst>
          </p:cNvPr>
          <p:cNvSpPr>
            <a:spLocks noGrp="1"/>
          </p:cNvSpPr>
          <p:nvPr>
            <p:ph type="ftr" sz="quarter" idx="11"/>
          </p:nvPr>
        </p:nvSpPr>
        <p:spPr>
          <a:xfrm>
            <a:off x="3686185" y="6459785"/>
            <a:ext cx="4822804" cy="365125"/>
          </a:xfrm>
        </p:spPr>
        <p:txBody>
          <a:bodyPr anchor="ctr">
            <a:normAutofit/>
          </a:bodyPr>
          <a:lstStyle/>
          <a:p>
            <a:pPr>
              <a:lnSpc>
                <a:spcPct val="90000"/>
              </a:lnSpc>
              <a:spcAft>
                <a:spcPts val="600"/>
              </a:spcAft>
            </a:pPr>
            <a:r>
              <a:rPr lang="en-US"/>
              <a:t>Middlesex Community College Tools and Technolofy for Technical Writing Final Project—Chaput</a:t>
            </a:r>
          </a:p>
        </p:txBody>
      </p:sp>
    </p:spTree>
    <p:extLst>
      <p:ext uri="{BB962C8B-B14F-4D97-AF65-F5344CB8AC3E}">
        <p14:creationId xmlns:p14="http://schemas.microsoft.com/office/powerpoint/2010/main" val="928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C1CF-7B4B-318A-1049-63C9365956D4}"/>
              </a:ext>
            </a:extLst>
          </p:cNvPr>
          <p:cNvSpPr>
            <a:spLocks noGrp="1"/>
          </p:cNvSpPr>
          <p:nvPr>
            <p:ph type="title"/>
          </p:nvPr>
        </p:nvSpPr>
        <p:spPr/>
        <p:txBody>
          <a:bodyPr/>
          <a:lstStyle/>
          <a:p>
            <a:r>
              <a:rPr lang="en-US" dirty="0"/>
              <a:t>Which Tools Are Best?</a:t>
            </a:r>
          </a:p>
        </p:txBody>
      </p:sp>
      <p:sp>
        <p:nvSpPr>
          <p:cNvPr id="3" name="Content Placeholder 2">
            <a:extLst>
              <a:ext uri="{FF2B5EF4-FFF2-40B4-BE49-F238E27FC236}">
                <a16:creationId xmlns:a16="http://schemas.microsoft.com/office/drawing/2014/main" id="{16D1EAA8-3881-09A8-F858-2922ECDB198C}"/>
              </a:ext>
            </a:extLst>
          </p:cNvPr>
          <p:cNvSpPr>
            <a:spLocks noGrp="1"/>
          </p:cNvSpPr>
          <p:nvPr>
            <p:ph idx="1"/>
          </p:nvPr>
        </p:nvSpPr>
        <p:spPr/>
        <p:txBody>
          <a:bodyPr/>
          <a:lstStyle/>
          <a:p>
            <a:r>
              <a:rPr lang="en-US" dirty="0"/>
              <a:t>Before deciding which tools to use, I would want to get as much information as possible.</a:t>
            </a:r>
          </a:p>
          <a:p>
            <a:r>
              <a:rPr lang="en-US" dirty="0"/>
              <a:t>We know ProteSang wants an interactive website and mobile app but before looking at tools and approaches we need know more.</a:t>
            </a:r>
          </a:p>
          <a:p>
            <a:r>
              <a:rPr lang="en-US" dirty="0"/>
              <a:t>Is EO the only project or are there others in the pipeline?</a:t>
            </a:r>
          </a:p>
          <a:p>
            <a:r>
              <a:rPr lang="en-US" dirty="0"/>
              <a:t>Would they eventually want to offer products through the web and mobile apps?</a:t>
            </a:r>
          </a:p>
          <a:p>
            <a:r>
              <a:rPr lang="en-US" dirty="0"/>
              <a:t>What do the CEO, CTO, etc. want? </a:t>
            </a:r>
          </a:p>
          <a:p>
            <a:r>
              <a:rPr lang="en-US" dirty="0"/>
              <a:t>Are there branding, marketing, or publicity components?</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A40CA13-D7EB-FD3E-9780-66F977C762A3}"/>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1464405801"/>
      </p:ext>
    </p:extLst>
  </p:cSld>
  <p:clrMapOvr>
    <a:masterClrMapping/>
  </p:clrMapOvr>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9E2FEE12-302F-40C4-8D4F-DF119D077612}" vid="{E93870B6-1639-4D42-AA36-FECF746680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Project Template</Template>
  <TotalTime>3082</TotalTime>
  <Words>2194</Words>
  <Application>Microsoft Office PowerPoint</Application>
  <PresentationFormat>Widescreen</PresentationFormat>
  <Paragraphs>155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 Emoji</vt:lpstr>
      <vt:lpstr>Retrospect</vt:lpstr>
      <vt:lpstr>The Good, the Bad, and the Not so Ugly Scenario</vt:lpstr>
      <vt:lpstr>The Good and the Bad</vt:lpstr>
      <vt:lpstr>Least Favorite Tool: FrameMaker</vt:lpstr>
      <vt:lpstr>Least Favorite Tool: FrameMaker</vt:lpstr>
      <vt:lpstr>Least Favorite Tool: FrameMaker</vt:lpstr>
      <vt:lpstr>The Not so Ugly Scenario</vt:lpstr>
      <vt:lpstr>Scenario 1</vt:lpstr>
      <vt:lpstr>ProteSang</vt:lpstr>
      <vt:lpstr>Which Tools Are Best?</vt:lpstr>
      <vt:lpstr>Clean,  Crisp,  and Cheap</vt:lpstr>
      <vt:lpstr>Which Tools are Best?</vt:lpstr>
      <vt:lpstr>But Which One?</vt:lpstr>
      <vt:lpstr>Start with WordPress…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Good, the Bad, and the Not so Ugly Scenario</dc:title>
  <dc:creator>Lisa Chaput</dc:creator>
  <cp:lastModifiedBy>Lisa Chaput</cp:lastModifiedBy>
  <cp:revision>20</cp:revision>
  <cp:lastPrinted>2023-05-11T17:56:54Z</cp:lastPrinted>
  <dcterms:created xsi:type="dcterms:W3CDTF">2023-05-08T17:14:23Z</dcterms:created>
  <dcterms:modified xsi:type="dcterms:W3CDTF">2023-05-11T19:25:10Z</dcterms:modified>
</cp:coreProperties>
</file>