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H57I7jENT7HX8UyMRjTZzCQG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  <a:defRPr b="1" sz="6000" cap="none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4" name="Google Shape;14;p8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5" name="Google Shape;15;p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3" name="Google Shape;23;p8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4" name="Google Shape;134;p17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35" name="Google Shape;135;p1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7" name="Google Shape;147;p18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48" name="Google Shape;148;p1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3" name="Google Shape;1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7" name="Google Shape;27;p9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28" name="Google Shape;28;p9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40" name="Google Shape;40;p10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41" name="Google Shape;41;p1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11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55" name="Google Shape;55;p1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2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71" name="Google Shape;71;p1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13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83" name="Google Shape;83;p1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94" name="Google Shape;94;p1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07" name="Google Shape;107;p15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08" name="Google Shape;108;p1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21" name="Google Shape;121;p16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22" name="Google Shape;122;p1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0" y="374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1"/>
          <p:cNvSpPr txBox="1"/>
          <p:nvPr>
            <p:ph type="ctrTitle"/>
          </p:nvPr>
        </p:nvSpPr>
        <p:spPr>
          <a:xfrm>
            <a:off x="3841650" y="3559594"/>
            <a:ext cx="4508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rPr lang="pt-PT" sz="2400"/>
              <a:t>COMPARATIVO DE COMBUSTÍVEIS VEICULARES</a:t>
            </a:r>
            <a:endParaRPr sz="2400"/>
          </a:p>
        </p:txBody>
      </p: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3820817" y="4409960"/>
            <a:ext cx="4508641" cy="11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PT"/>
              <a:t>GRUPO 4</a:t>
            </a: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9" name="Google Shape;169;p1"/>
          <p:cNvGrpSpPr/>
          <p:nvPr/>
        </p:nvGrpSpPr>
        <p:grpSpPr>
          <a:xfrm>
            <a:off x="2080947" y="1755501"/>
            <a:ext cx="1598829" cy="531293"/>
            <a:chOff x="2504802" y="1755501"/>
            <a:chExt cx="1598829" cy="531293"/>
          </a:xfrm>
        </p:grpSpPr>
        <p:sp>
          <p:nvSpPr>
            <p:cNvPr id="170" name="Google Shape;170;p1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2" name="Google Shape;172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8597506" y="4175798"/>
            <a:ext cx="1861486" cy="1861665"/>
            <a:chOff x="5734053" y="3067000"/>
            <a:chExt cx="724484" cy="724549"/>
          </a:xfrm>
        </p:grpSpPr>
        <p:sp>
          <p:nvSpPr>
            <p:cNvPr id="175" name="Google Shape;175;p1"/>
            <p:cNvSpPr/>
            <p:nvPr/>
          </p:nvSpPr>
          <p:spPr>
            <a:xfrm>
              <a:off x="5734055" y="3067000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793300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5852450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911695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970846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030092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089242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734055" y="312624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793300" y="312624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852450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911695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970846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030091" y="312624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089242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734055" y="3185393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793300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852450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911695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970846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030092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089242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734055" y="3244637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793300" y="324463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5852450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5911695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970846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030091" y="32446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089242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734055" y="3303786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793300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852450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911695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970846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6030091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6089242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734055" y="3363031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793300" y="336302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852450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911695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970846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6030091" y="3363031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6089242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734055" y="3422181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793300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852450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911695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970846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6030091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089242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148487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207638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26688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32603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38527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44442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148487" y="312624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207638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26688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32603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385279" y="312624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444429" y="312624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148487" y="318539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207638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26688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32603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385279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444429" y="318539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148487" y="3244634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207638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26688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32603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385279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444429" y="324463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148487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207638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26688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32603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385279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444429" y="330378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148487" y="3363028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207638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26688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32603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385279" y="336302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444429" y="33630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148487" y="34221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207638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266883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326033" y="342217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385279" y="34221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444429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5734055" y="348133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5793300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5852450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911695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9708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030092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0892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734055" y="354057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5793300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5852450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911695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970846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030092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089242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5734055" y="35997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5793300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5852450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5911695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5970846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030091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089242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5734053" y="365896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5793299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5852449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591169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597084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030090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089242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5734055" y="371811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5793300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5852450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591169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597084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030091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089242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5734057" y="3777362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793301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852453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5911701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5970854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030102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089250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148495" y="34813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62076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6266891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63260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6385288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6444437" y="34813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6148495" y="354057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6207646" y="35405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6266891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6326042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385288" y="35405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6444437" y="3540588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6148495" y="35997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6207646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6266891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326042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6385288" y="359973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444437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148495" y="36589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207646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6266891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6326042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6385288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6444441" y="36589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6148499" y="37181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6207650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626689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632604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6385292" y="371812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6444440" y="37181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6148495" y="377737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6207650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6266896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6326055" y="377735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385314" y="377745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44" name="Google Shape;344;p1"/>
          <p:cNvSpPr txBox="1"/>
          <p:nvPr>
            <p:ph type="ctrTitle"/>
          </p:nvPr>
        </p:nvSpPr>
        <p:spPr>
          <a:xfrm>
            <a:off x="3841650" y="1193073"/>
            <a:ext cx="4508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rPr lang="pt-PT" sz="2000"/>
              <a:t>PRÁTICA INTEGRADA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pt-PT"/>
              <a:t>Problemática</a:t>
            </a:r>
            <a:endParaRPr/>
          </a:p>
        </p:txBody>
      </p:sp>
      <p:sp>
        <p:nvSpPr>
          <p:cNvPr id="350" name="Google Shape;35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Segundo dados da InfoMoney a frota de veículos possui uma </a:t>
            </a:r>
            <a:r>
              <a:rPr lang="pt-PT"/>
              <a:t>média</a:t>
            </a:r>
            <a:r>
              <a:rPr lang="pt-PT"/>
              <a:t> de 10 anos de idade;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Frotas antigas causam mais acidentes por conta da ausência de manutenção adequada;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Segundo a Associação Nacional dos Fabricantes de Veículos Automotores carros antigos poluem 28 vezes mais que carros novos;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Peças móveis não se dão bem com vibração;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pt-PT"/>
              <a:t>Proposta</a:t>
            </a:r>
            <a:endParaRPr/>
          </a:p>
        </p:txBody>
      </p:sp>
      <p:sp>
        <p:nvSpPr>
          <p:cNvPr id="356" name="Google Shape;35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Segundo a P</a:t>
            </a:r>
            <a:r>
              <a:rPr lang="pt-PT"/>
              <a:t>etrobras</a:t>
            </a:r>
            <a:r>
              <a:rPr lang="pt-PT"/>
              <a:t>, a </a:t>
            </a:r>
            <a:r>
              <a:rPr b="1" lang="pt-PT"/>
              <a:t>g</a:t>
            </a:r>
            <a:r>
              <a:rPr b="1" lang="pt-PT"/>
              <a:t>asolina podium</a:t>
            </a:r>
            <a:r>
              <a:rPr lang="pt-PT"/>
              <a:t> possui 60% menos enxofre que a gasolina comum;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Segundo a </a:t>
            </a:r>
            <a:r>
              <a:rPr lang="pt-PT"/>
              <a:t>Petrobras </a:t>
            </a:r>
            <a:r>
              <a:rPr lang="pt-PT"/>
              <a:t>"</a:t>
            </a:r>
            <a:r>
              <a:rPr lang="pt-PT">
                <a:solidFill>
                  <a:srgbClr val="000000"/>
                </a:solidFill>
              </a:rPr>
              <a:t>a octanagem da gasolina pódium, garante</a:t>
            </a:r>
            <a:r>
              <a:rPr lang="pt-PT"/>
              <a:t> o máximo aproveitamento da potência projetada do motor";</a:t>
            </a:r>
            <a:endParaRPr/>
          </a:p>
          <a:p>
            <a:pPr indent="-508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Quanto a vibrações, a podium é superior?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pt-PT"/>
              <a:t>Coleta de dados</a:t>
            </a:r>
            <a:endParaRPr/>
          </a:p>
        </p:txBody>
      </p:sp>
      <p:sp>
        <p:nvSpPr>
          <p:cNvPr id="362" name="Google Shape;362;p4"/>
          <p:cNvSpPr txBox="1"/>
          <p:nvPr>
            <p:ph idx="1" type="body"/>
          </p:nvPr>
        </p:nvSpPr>
        <p:spPr>
          <a:xfrm>
            <a:off x="5050766" y="1825625"/>
            <a:ext cx="63030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Coleta a partir do sensor digital SW-420 </a:t>
            </a:r>
            <a:endParaRPr/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PT"/>
              <a:t>Carro: Celta ano fabricação 2010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Foram comparados dados com sensores posicionados nos bancos e no painel do veículo;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Testes feitos comparando Gasolina Comum e Podium;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Uma imagem com carro, eletrónica, Peça de automóvel, painel de instrumentos&#10;&#10;Descrição gerada automaticamente" id="363" name="Google Shape;3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44" y="1823857"/>
            <a:ext cx="3795082" cy="395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9" name="Google Shape;369;p5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370" name="Google Shape;370;p5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72" name="Google Shape;372;p5"/>
          <p:cNvSpPr/>
          <p:nvPr/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739959" y="1173124"/>
            <a:ext cx="4892216" cy="451175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p5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pt-PT"/>
              <a:t>Análise</a:t>
            </a:r>
            <a:r>
              <a:rPr lang="pt-PT"/>
              <a:t> dos dados</a:t>
            </a:r>
            <a:endParaRPr/>
          </a:p>
        </p:txBody>
      </p:sp>
      <p:sp>
        <p:nvSpPr>
          <p:cNvPr id="376" name="Google Shape;376;p5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4302373" y="798490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8" name="Google Shape;378;p5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9" name="Google Shape;379;p5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0" name="Google Shape;380;p5"/>
          <p:cNvSpPr txBox="1"/>
          <p:nvPr>
            <p:ph idx="1" type="body"/>
          </p:nvPr>
        </p:nvSpPr>
        <p:spPr>
          <a:xfrm>
            <a:off x="6234868" y="1345827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Para a </a:t>
            </a:r>
            <a:r>
              <a:rPr lang="pt-PT"/>
              <a:t>análise</a:t>
            </a:r>
            <a:r>
              <a:rPr lang="pt-PT"/>
              <a:t> dos dados foi necessário transformar os dados de uma base </a:t>
            </a:r>
            <a:r>
              <a:rPr lang="pt-PT"/>
              <a:t>binária</a:t>
            </a:r>
            <a:r>
              <a:rPr lang="pt-PT"/>
              <a:t> em uma série temporal sendo considerada a frequência das leituras;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Desenvolvimento de um KPI que indique os minutos com maior taxa de vibrações;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Dashboard para melhor visualização;</a:t>
            </a:r>
            <a:endParaRPr/>
          </a:p>
        </p:txBody>
      </p:sp>
      <p:grpSp>
        <p:nvGrpSpPr>
          <p:cNvPr id="381" name="Google Shape;381;p5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382" name="Google Shape;382;p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pt-PT"/>
              <a:t>Resultados</a:t>
            </a:r>
            <a:endParaRPr/>
          </a:p>
        </p:txBody>
      </p:sp>
      <p:sp>
        <p:nvSpPr>
          <p:cNvPr id="392" name="Google Shape;392;p6"/>
          <p:cNvSpPr txBox="1"/>
          <p:nvPr>
            <p:ph idx="1" type="body"/>
          </p:nvPr>
        </p:nvSpPr>
        <p:spPr>
          <a:xfrm>
            <a:off x="838200" y="1444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Após análises por posição, identificou-se uma grande discrepância no painel, onde a gasolina podium apresentou uma redução de até 86,6% de vibração.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Uma imagem com diagrama, texto, file, Gráfico&#10;&#10;Descrição gerada automaticamente" id="393" name="Google Shape;3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13" y="2844818"/>
            <a:ext cx="9270520" cy="365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2023-07-11T00:00:28Z</dcterms:created>
</cp:coreProperties>
</file>