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32918400" cy="21945600"/>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3070" b="1" kern="1200">
        <a:solidFill>
          <a:srgbClr val="FF9900"/>
        </a:solidFill>
        <a:latin typeface="Arial" panose="020B0604020202020204"/>
        <a:ea typeface="+mn-ea"/>
        <a:cs typeface="+mn-cs"/>
      </a:defRPr>
    </a:lvl1pPr>
    <a:lvl2pPr marL="326390" algn="ctr" rtl="0" fontAlgn="base">
      <a:spcBef>
        <a:spcPct val="0"/>
      </a:spcBef>
      <a:spcAft>
        <a:spcPct val="0"/>
      </a:spcAft>
      <a:defRPr sz="3070" b="1" kern="1200">
        <a:solidFill>
          <a:srgbClr val="FF9900"/>
        </a:solidFill>
        <a:latin typeface="Arial" panose="020B0604020202020204"/>
        <a:ea typeface="+mn-ea"/>
        <a:cs typeface="+mn-cs"/>
      </a:defRPr>
    </a:lvl2pPr>
    <a:lvl3pPr marL="652780" algn="ctr" rtl="0" fontAlgn="base">
      <a:spcBef>
        <a:spcPct val="0"/>
      </a:spcBef>
      <a:spcAft>
        <a:spcPct val="0"/>
      </a:spcAft>
      <a:defRPr sz="3070" b="1" kern="1200">
        <a:solidFill>
          <a:srgbClr val="FF9900"/>
        </a:solidFill>
        <a:latin typeface="Arial" panose="020B0604020202020204"/>
        <a:ea typeface="+mn-ea"/>
        <a:cs typeface="+mn-cs"/>
      </a:defRPr>
    </a:lvl3pPr>
    <a:lvl4pPr marL="979805" algn="ctr" rtl="0" fontAlgn="base">
      <a:spcBef>
        <a:spcPct val="0"/>
      </a:spcBef>
      <a:spcAft>
        <a:spcPct val="0"/>
      </a:spcAft>
      <a:defRPr sz="3070" b="1" kern="1200">
        <a:solidFill>
          <a:srgbClr val="FF9900"/>
        </a:solidFill>
        <a:latin typeface="Arial" panose="020B0604020202020204"/>
        <a:ea typeface="+mn-ea"/>
        <a:cs typeface="+mn-cs"/>
      </a:defRPr>
    </a:lvl4pPr>
    <a:lvl5pPr marL="1306195" algn="ctr" rtl="0" fontAlgn="base">
      <a:spcBef>
        <a:spcPct val="0"/>
      </a:spcBef>
      <a:spcAft>
        <a:spcPct val="0"/>
      </a:spcAft>
      <a:defRPr sz="3070" b="1" kern="1200">
        <a:solidFill>
          <a:srgbClr val="FF9900"/>
        </a:solidFill>
        <a:latin typeface="Arial" panose="020B0604020202020204"/>
        <a:ea typeface="+mn-ea"/>
        <a:cs typeface="+mn-cs"/>
      </a:defRPr>
    </a:lvl5pPr>
    <a:lvl6pPr marL="1632585" algn="l" defTabSz="652780" rtl="0" eaLnBrk="1" latinLnBrk="0" hangingPunct="1">
      <a:defRPr sz="3070" b="1" kern="1200">
        <a:solidFill>
          <a:srgbClr val="FF9900"/>
        </a:solidFill>
        <a:latin typeface="Arial" panose="020B0604020202020204"/>
        <a:ea typeface="+mn-ea"/>
        <a:cs typeface="+mn-cs"/>
      </a:defRPr>
    </a:lvl6pPr>
    <a:lvl7pPr marL="1958975" algn="l" defTabSz="652780" rtl="0" eaLnBrk="1" latinLnBrk="0" hangingPunct="1">
      <a:defRPr sz="3070" b="1" kern="1200">
        <a:solidFill>
          <a:srgbClr val="FF9900"/>
        </a:solidFill>
        <a:latin typeface="Arial" panose="020B0604020202020204"/>
        <a:ea typeface="+mn-ea"/>
        <a:cs typeface="+mn-cs"/>
      </a:defRPr>
    </a:lvl7pPr>
    <a:lvl8pPr marL="2286000" algn="l" defTabSz="652780" rtl="0" eaLnBrk="1" latinLnBrk="0" hangingPunct="1">
      <a:defRPr sz="3070" b="1" kern="1200">
        <a:solidFill>
          <a:srgbClr val="FF9900"/>
        </a:solidFill>
        <a:latin typeface="Arial" panose="020B0604020202020204"/>
        <a:ea typeface="+mn-ea"/>
        <a:cs typeface="+mn-cs"/>
      </a:defRPr>
    </a:lvl8pPr>
    <a:lvl9pPr marL="2612390" algn="l" defTabSz="652780" rtl="0" eaLnBrk="1" latinLnBrk="0" hangingPunct="1">
      <a:defRPr sz="3070" b="1" kern="1200">
        <a:solidFill>
          <a:srgbClr val="FF9900"/>
        </a:solidFill>
        <a:latin typeface="Arial" panose="020B0604020202020204"/>
        <a:ea typeface="+mn-ea"/>
        <a:cs typeface="+mn-cs"/>
      </a:defRPr>
    </a:lvl9pPr>
  </p:defaultTextStyle>
  <p:extLst>
    <p:ext uri="{EFAFB233-063F-42B5-8137-9DF3F51BA10A}">
      <p15:sldGuideLst xmlns:p15="http://schemas.microsoft.com/office/powerpoint/2012/main">
        <p15:guide id="1" orient="horz" pos="6890"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75" autoAdjust="0"/>
  </p:normalViewPr>
  <p:slideViewPr>
    <p:cSldViewPr showGuides="1">
      <p:cViewPr>
        <p:scale>
          <a:sx n="190" d="100"/>
          <a:sy n="190" d="100"/>
        </p:scale>
        <p:origin x="-21532" y="-10508"/>
      </p:cViewPr>
      <p:guideLst>
        <p:guide orient="horz" pos="6890"/>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lstStyle>
            <a:defPPr>
              <a:defRPr kern="1200"/>
            </a:defPPr>
            <a:lvl1pPr algn="l" defTabSz="929005">
              <a:defRPr sz="1200" b="0">
                <a:solidFill>
                  <a:schemeClr val="tx1"/>
                </a:solidFill>
                <a:latin typeface="Arial" panose="020B0604020202020204"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lstStyle>
            <a:defPPr>
              <a:defRPr kern="1200"/>
            </a:defPPr>
            <a:lvl1pPr algn="r" defTabSz="929005">
              <a:defRPr sz="1200" b="0">
                <a:solidFill>
                  <a:schemeClr val="tx1"/>
                </a:solidFill>
                <a:latin typeface="Arial" panose="020B0604020202020204"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lstStyle>
            <a:defPPr>
              <a:defRPr kern="1200"/>
            </a:defPPr>
            <a:lvl1pPr algn="l" defTabSz="929005">
              <a:defRPr sz="1200" b="0">
                <a:solidFill>
                  <a:schemeClr val="tx1"/>
                </a:solidFill>
                <a:latin typeface="Arial" panose="020B0604020202020204"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lstStyle>
            <a:defPPr>
              <a:defRPr kern="1200"/>
            </a:defPPr>
            <a:lvl1pPr algn="r" defTabSz="929005">
              <a:defRPr sz="1200" b="0">
                <a:solidFill>
                  <a:schemeClr val="tx1"/>
                </a:solidFill>
                <a:latin typeface="Arial" panose="020B0604020202020204" pitchFamily="34" charset="0"/>
              </a:defRPr>
            </a:lvl1pPr>
          </a:lstStyle>
          <a:p>
            <a:pPr>
              <a:defRPr/>
            </a:pPr>
            <a:fld id="{54F1B5D8-D97D-47DE-99FD-BED51FB7C907}" type="slidenum">
              <a:rPr lang="en-US"/>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6817784"/>
            <a:ext cx="27979688"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a:defPPr>
            <a:lvl1pPr marL="0" indent="0" algn="ctr">
              <a:buNone/>
              <a:defRPr/>
            </a:lvl1pPr>
            <a:lvl2pPr marL="304800" indent="0" algn="ctr">
              <a:buNone/>
              <a:defRPr/>
            </a:lvl2pPr>
            <a:lvl3pPr marL="609600" indent="0" algn="ctr">
              <a:buNone/>
              <a:defRPr/>
            </a:lvl3pPr>
            <a:lvl4pPr marL="914400" indent="0" algn="ctr">
              <a:buNone/>
              <a:defRPr/>
            </a:lvl4pPr>
            <a:lvl5pPr marL="1219200" indent="0" algn="ctr">
              <a:buNone/>
              <a:defRPr/>
            </a:lvl5pPr>
            <a:lvl6pPr marL="1524000" indent="0" algn="ctr">
              <a:buNone/>
              <a:defRPr/>
            </a:lvl6pPr>
            <a:lvl7pPr marL="1828800" indent="0" algn="ctr">
              <a:buNone/>
              <a:defRPr/>
            </a:lvl7pPr>
            <a:lvl8pPr marL="2133600" indent="0" algn="ctr">
              <a:buNone/>
              <a:defRPr/>
            </a:lvl8pPr>
            <a:lvl9pPr marL="24384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EDBB11-81A3-4CFA-BA97-1ABE9A8F32CF}" type="slidenum">
              <a:rPr lang="en-US"/>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5ECC0F7-0140-4FFA-BB4D-270D63D3C308}" type="slidenum">
              <a:rPr lang="en-US"/>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1" y="878417"/>
            <a:ext cx="7406878" cy="1872615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444" y="878417"/>
            <a:ext cx="22106334" cy="1872615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C1B9D64-3336-481D-94A5-F579BB4A8A39}" type="slidenum">
              <a:rPr lang="en-US"/>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5445" y="878417"/>
            <a:ext cx="29627512" cy="36576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1645446" y="5120218"/>
            <a:ext cx="14756606" cy="719137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2" y="5120218"/>
            <a:ext cx="14756606" cy="719137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5446" y="12413192"/>
            <a:ext cx="14756606" cy="719137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2" y="12413192"/>
            <a:ext cx="14756606" cy="719137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940B6B-3169-44D4-847B-7863905C32CF}"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4"/>
            <a:ext cx="27980878" cy="4358217"/>
          </a:xfrm>
        </p:spPr>
        <p:txBody>
          <a:bodyPr anchor="t"/>
          <a:lstStyle>
            <a:defPPr>
              <a:defRPr kern="1200"/>
            </a:defPPr>
            <a:lvl1pPr algn="l">
              <a:defRPr sz="2665" b="1" cap="all"/>
            </a:lvl1pPr>
          </a:lstStyle>
          <a:p>
            <a:r>
              <a:rPr lang="en-US"/>
              <a:t>Click to edit Master title style</a:t>
            </a:r>
          </a:p>
        </p:txBody>
      </p:sp>
      <p:sp>
        <p:nvSpPr>
          <p:cNvPr id="3" name="Text Placeholder 2"/>
          <p:cNvSpPr>
            <a:spLocks noGrp="1"/>
          </p:cNvSpPr>
          <p:nvPr>
            <p:ph type="body" idx="1"/>
          </p:nvPr>
        </p:nvSpPr>
        <p:spPr>
          <a:xfrm>
            <a:off x="2600325" y="9301692"/>
            <a:ext cx="27980878" cy="4800600"/>
          </a:xfrm>
        </p:spPr>
        <p:txBody>
          <a:bodyPr anchor="b"/>
          <a:lstStyle>
            <a:defPPr>
              <a:defRPr kern="1200"/>
            </a:defPPr>
            <a:lvl1pPr marL="0" indent="0">
              <a:buNone/>
              <a:defRPr sz="1335"/>
            </a:lvl1pPr>
            <a:lvl2pPr marL="304800" indent="0">
              <a:buNone/>
              <a:defRPr sz="1200"/>
            </a:lvl2pPr>
            <a:lvl3pPr marL="609600" indent="0">
              <a:buNone/>
              <a:defRPr sz="1065"/>
            </a:lvl3pPr>
            <a:lvl4pPr marL="914400" indent="0">
              <a:buNone/>
              <a:defRPr sz="935"/>
            </a:lvl4pPr>
            <a:lvl5pPr marL="1219200" indent="0">
              <a:buNone/>
              <a:defRPr sz="935"/>
            </a:lvl5pPr>
            <a:lvl6pPr marL="1524000" indent="0">
              <a:buNone/>
              <a:defRPr sz="935"/>
            </a:lvl6pPr>
            <a:lvl7pPr marL="1828800" indent="0">
              <a:buNone/>
              <a:defRPr sz="935"/>
            </a:lvl7pPr>
            <a:lvl8pPr marL="2133600" indent="0">
              <a:buNone/>
              <a:defRPr sz="935"/>
            </a:lvl8pPr>
            <a:lvl9pPr marL="2438400" indent="0">
              <a:buNone/>
              <a:defRPr sz="93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03A4FA6-7C07-49C1-973B-224AB06B993C}"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446" y="5120217"/>
            <a:ext cx="14756606" cy="14484350"/>
          </a:xfrm>
        </p:spPr>
        <p:txBody>
          <a:bodyPr/>
          <a:lstStyle>
            <a:defPPr>
              <a:defRPr kern="1200"/>
            </a:defPPr>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5120217"/>
            <a:ext cx="14756606" cy="14484350"/>
          </a:xfrm>
        </p:spPr>
        <p:txBody>
          <a:bodyPr/>
          <a:lstStyle>
            <a:defPPr>
              <a:defRPr kern="1200"/>
            </a:defPPr>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302B25C-7078-4EDD-9EEA-F171F39DFD5B}"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4912785"/>
            <a:ext cx="14544675" cy="2046817"/>
          </a:xfrm>
        </p:spPr>
        <p:txBody>
          <a:bodyPr anchor="b"/>
          <a:lstStyle>
            <a:defPPr>
              <a:defRPr kern="1200"/>
            </a:defPPr>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a:defPPr>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5"/>
            <a:ext cx="14550630" cy="2046817"/>
          </a:xfrm>
        </p:spPr>
        <p:txBody>
          <a:bodyPr anchor="b"/>
          <a:lstStyle>
            <a:defPPr>
              <a:defRPr kern="1200"/>
            </a:defPPr>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p>
        </p:txBody>
      </p:sp>
      <p:sp>
        <p:nvSpPr>
          <p:cNvPr id="6" name="Content Placeholder 5"/>
          <p:cNvSpPr>
            <a:spLocks noGrp="1"/>
          </p:cNvSpPr>
          <p:nvPr>
            <p:ph sz="quarter" idx="4"/>
          </p:nvPr>
        </p:nvSpPr>
        <p:spPr>
          <a:xfrm>
            <a:off x="16722328" y="6959600"/>
            <a:ext cx="14550630" cy="12643908"/>
          </a:xfrm>
        </p:spPr>
        <p:txBody>
          <a:bodyPr/>
          <a:lstStyle>
            <a:defPPr>
              <a:defRPr kern="1200"/>
            </a:defPPr>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2F454DA-B8E5-407C-A8B0-B2982CBF7185}"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65CC813-0CE0-4F7E-9B7F-FCCCD6CE8862}"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5D3508A-868C-432E-A93E-3C5AF7B204CE}" type="slidenum">
              <a:rPr lang="en-US"/>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a:defPPr>
            <a:lvl1pPr algn="l">
              <a:defRPr sz="1335"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a:defPPr>
            <a:lvl1pPr>
              <a:defRPr sz="2135"/>
            </a:lvl1pPr>
            <a:lvl2pPr>
              <a:defRPr sz="1865"/>
            </a:lvl2pPr>
            <a:lvl3pPr>
              <a:defRPr sz="1600"/>
            </a:lvl3pPr>
            <a:lvl4pPr>
              <a:defRPr sz="1335"/>
            </a:lvl4pPr>
            <a:lvl5pPr>
              <a:defRPr sz="1335"/>
            </a:lvl5pPr>
            <a:lvl6pPr>
              <a:defRPr sz="1335"/>
            </a:lvl6pPr>
            <a:lvl7pPr>
              <a:defRPr sz="1335"/>
            </a:lvl7pPr>
            <a:lvl8pPr>
              <a:defRPr sz="1335"/>
            </a:lvl8pPr>
            <a:lvl9pPr>
              <a:defRPr sz="13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a:defPPr>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EB5CAF5-4FB5-4E33-861E-BCE1A11039C1}"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15361712"/>
            <a:ext cx="19751280" cy="1813983"/>
          </a:xfrm>
        </p:spPr>
        <p:txBody>
          <a:bodyPr anchor="b"/>
          <a:lstStyle>
            <a:defPPr>
              <a:defRPr kern="1200"/>
            </a:defPPr>
            <a:lvl1pPr algn="l">
              <a:defRPr sz="1335" b="1"/>
            </a:lvl1pPr>
          </a:lstStyle>
          <a:p>
            <a:r>
              <a:rPr lang="en-US"/>
              <a:t>Click to edit Master title style</a:t>
            </a:r>
          </a:p>
        </p:txBody>
      </p:sp>
      <p:sp>
        <p:nvSpPr>
          <p:cNvPr id="3" name="Picture Placeholder 2"/>
          <p:cNvSpPr>
            <a:spLocks noGrp="1"/>
          </p:cNvSpPr>
          <p:nvPr>
            <p:ph type="pic" idx="1"/>
          </p:nvPr>
        </p:nvSpPr>
        <p:spPr>
          <a:xfrm>
            <a:off x="6451999" y="1961092"/>
            <a:ext cx="19751280" cy="13166725"/>
          </a:xfrm>
        </p:spPr>
        <p:txBody>
          <a:bodyPr/>
          <a:lstStyle>
            <a:defPPr>
              <a:defRPr kern="1200"/>
            </a:defPPr>
            <a:lvl1pPr marL="0" indent="0">
              <a:buNone/>
              <a:defRPr sz="2135"/>
            </a:lvl1pPr>
            <a:lvl2pPr marL="304800" indent="0">
              <a:buNone/>
              <a:defRPr sz="1865"/>
            </a:lvl2pPr>
            <a:lvl3pPr marL="609600" indent="0">
              <a:buNone/>
              <a:defRPr sz="1600"/>
            </a:lvl3pPr>
            <a:lvl4pPr marL="914400" indent="0">
              <a:buNone/>
              <a:defRPr sz="1335"/>
            </a:lvl4pPr>
            <a:lvl5pPr marL="1219200" indent="0">
              <a:buNone/>
              <a:defRPr sz="1335"/>
            </a:lvl5pPr>
            <a:lvl6pPr marL="1524000" indent="0">
              <a:buNone/>
              <a:defRPr sz="1335"/>
            </a:lvl6pPr>
            <a:lvl7pPr marL="1828800" indent="0">
              <a:buNone/>
              <a:defRPr sz="1335"/>
            </a:lvl7pPr>
            <a:lvl8pPr marL="2133600" indent="0">
              <a:buNone/>
              <a:defRPr sz="1335"/>
            </a:lvl8pPr>
            <a:lvl9pPr marL="2438400" indent="0">
              <a:buNone/>
              <a:defRPr sz="1335"/>
            </a:lvl9pPr>
          </a:lstStyle>
          <a:p>
            <a:pPr lvl="0"/>
            <a:endParaRPr lang="en-US" noProof="0"/>
          </a:p>
        </p:txBody>
      </p:sp>
      <p:sp>
        <p:nvSpPr>
          <p:cNvPr id="4" name="Text Placeholder 3"/>
          <p:cNvSpPr>
            <a:spLocks noGrp="1"/>
          </p:cNvSpPr>
          <p:nvPr>
            <p:ph type="body" sz="half" idx="2"/>
          </p:nvPr>
        </p:nvSpPr>
        <p:spPr>
          <a:xfrm>
            <a:off x="6451999" y="17175694"/>
            <a:ext cx="19751280" cy="2574925"/>
          </a:xfrm>
        </p:spPr>
        <p:txBody>
          <a:bodyPr/>
          <a:lstStyle>
            <a:defPPr>
              <a:defRPr kern="1200"/>
            </a:defPPr>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1738493-E10F-4F1A-B075-F4B94CA41991}"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878417"/>
            <a:ext cx="2962751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5444" y="5120217"/>
            <a:ext cx="29627512" cy="1448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19985568"/>
            <a:ext cx="76819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lstStyle>
            <a:defPPr>
              <a:defRPr kern="1200"/>
            </a:defPPr>
            <a:lvl1pPr algn="l" defTabSz="2508250">
              <a:defRPr sz="3800" b="0">
                <a:solidFill>
                  <a:schemeClr val="tx1"/>
                </a:solidFill>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19985568"/>
            <a:ext cx="104251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lstStyle>
            <a:defPPr>
              <a:defRPr kern="1200"/>
            </a:defPPr>
            <a:lvl1pPr defTabSz="2508250">
              <a:defRPr sz="3800" b="0">
                <a:solidFill>
                  <a:schemeClr val="tx1"/>
                </a:solidFill>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19985568"/>
            <a:ext cx="76819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lstStyle>
            <a:defPPr>
              <a:defRPr kern="1200"/>
            </a:defPPr>
            <a:lvl1pPr algn="r" defTabSz="2508250">
              <a:defRPr sz="3800" b="0">
                <a:solidFill>
                  <a:schemeClr val="tx1"/>
                </a:solidFill>
                <a:latin typeface="Arial" panose="020B0604020202020204" pitchFamily="34" charset="0"/>
              </a:defRPr>
            </a:lvl1pPr>
          </a:lstStyle>
          <a:p>
            <a:pPr>
              <a:defRPr/>
            </a:pPr>
            <a:fld id="{B42DBB13-E718-4C9A-AC99-89A36AFA8FDE}" type="slidenum">
              <a:rPr lang="en-US"/>
              <a:t>‹#›</a:t>
            </a:fld>
            <a:endParaRPr lang="en-US"/>
          </a:p>
        </p:txBody>
      </p:sp>
      <p:pic>
        <p:nvPicPr>
          <p:cNvPr id="1031" name="New picture"/>
          <p:cNvPicPr/>
          <p:nvPr/>
        </p:nvPicPr>
        <p:blipFill>
          <a:blip r:embed="rId14"/>
          <a:stretch>
            <a:fillRect/>
          </a:stretch>
        </p:blipFill>
        <p:spPr>
          <a:xfrm rot="16200000">
            <a:off x="-11074400" y="10972800"/>
            <a:ext cx="14274800" cy="3937000"/>
          </a:xfrm>
          <a:prstGeom prst="rect">
            <a:avLst/>
          </a:prstGeom>
        </p:spPr>
      </p:pic>
      <p:pic>
        <p:nvPicPr>
          <p:cNvPr id="1032" name="New picture"/>
          <p:cNvPicPr/>
          <p:nvPr/>
        </p:nvPicPr>
        <p:blipFill>
          <a:blip r:embed="rId14"/>
          <a:stretch>
            <a:fillRect/>
          </a:stretch>
        </p:blipFill>
        <p:spPr>
          <a:xfrm rot="5400000">
            <a:off x="29718000" y="10972800"/>
            <a:ext cx="14274800" cy="3937000"/>
          </a:xfrm>
          <a:prstGeom prst="rect">
            <a:avLst/>
          </a:prstGeom>
        </p:spPr>
      </p:pic>
      <p:pic>
        <p:nvPicPr>
          <p:cNvPr id="1033" name="New picture"/>
          <p:cNvPicPr/>
          <p:nvPr/>
        </p:nvPicPr>
        <p:blipFill>
          <a:blip r:embed="rId15"/>
          <a:stretch>
            <a:fillRect/>
          </a:stretch>
        </p:blipFill>
        <p:spPr>
          <a:xfrm>
            <a:off x="1460500" y="22453600"/>
            <a:ext cx="29997400" cy="1447800"/>
          </a:xfrm>
          <a:prstGeom prst="rect">
            <a:avLst/>
          </a:prstGeom>
        </p:spPr>
      </p:pic>
      <p:sp>
        <p:nvSpPr>
          <p:cNvPr id="1034"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perceptualpewter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2508250" rtl="0" eaLnBrk="0" fontAlgn="base" hangingPunct="0">
        <a:spcBef>
          <a:spcPct val="0"/>
        </a:spcBef>
        <a:spcAft>
          <a:spcPct val="0"/>
        </a:spcAft>
        <a:defRPr sz="12135">
          <a:solidFill>
            <a:schemeClr val="tx2"/>
          </a:solidFill>
          <a:latin typeface="+mj-lt"/>
          <a:ea typeface="+mj-ea"/>
          <a:cs typeface="+mj-cs"/>
        </a:defRPr>
      </a:lvl1pPr>
      <a:lvl2pPr algn="ctr" defTabSz="2508250" rtl="0" eaLnBrk="0" fontAlgn="base" hangingPunct="0">
        <a:spcBef>
          <a:spcPct val="0"/>
        </a:spcBef>
        <a:spcAft>
          <a:spcPct val="0"/>
        </a:spcAft>
        <a:defRPr sz="12135">
          <a:solidFill>
            <a:schemeClr val="tx2"/>
          </a:solidFill>
          <a:latin typeface="Arial" panose="020B0604020202020204" pitchFamily="34" charset="0"/>
        </a:defRPr>
      </a:lvl2pPr>
      <a:lvl3pPr algn="ctr" defTabSz="2508250" rtl="0" eaLnBrk="0" fontAlgn="base" hangingPunct="0">
        <a:spcBef>
          <a:spcPct val="0"/>
        </a:spcBef>
        <a:spcAft>
          <a:spcPct val="0"/>
        </a:spcAft>
        <a:defRPr sz="12135">
          <a:solidFill>
            <a:schemeClr val="tx2"/>
          </a:solidFill>
          <a:latin typeface="Arial" panose="020B0604020202020204" pitchFamily="34" charset="0"/>
        </a:defRPr>
      </a:lvl3pPr>
      <a:lvl4pPr algn="ctr" defTabSz="2508250" rtl="0" eaLnBrk="0" fontAlgn="base" hangingPunct="0">
        <a:spcBef>
          <a:spcPct val="0"/>
        </a:spcBef>
        <a:spcAft>
          <a:spcPct val="0"/>
        </a:spcAft>
        <a:defRPr sz="12135">
          <a:solidFill>
            <a:schemeClr val="tx2"/>
          </a:solidFill>
          <a:latin typeface="Arial" panose="020B0604020202020204" pitchFamily="34" charset="0"/>
        </a:defRPr>
      </a:lvl4pPr>
      <a:lvl5pPr algn="ctr" defTabSz="2508250" rtl="0" eaLnBrk="0" fontAlgn="base" hangingPunct="0">
        <a:spcBef>
          <a:spcPct val="0"/>
        </a:spcBef>
        <a:spcAft>
          <a:spcPct val="0"/>
        </a:spcAft>
        <a:defRPr sz="12135">
          <a:solidFill>
            <a:schemeClr val="tx2"/>
          </a:solidFill>
          <a:latin typeface="Arial" panose="020B0604020202020204" pitchFamily="34" charset="0"/>
        </a:defRPr>
      </a:lvl5pPr>
      <a:lvl6pPr marL="304800" algn="ctr" defTabSz="2508250" rtl="0" fontAlgn="base">
        <a:spcBef>
          <a:spcPct val="0"/>
        </a:spcBef>
        <a:spcAft>
          <a:spcPct val="0"/>
        </a:spcAft>
        <a:defRPr sz="12135">
          <a:solidFill>
            <a:schemeClr val="tx2"/>
          </a:solidFill>
          <a:latin typeface="Arial" panose="020B0604020202020204" pitchFamily="34" charset="0"/>
        </a:defRPr>
      </a:lvl6pPr>
      <a:lvl7pPr marL="609600" algn="ctr" defTabSz="2508250" rtl="0" fontAlgn="base">
        <a:spcBef>
          <a:spcPct val="0"/>
        </a:spcBef>
        <a:spcAft>
          <a:spcPct val="0"/>
        </a:spcAft>
        <a:defRPr sz="12135">
          <a:solidFill>
            <a:schemeClr val="tx2"/>
          </a:solidFill>
          <a:latin typeface="Arial" panose="020B0604020202020204" pitchFamily="34" charset="0"/>
        </a:defRPr>
      </a:lvl7pPr>
      <a:lvl8pPr marL="914400" algn="ctr" defTabSz="2508250" rtl="0" fontAlgn="base">
        <a:spcBef>
          <a:spcPct val="0"/>
        </a:spcBef>
        <a:spcAft>
          <a:spcPct val="0"/>
        </a:spcAft>
        <a:defRPr sz="12135">
          <a:solidFill>
            <a:schemeClr val="tx2"/>
          </a:solidFill>
          <a:latin typeface="Arial" panose="020B0604020202020204" pitchFamily="34" charset="0"/>
        </a:defRPr>
      </a:lvl8pPr>
      <a:lvl9pPr marL="1219200" algn="ctr" defTabSz="2508250" rtl="0" fontAlgn="base">
        <a:spcBef>
          <a:spcPct val="0"/>
        </a:spcBef>
        <a:spcAft>
          <a:spcPct val="0"/>
        </a:spcAft>
        <a:defRPr sz="12135">
          <a:solidFill>
            <a:schemeClr val="tx2"/>
          </a:solidFill>
          <a:latin typeface="Arial" panose="020B0604020202020204" pitchFamily="34" charset="0"/>
        </a:defRPr>
      </a:lvl9pPr>
    </p:titleStyle>
    <p:bodyStyle>
      <a:defPPr>
        <a:defRPr kern="1200"/>
      </a:defPPr>
      <a:lvl1pPr marL="939800" indent="-939800" algn="l" defTabSz="2508250" rtl="0" eaLnBrk="0" fontAlgn="base" hangingPunct="0">
        <a:spcBef>
          <a:spcPct val="20000"/>
        </a:spcBef>
        <a:spcAft>
          <a:spcPct val="0"/>
        </a:spcAft>
        <a:buChar char="•"/>
        <a:defRPr sz="8800">
          <a:solidFill>
            <a:schemeClr val="tx1"/>
          </a:solidFill>
          <a:latin typeface="+mn-lt"/>
          <a:ea typeface="+mn-ea"/>
          <a:cs typeface="+mn-cs"/>
        </a:defRPr>
      </a:lvl1pPr>
      <a:lvl2pPr marL="2038350" indent="-784225" algn="l" defTabSz="2508250" rtl="0" eaLnBrk="0" fontAlgn="base" hangingPunct="0">
        <a:spcBef>
          <a:spcPct val="20000"/>
        </a:spcBef>
        <a:spcAft>
          <a:spcPct val="0"/>
        </a:spcAft>
        <a:buChar char="–"/>
        <a:defRPr sz="7665">
          <a:solidFill>
            <a:schemeClr val="tx1"/>
          </a:solidFill>
          <a:latin typeface="+mn-lt"/>
        </a:defRPr>
      </a:lvl2pPr>
      <a:lvl3pPr marL="3134995" indent="-626745" algn="l" defTabSz="2508250" rtl="0" eaLnBrk="0" fontAlgn="base" hangingPunct="0">
        <a:spcBef>
          <a:spcPct val="20000"/>
        </a:spcBef>
        <a:spcAft>
          <a:spcPct val="0"/>
        </a:spcAft>
        <a:buChar char="•"/>
        <a:defRPr sz="6600">
          <a:solidFill>
            <a:schemeClr val="tx1"/>
          </a:solidFill>
          <a:latin typeface="+mn-lt"/>
        </a:defRPr>
      </a:lvl3pPr>
      <a:lvl4pPr marL="4389120" indent="-626745" algn="l" defTabSz="2508250" rtl="0" eaLnBrk="0" fontAlgn="base" hangingPunct="0">
        <a:spcBef>
          <a:spcPct val="20000"/>
        </a:spcBef>
        <a:spcAft>
          <a:spcPct val="0"/>
        </a:spcAft>
        <a:buChar char="–"/>
        <a:defRPr sz="5465">
          <a:solidFill>
            <a:schemeClr val="tx1"/>
          </a:solidFill>
          <a:latin typeface="+mn-lt"/>
        </a:defRPr>
      </a:lvl4pPr>
      <a:lvl5pPr marL="5644515" indent="-627380" algn="l" defTabSz="2508250" rtl="0" eaLnBrk="0" fontAlgn="base" hangingPunct="0">
        <a:spcBef>
          <a:spcPct val="20000"/>
        </a:spcBef>
        <a:spcAft>
          <a:spcPct val="0"/>
        </a:spcAft>
        <a:buChar char="»"/>
        <a:defRPr sz="5465">
          <a:solidFill>
            <a:schemeClr val="tx1"/>
          </a:solidFill>
          <a:latin typeface="+mn-lt"/>
        </a:defRPr>
      </a:lvl5pPr>
      <a:lvl6pPr marL="5949315" indent="-627380" algn="l" defTabSz="2508250" rtl="0" fontAlgn="base">
        <a:spcBef>
          <a:spcPct val="20000"/>
        </a:spcBef>
        <a:spcAft>
          <a:spcPct val="0"/>
        </a:spcAft>
        <a:buChar char="»"/>
        <a:defRPr sz="5465">
          <a:solidFill>
            <a:schemeClr val="tx1"/>
          </a:solidFill>
          <a:latin typeface="+mn-lt"/>
        </a:defRPr>
      </a:lvl6pPr>
      <a:lvl7pPr marL="6254115" indent="-627380" algn="l" defTabSz="2508250" rtl="0" fontAlgn="base">
        <a:spcBef>
          <a:spcPct val="20000"/>
        </a:spcBef>
        <a:spcAft>
          <a:spcPct val="0"/>
        </a:spcAft>
        <a:buChar char="»"/>
        <a:defRPr sz="5465">
          <a:solidFill>
            <a:schemeClr val="tx1"/>
          </a:solidFill>
          <a:latin typeface="+mn-lt"/>
        </a:defRPr>
      </a:lvl7pPr>
      <a:lvl8pPr marL="6558915" indent="-627380" algn="l" defTabSz="2508250" rtl="0" fontAlgn="base">
        <a:spcBef>
          <a:spcPct val="20000"/>
        </a:spcBef>
        <a:spcAft>
          <a:spcPct val="0"/>
        </a:spcAft>
        <a:buChar char="»"/>
        <a:defRPr sz="5465">
          <a:solidFill>
            <a:schemeClr val="tx1"/>
          </a:solidFill>
          <a:latin typeface="+mn-lt"/>
        </a:defRPr>
      </a:lvl8pPr>
      <a:lvl9pPr marL="6863715" indent="-627380" algn="l" defTabSz="2508250" rtl="0" fontAlgn="base">
        <a:spcBef>
          <a:spcPct val="20000"/>
        </a:spcBef>
        <a:spcAft>
          <a:spcPct val="0"/>
        </a:spcAft>
        <a:buChar char="»"/>
        <a:defRPr sz="5465">
          <a:solidFill>
            <a:schemeClr val="tx1"/>
          </a:solidFill>
          <a:latin typeface="+mn-lt"/>
        </a:defRPr>
      </a:lvl9pPr>
    </p:bodyStyle>
    <p:other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pic>
        <p:nvPicPr>
          <p:cNvPr id="2" name="图片 1" descr="CostomRegressor_pipeline_00"/>
          <p:cNvPicPr>
            <a:picLocks noChangeAspect="1"/>
          </p:cNvPicPr>
          <p:nvPr/>
        </p:nvPicPr>
        <p:blipFill>
          <a:blip r:embed="rId2"/>
          <a:stretch>
            <a:fillRect/>
          </a:stretch>
        </p:blipFill>
        <p:spPr>
          <a:xfrm>
            <a:off x="16089227" y="10373362"/>
            <a:ext cx="9162082" cy="599438"/>
          </a:xfrm>
          <a:prstGeom prst="rect">
            <a:avLst/>
          </a:prstGeom>
        </p:spPr>
      </p:pic>
      <p:sp>
        <p:nvSpPr>
          <p:cNvPr id="2050" name="Rectangle 2"/>
          <p:cNvSpPr>
            <a:spLocks noGrp="1" noChangeArrowheads="1"/>
          </p:cNvSpPr>
          <p:nvPr>
            <p:ph type="title" sz="quarter"/>
          </p:nvPr>
        </p:nvSpPr>
        <p:spPr>
          <a:xfrm>
            <a:off x="381000" y="355600"/>
            <a:ext cx="32156400" cy="3996231"/>
          </a:xfrm>
          <a:prstGeom prst="roundRect">
            <a:avLst>
              <a:gd name="adj" fmla="val 6990"/>
            </a:avLst>
          </a:prstGeom>
          <a:solidFill>
            <a:srgbClr val="2D3C50"/>
          </a:solidFill>
          <a:ln>
            <a:solidFill>
              <a:schemeClr val="tx1"/>
            </a:solidFill>
            <a:miter lim="800000"/>
          </a:ln>
        </p:spPr>
        <p:txBody>
          <a:bodyPr/>
          <a:lstStyle>
            <a:defPPr>
              <a:defRPr kern="1200"/>
            </a:defPPr>
          </a:lstStyle>
          <a:p>
            <a:pPr eaLnBrk="1" hangingPunct="1"/>
            <a:endParaRPr lang="en-US" sz="2665" i="1" dirty="0">
              <a:noFill/>
            </a:endParaRPr>
          </a:p>
        </p:txBody>
      </p:sp>
      <p:sp>
        <p:nvSpPr>
          <p:cNvPr id="17" name="Text Placeholder 5"/>
          <p:cNvSpPr txBox="1"/>
          <p:nvPr/>
        </p:nvSpPr>
        <p:spPr>
          <a:xfrm>
            <a:off x="4267200" y="852434"/>
            <a:ext cx="24384000" cy="1958293"/>
          </a:xfrm>
          <a:prstGeom prst="rect">
            <a:avLst/>
          </a:prstGeom>
        </p:spPr>
        <p:txBody>
          <a:bodyPr lIns="0" tIns="0" rIns="0" bIns="0">
            <a:noAutofit/>
          </a:bodyPr>
          <a:lstStyle>
            <a:defPPr>
              <a:defRPr lang="en-US"/>
            </a:defPPr>
            <a:lvl1pPr marL="0" algn="l" defTabSz="3756660" rtl="0" eaLnBrk="1" latinLnBrk="0" hangingPunct="1">
              <a:defRPr sz="7400" kern="1200">
                <a:solidFill>
                  <a:schemeClr val="tx1"/>
                </a:solidFill>
                <a:latin typeface="+mn-lt"/>
                <a:ea typeface="+mn-ea"/>
                <a:cs typeface="+mn-cs"/>
              </a:defRPr>
            </a:lvl1pPr>
            <a:lvl2pPr marL="1878330" algn="l" defTabSz="3756660" rtl="0" eaLnBrk="1" latinLnBrk="0" hangingPunct="1">
              <a:defRPr sz="7400" kern="1200">
                <a:solidFill>
                  <a:schemeClr val="tx1"/>
                </a:solidFill>
                <a:latin typeface="+mn-lt"/>
                <a:ea typeface="+mn-ea"/>
                <a:cs typeface="+mn-cs"/>
              </a:defRPr>
            </a:lvl2pPr>
            <a:lvl3pPr marL="3756660" algn="l" defTabSz="3756660" rtl="0" eaLnBrk="1" latinLnBrk="0" hangingPunct="1">
              <a:defRPr sz="7400" kern="1200">
                <a:solidFill>
                  <a:schemeClr val="tx1"/>
                </a:solidFill>
                <a:latin typeface="+mn-lt"/>
                <a:ea typeface="+mn-ea"/>
                <a:cs typeface="+mn-cs"/>
              </a:defRPr>
            </a:lvl3pPr>
            <a:lvl4pPr marL="5634355" algn="l" defTabSz="3756660" rtl="0" eaLnBrk="1" latinLnBrk="0" hangingPunct="1">
              <a:defRPr sz="7400" kern="1200">
                <a:solidFill>
                  <a:schemeClr val="tx1"/>
                </a:solidFill>
                <a:latin typeface="+mn-lt"/>
                <a:ea typeface="+mn-ea"/>
                <a:cs typeface="+mn-cs"/>
              </a:defRPr>
            </a:lvl4pPr>
            <a:lvl5pPr marL="7512685" algn="l" defTabSz="3756660" rtl="0" eaLnBrk="1" latinLnBrk="0" hangingPunct="1">
              <a:defRPr sz="7400" kern="1200">
                <a:solidFill>
                  <a:schemeClr val="tx1"/>
                </a:solidFill>
                <a:latin typeface="+mn-lt"/>
                <a:ea typeface="+mn-ea"/>
                <a:cs typeface="+mn-cs"/>
              </a:defRPr>
            </a:lvl5pPr>
            <a:lvl6pPr marL="9391015" algn="l" defTabSz="3756660" rtl="0" eaLnBrk="1" latinLnBrk="0" hangingPunct="1">
              <a:defRPr sz="7400" kern="1200">
                <a:solidFill>
                  <a:schemeClr val="tx1"/>
                </a:solidFill>
                <a:latin typeface="+mn-lt"/>
                <a:ea typeface="+mn-ea"/>
                <a:cs typeface="+mn-cs"/>
              </a:defRPr>
            </a:lvl6pPr>
            <a:lvl7pPr marL="11269345" algn="l" defTabSz="3756660" rtl="0" eaLnBrk="1" latinLnBrk="0" hangingPunct="1">
              <a:defRPr sz="7400" kern="1200">
                <a:solidFill>
                  <a:schemeClr val="tx1"/>
                </a:solidFill>
                <a:latin typeface="+mn-lt"/>
                <a:ea typeface="+mn-ea"/>
                <a:cs typeface="+mn-cs"/>
              </a:defRPr>
            </a:lvl7pPr>
            <a:lvl8pPr marL="13147675" algn="l" defTabSz="3756660" rtl="0" eaLnBrk="1" latinLnBrk="0" hangingPunct="1">
              <a:defRPr sz="7400" kern="1200">
                <a:solidFill>
                  <a:schemeClr val="tx1"/>
                </a:solidFill>
                <a:latin typeface="+mn-lt"/>
                <a:ea typeface="+mn-ea"/>
                <a:cs typeface="+mn-cs"/>
              </a:defRPr>
            </a:lvl8pPr>
            <a:lvl9pPr marL="15025370" algn="l" defTabSz="3756660" rtl="0" eaLnBrk="1" latinLnBrk="0" hangingPunct="1">
              <a:defRPr sz="7400" kern="1200">
                <a:solidFill>
                  <a:schemeClr val="tx1"/>
                </a:solidFill>
                <a:latin typeface="+mn-lt"/>
                <a:ea typeface="+mn-ea"/>
                <a:cs typeface="+mn-cs"/>
              </a:defRPr>
            </a:lvl9pPr>
          </a:lstStyle>
          <a:p>
            <a:pPr algn="ctr" defTabSz="2507615">
              <a:spcBef>
                <a:spcPct val="20000"/>
              </a:spcBef>
              <a:defRPr/>
            </a:pPr>
            <a:r>
              <a:rPr lang="en-US" sz="5700" dirty="0" err="1">
                <a:solidFill>
                  <a:schemeClr val="bg1"/>
                </a:solidFill>
                <a:latin typeface="Nunito" panose="00000500000000000000" pitchFamily="2" charset="0"/>
              </a:rPr>
              <a:t>Multifactors</a:t>
            </a:r>
            <a:r>
              <a:rPr lang="en-US" sz="5700" dirty="0">
                <a:solidFill>
                  <a:schemeClr val="bg1"/>
                </a:solidFill>
                <a:latin typeface="Nunito" panose="00000500000000000000" pitchFamily="2" charset="0"/>
              </a:rPr>
              <a:t> Risk Research of China Stock Listed Banks</a:t>
            </a:r>
          </a:p>
        </p:txBody>
      </p:sp>
      <p:sp>
        <p:nvSpPr>
          <p:cNvPr id="18" name="Text Placeholder 5"/>
          <p:cNvSpPr txBox="1"/>
          <p:nvPr/>
        </p:nvSpPr>
        <p:spPr>
          <a:xfrm>
            <a:off x="4267200" y="2907521"/>
            <a:ext cx="24384000" cy="1138773"/>
          </a:xfrm>
          <a:prstGeom prst="rect">
            <a:avLst/>
          </a:prstGeom>
        </p:spPr>
        <p:txBody>
          <a:bodyPr lIns="0" tIns="0" rIns="0" bIns="0">
            <a:spAutoFit/>
          </a:bodyPr>
          <a:lstStyle>
            <a:defPPr>
              <a:defRPr lang="en-US"/>
            </a:defPPr>
            <a:lvl1pPr marL="0" algn="l" defTabSz="3756660" rtl="0" eaLnBrk="1" latinLnBrk="0" hangingPunct="1">
              <a:defRPr sz="7400" kern="1200">
                <a:solidFill>
                  <a:schemeClr val="tx1"/>
                </a:solidFill>
                <a:latin typeface="+mn-lt"/>
                <a:ea typeface="+mn-ea"/>
                <a:cs typeface="+mn-cs"/>
              </a:defRPr>
            </a:lvl1pPr>
            <a:lvl2pPr marL="1878330" algn="l" defTabSz="3756660" rtl="0" eaLnBrk="1" latinLnBrk="0" hangingPunct="1">
              <a:defRPr sz="7400" kern="1200">
                <a:solidFill>
                  <a:schemeClr val="tx1"/>
                </a:solidFill>
                <a:latin typeface="+mn-lt"/>
                <a:ea typeface="+mn-ea"/>
                <a:cs typeface="+mn-cs"/>
              </a:defRPr>
            </a:lvl2pPr>
            <a:lvl3pPr marL="3756660" algn="l" defTabSz="3756660" rtl="0" eaLnBrk="1" latinLnBrk="0" hangingPunct="1">
              <a:defRPr sz="7400" kern="1200">
                <a:solidFill>
                  <a:schemeClr val="tx1"/>
                </a:solidFill>
                <a:latin typeface="+mn-lt"/>
                <a:ea typeface="+mn-ea"/>
                <a:cs typeface="+mn-cs"/>
              </a:defRPr>
            </a:lvl3pPr>
            <a:lvl4pPr marL="5634355" algn="l" defTabSz="3756660" rtl="0" eaLnBrk="1" latinLnBrk="0" hangingPunct="1">
              <a:defRPr sz="7400" kern="1200">
                <a:solidFill>
                  <a:schemeClr val="tx1"/>
                </a:solidFill>
                <a:latin typeface="+mn-lt"/>
                <a:ea typeface="+mn-ea"/>
                <a:cs typeface="+mn-cs"/>
              </a:defRPr>
            </a:lvl4pPr>
            <a:lvl5pPr marL="7512685" algn="l" defTabSz="3756660" rtl="0" eaLnBrk="1" latinLnBrk="0" hangingPunct="1">
              <a:defRPr sz="7400" kern="1200">
                <a:solidFill>
                  <a:schemeClr val="tx1"/>
                </a:solidFill>
                <a:latin typeface="+mn-lt"/>
                <a:ea typeface="+mn-ea"/>
                <a:cs typeface="+mn-cs"/>
              </a:defRPr>
            </a:lvl5pPr>
            <a:lvl6pPr marL="9391015" algn="l" defTabSz="3756660" rtl="0" eaLnBrk="1" latinLnBrk="0" hangingPunct="1">
              <a:defRPr sz="7400" kern="1200">
                <a:solidFill>
                  <a:schemeClr val="tx1"/>
                </a:solidFill>
                <a:latin typeface="+mn-lt"/>
                <a:ea typeface="+mn-ea"/>
                <a:cs typeface="+mn-cs"/>
              </a:defRPr>
            </a:lvl6pPr>
            <a:lvl7pPr marL="11269345" algn="l" defTabSz="3756660" rtl="0" eaLnBrk="1" latinLnBrk="0" hangingPunct="1">
              <a:defRPr sz="7400" kern="1200">
                <a:solidFill>
                  <a:schemeClr val="tx1"/>
                </a:solidFill>
                <a:latin typeface="+mn-lt"/>
                <a:ea typeface="+mn-ea"/>
                <a:cs typeface="+mn-cs"/>
              </a:defRPr>
            </a:lvl7pPr>
            <a:lvl8pPr marL="13147675" algn="l" defTabSz="3756660" rtl="0" eaLnBrk="1" latinLnBrk="0" hangingPunct="1">
              <a:defRPr sz="7400" kern="1200">
                <a:solidFill>
                  <a:schemeClr val="tx1"/>
                </a:solidFill>
                <a:latin typeface="+mn-lt"/>
                <a:ea typeface="+mn-ea"/>
                <a:cs typeface="+mn-cs"/>
              </a:defRPr>
            </a:lvl8pPr>
            <a:lvl9pPr marL="15025370" algn="l" defTabSz="3756660" rtl="0" eaLnBrk="1" latinLnBrk="0" hangingPunct="1">
              <a:defRPr sz="7400" kern="1200">
                <a:solidFill>
                  <a:schemeClr val="tx1"/>
                </a:solidFill>
                <a:latin typeface="+mn-lt"/>
                <a:ea typeface="+mn-ea"/>
                <a:cs typeface="+mn-cs"/>
              </a:defRPr>
            </a:lvl9pPr>
          </a:lstStyle>
          <a:p>
            <a:pPr algn="ctr">
              <a:defRPr/>
            </a:pPr>
            <a:r>
              <a:rPr lang="en-US" sz="37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Chuxuan</a:t>
            </a:r>
            <a:r>
              <a:rPr lang="en-US" sz="37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Ma chm524@lehigh.edu</a:t>
            </a:r>
          </a:p>
          <a:p>
            <a:pPr algn="ctr">
              <a:defRPr/>
            </a:pPr>
            <a:r>
              <a:rPr lang="en-US" sz="3700" b="0" dirty="0">
                <a:solidFill>
                  <a:schemeClr val="bg1"/>
                </a:solidFill>
                <a:latin typeface="Open Sans" panose="020B0606030504020204" pitchFamily="34" charset="0"/>
                <a:ea typeface="Open Sans" panose="020B0606030504020204" pitchFamily="34" charset="0"/>
                <a:cs typeface="Open Sans" panose="020B0606030504020204" pitchFamily="34" charset="0"/>
              </a:rPr>
              <a:t>Lehigh University P.C. ROSSIN COLLEGE</a:t>
            </a:r>
          </a:p>
        </p:txBody>
      </p:sp>
      <p:sp>
        <p:nvSpPr>
          <p:cNvPr id="2155" name="Rectangle 167"/>
          <p:cNvSpPr>
            <a:spLocks noChangeArrowheads="1"/>
          </p:cNvSpPr>
          <p:nvPr/>
        </p:nvSpPr>
        <p:spPr bwMode="auto">
          <a:xfrm>
            <a:off x="389007" y="4873823"/>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Abstract</a:t>
            </a:r>
          </a:p>
        </p:txBody>
      </p:sp>
      <p:sp>
        <p:nvSpPr>
          <p:cNvPr id="19" name="Rectangle 167"/>
          <p:cNvSpPr>
            <a:spLocks noChangeArrowheads="1"/>
          </p:cNvSpPr>
          <p:nvPr/>
        </p:nvSpPr>
        <p:spPr bwMode="auto">
          <a:xfrm>
            <a:off x="8570139" y="4873823"/>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Materials</a:t>
            </a:r>
          </a:p>
        </p:txBody>
      </p:sp>
      <p:sp>
        <p:nvSpPr>
          <p:cNvPr id="20" name="Rectangle 167"/>
          <p:cNvSpPr>
            <a:spLocks noChangeArrowheads="1"/>
          </p:cNvSpPr>
          <p:nvPr/>
        </p:nvSpPr>
        <p:spPr bwMode="auto">
          <a:xfrm>
            <a:off x="16751272" y="4873823"/>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Methodology</a:t>
            </a:r>
          </a:p>
        </p:txBody>
      </p:sp>
      <p:sp>
        <p:nvSpPr>
          <p:cNvPr id="22" name="Rectangle 167"/>
          <p:cNvSpPr>
            <a:spLocks noChangeArrowheads="1"/>
          </p:cNvSpPr>
          <p:nvPr/>
        </p:nvSpPr>
        <p:spPr bwMode="auto">
          <a:xfrm>
            <a:off x="24932405" y="4873823"/>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Conclusion</a:t>
            </a:r>
          </a:p>
        </p:txBody>
      </p:sp>
      <p:sp>
        <p:nvSpPr>
          <p:cNvPr id="27" name="Rectangle 167"/>
          <p:cNvSpPr>
            <a:spLocks noChangeArrowheads="1"/>
          </p:cNvSpPr>
          <p:nvPr/>
        </p:nvSpPr>
        <p:spPr bwMode="auto">
          <a:xfrm>
            <a:off x="389007" y="12342559"/>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dirty="0">
                <a:solidFill>
                  <a:schemeClr val="bg1"/>
                </a:solidFill>
                <a:latin typeface="Nunito" panose="00000500000000000000" pitchFamily="2" charset="0"/>
              </a:rPr>
              <a:t>Introduction</a:t>
            </a:r>
          </a:p>
        </p:txBody>
      </p:sp>
      <p:sp>
        <p:nvSpPr>
          <p:cNvPr id="21" name="Rectangle 167"/>
          <p:cNvSpPr>
            <a:spLocks noChangeArrowheads="1"/>
          </p:cNvSpPr>
          <p:nvPr/>
        </p:nvSpPr>
        <p:spPr bwMode="auto">
          <a:xfrm>
            <a:off x="16751272" y="14348943"/>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Results</a:t>
            </a:r>
          </a:p>
        </p:txBody>
      </p:sp>
      <p:sp>
        <p:nvSpPr>
          <p:cNvPr id="32" name="Rectangle 167"/>
          <p:cNvSpPr>
            <a:spLocks noChangeArrowheads="1"/>
          </p:cNvSpPr>
          <p:nvPr/>
        </p:nvSpPr>
        <p:spPr bwMode="auto">
          <a:xfrm>
            <a:off x="24932405" y="17715609"/>
            <a:ext cx="7604996" cy="609600"/>
          </a:xfrm>
          <a:prstGeom prst="roundRect">
            <a:avLst/>
          </a:prstGeom>
          <a:solidFill>
            <a:srgbClr val="E64B3C"/>
          </a:solidFill>
          <a:ln w="9525">
            <a:noFill/>
            <a:miter lim="800000"/>
          </a:ln>
        </p:spPr>
        <p:txBody>
          <a:bodyPr wrap="none" lIns="91440" tIns="45720" rIns="91440" bIns="45720" anchor="ctr"/>
          <a:lstStyle>
            <a:defPPr>
              <a:defRPr kern="1200"/>
            </a:defPPr>
          </a:lstStyle>
          <a:p>
            <a:pPr defTabSz="2508250"/>
            <a:r>
              <a:rPr lang="en-US" sz="2400">
                <a:solidFill>
                  <a:schemeClr val="bg1"/>
                </a:solidFill>
                <a:latin typeface="Nunito" panose="00000500000000000000" pitchFamily="2" charset="0"/>
              </a:rPr>
              <a:t>Acknowledgements</a:t>
            </a:r>
          </a:p>
        </p:txBody>
      </p:sp>
      <p:sp>
        <p:nvSpPr>
          <p:cNvPr id="33" name="TextBox 19"/>
          <p:cNvSpPr txBox="1">
            <a:spLocks noChangeArrowheads="1"/>
          </p:cNvSpPr>
          <p:nvPr/>
        </p:nvSpPr>
        <p:spPr bwMode="auto">
          <a:xfrm>
            <a:off x="24932405" y="18488237"/>
            <a:ext cx="7604996" cy="276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panose="020B0604020202020204"/>
                <a:ea typeface="MS PGothic" panose="020B0600070205080204" pitchFamily="-106" charset="-128"/>
              </a:defRPr>
            </a:lvl1pPr>
            <a:lvl2pPr eaLnBrk="0" hangingPunct="0">
              <a:defRPr sz="2000">
                <a:solidFill>
                  <a:schemeClr val="tx1"/>
                </a:solidFill>
                <a:latin typeface="Arial" panose="020B0604020202020204"/>
                <a:ea typeface="MS PGothic" panose="020B0600070205080204" pitchFamily="-106" charset="-128"/>
              </a:defRPr>
            </a:lvl2pPr>
            <a:lvl3pPr marL="1143000" indent="-228600" eaLnBrk="0" hangingPunct="0">
              <a:defRPr sz="2000">
                <a:solidFill>
                  <a:schemeClr val="tx1"/>
                </a:solidFill>
                <a:latin typeface="Arial" panose="020B0604020202020204"/>
                <a:ea typeface="MS PGothic" panose="020B0600070205080204" pitchFamily="-106" charset="-128"/>
              </a:defRPr>
            </a:lvl3pPr>
            <a:lvl4pPr marL="1600200" indent="-228600" eaLnBrk="0" hangingPunct="0">
              <a:defRPr sz="2000">
                <a:solidFill>
                  <a:schemeClr val="tx1"/>
                </a:solidFill>
                <a:latin typeface="Arial" panose="020B0604020202020204"/>
                <a:ea typeface="MS PGothic" panose="020B0600070205080204" pitchFamily="-106" charset="-128"/>
              </a:defRPr>
            </a:lvl4pPr>
            <a:lvl5pPr marL="2057400" indent="-228600" eaLnBrk="0" hangingPunct="0">
              <a:defRPr sz="2000">
                <a:solidFill>
                  <a:schemeClr val="tx1"/>
                </a:solidFill>
                <a:latin typeface="Arial" panose="020B0604020202020204"/>
                <a:ea typeface="MS PGothic" panose="020B0600070205080204" pitchFamily="-106" charset="-128"/>
              </a:defRPr>
            </a:lvl5pPr>
            <a:lvl6pPr marL="2514600" indent="-228600" eaLnBrk="0" fontAlgn="base" hangingPunct="0">
              <a:spcBef>
                <a:spcPct val="0"/>
              </a:spcBef>
              <a:spcAft>
                <a:spcPct val="0"/>
              </a:spcAft>
              <a:defRPr sz="2000">
                <a:solidFill>
                  <a:schemeClr val="tx1"/>
                </a:solidFill>
                <a:latin typeface="Arial" panose="020B0604020202020204"/>
                <a:ea typeface="MS PGothic" panose="020B0600070205080204" pitchFamily="-106" charset="-128"/>
              </a:defRPr>
            </a:lvl6pPr>
            <a:lvl7pPr marL="2971800" indent="-228600" eaLnBrk="0" fontAlgn="base" hangingPunct="0">
              <a:spcBef>
                <a:spcPct val="0"/>
              </a:spcBef>
              <a:spcAft>
                <a:spcPct val="0"/>
              </a:spcAft>
              <a:defRPr sz="2000">
                <a:solidFill>
                  <a:schemeClr val="tx1"/>
                </a:solidFill>
                <a:latin typeface="Arial" panose="020B0604020202020204"/>
                <a:ea typeface="MS PGothic" panose="020B0600070205080204" pitchFamily="-106" charset="-128"/>
              </a:defRPr>
            </a:lvl7pPr>
            <a:lvl8pPr marL="3429000" indent="-228600" eaLnBrk="0" fontAlgn="base" hangingPunct="0">
              <a:spcBef>
                <a:spcPct val="0"/>
              </a:spcBef>
              <a:spcAft>
                <a:spcPct val="0"/>
              </a:spcAft>
              <a:defRPr sz="2000">
                <a:solidFill>
                  <a:schemeClr val="tx1"/>
                </a:solidFill>
                <a:latin typeface="Arial" panose="020B0604020202020204"/>
                <a:ea typeface="MS PGothic" panose="020B0600070205080204" pitchFamily="-106" charset="-128"/>
              </a:defRPr>
            </a:lvl8pPr>
            <a:lvl9pPr marL="3886200" indent="-228600" eaLnBrk="0" fontAlgn="base" hangingPunct="0">
              <a:spcBef>
                <a:spcPct val="0"/>
              </a:spcBef>
              <a:spcAft>
                <a:spcPct val="0"/>
              </a:spcAft>
              <a:defRPr sz="2000">
                <a:solidFill>
                  <a:schemeClr val="tx1"/>
                </a:solidFill>
                <a:latin typeface="Arial" panose="020B0604020202020204"/>
                <a:ea typeface="MS PGothic" panose="020B0600070205080204" pitchFamily="-106" charset="-128"/>
              </a:defRPr>
            </a:lvl9pPr>
          </a:lstStyle>
          <a:p>
            <a:pPr algn="l"/>
            <a:r>
              <a:rPr lang="en-US" altLang="zh-CN" sz="1600" b="0" dirty="0">
                <a:latin typeface="Open Sans" panose="020B0606030504020204" pitchFamily="34" charset="0"/>
                <a:ea typeface="Open Sans" panose="020B0606030504020204" pitchFamily="34" charset="0"/>
                <a:cs typeface="Open Sans" panose="020B0606030504020204" pitchFamily="34" charset="0"/>
              </a:rPr>
              <a:t>We would like to express our gratitude to JoinQuant platform for providing comprehensive financial data on China's listed banks that formed the foundation of this research.</a:t>
            </a:r>
          </a:p>
          <a:p>
            <a:pPr algn="l"/>
            <a:endParaRPr lang="en-US" altLang="zh-CN" sz="1600" b="0" dirty="0">
              <a:latin typeface="Open Sans" panose="020B0606030504020204" pitchFamily="34" charset="0"/>
              <a:ea typeface="Open Sans" panose="020B0606030504020204" pitchFamily="34" charset="0"/>
              <a:cs typeface="Open Sans" panose="020B0606030504020204" pitchFamily="34" charset="0"/>
            </a:endParaRPr>
          </a:p>
          <a:p>
            <a:pPr algn="l"/>
            <a:r>
              <a:rPr lang="en-US" altLang="zh-CN" sz="1600" b="0" dirty="0">
                <a:latin typeface="Open Sans" panose="020B0606030504020204" pitchFamily="34" charset="0"/>
                <a:ea typeface="Open Sans" panose="020B0606030504020204" pitchFamily="34" charset="0"/>
                <a:cs typeface="Open Sans" panose="020B0606030504020204" pitchFamily="34" charset="0"/>
              </a:rPr>
              <a:t>We thank the developers and maintainers of the open-source Python libraries that made this analysis possible: pandas and numpy for data processing; scikit-learn for machine learning tools; xgboost for gradient boosting implementation; econml (Microsoft Research) for causal inference framework; matplotlib and seaborn for visualization; graphviz for decision tree representation; scikit-optimize for Bayesian optimization; tslearn for time series clustering; and tqdm for progress tracking.</a:t>
            </a:r>
          </a:p>
        </p:txBody>
      </p:sp>
      <p:sp>
        <p:nvSpPr>
          <p:cNvPr id="48" name="TextBox 47"/>
          <p:cNvSpPr txBox="1"/>
          <p:nvPr/>
        </p:nvSpPr>
        <p:spPr>
          <a:xfrm>
            <a:off x="321303" y="5635823"/>
            <a:ext cx="7604996" cy="6001643"/>
          </a:xfrm>
          <a:prstGeom prst="rect">
            <a:avLst/>
          </a:prstGeom>
          <a:noFill/>
        </p:spPr>
        <p:txBody>
          <a:bodyPr wrap="square" rtlCol="0">
            <a:spAutoFit/>
          </a:bodyPr>
          <a:lstStyle>
            <a:defPPr>
              <a:defRPr kern="1200"/>
            </a:defPPr>
          </a:lstStyle>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Research Goal</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research investigates the causal relationships between various financial factors and risk premiums in China's banking sector. Using the Weighted Average Cost of Capital (WACC) as a foundation, we decompose bank risk premiums into common (market-driven) and idiosyncratic (bank-specific) components and analyze how these are influenced by different risk types—default risk, liquidity risk, and market risk.</a:t>
            </a:r>
          </a:p>
          <a:p>
            <a:pPr algn="l"/>
            <a:endPar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Methodology</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Our methodology employs a Double Machine Learning framework to establish causal inference while controlling for confounding effects. We leverage a comprehensive dataset of 421 financial indicators across 42 Chinese listed banks from 2019 to 2022. The modeling approach combines advanced techniques including K-Shape clustering for risk classification, AdaBoost regression with recursive feature elimination, and Causal Forest models to capture treatment effect heterogeneity.</a:t>
            </a:r>
          </a:p>
          <a:p>
            <a:pPr algn="l"/>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Through careful estimation of risk components and their interactions, we aim to provide insights into the fundamental risk structures of China's banking industry. This research contributes to the financial literature by offering a causal perspective on risk pricing mechanisms and providing practical implications for bank capital management, regulatory oversight, and investment strategies in Chinese financial markets.</a:t>
            </a:r>
          </a:p>
        </p:txBody>
      </p:sp>
      <p:sp>
        <p:nvSpPr>
          <p:cNvPr id="49" name="TextBox 48"/>
          <p:cNvSpPr txBox="1"/>
          <p:nvPr/>
        </p:nvSpPr>
        <p:spPr>
          <a:xfrm>
            <a:off x="389007" y="13106400"/>
            <a:ext cx="7604996" cy="6986528"/>
          </a:xfrm>
          <a:prstGeom prst="rect">
            <a:avLst/>
          </a:prstGeom>
          <a:noFill/>
        </p:spPr>
        <p:txBody>
          <a:bodyPr wrap="square" rtlCol="0">
            <a:spAutoFit/>
          </a:bodyPr>
          <a:lstStyle>
            <a:defPPr>
              <a:defRPr kern="1200"/>
            </a:defPPr>
          </a:lstStyle>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Banking Sector in China</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banking sector forms a critical foundation of China's financial system. As China continues its market reforms and financial liberalization, understanding the risk factors affecting banking institutions has become increasingly important for regulators, investors, and financial stability.</a:t>
            </a:r>
          </a:p>
          <a:p>
            <a:pPr lvl="1" algn="l"/>
            <a:endPar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Research Context</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China's banking landscape presents a unique research context due to several distinctive characteristics:</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Mixed ownership structures combining state and private capital</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Ongoing financial reforms</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Varying degrees of government influence</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evolving regulatory environment</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These factors make Chinese banks fundamentally different from their Western counterparts and necessitate specialized research to understand their risk dynamics.</a:t>
            </a:r>
          </a:p>
          <a:p>
            <a:pPr lvl="1" algn="l"/>
            <a:endPar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Research Focus</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Our research focuses on the Weighted Average Cost of Capital (WACC) and particularly its risk premium component, which represents the additional return required by investors to compensate for uncertainty when investing in bank securities. By identifying the causal effects of various financial factors on this risk premium, we aim to provide insights into how different types of risks—default risk, liquidity risk, and market risk—impact the capital costs of Chinese banks. Risk premium is a common measure financial risk for a given interest rate, calculating how far the interest rate exceeds the risk-free interest rate and undergo the corresponding risk. We will refer the “risk” to “risk premium” in the following parts.</a:t>
            </a:r>
          </a:p>
        </p:txBody>
      </p:sp>
      <p:sp>
        <p:nvSpPr>
          <p:cNvPr id="54" name="TextBox 53"/>
          <p:cNvSpPr txBox="1"/>
          <p:nvPr/>
        </p:nvSpPr>
        <p:spPr>
          <a:xfrm>
            <a:off x="8570139" y="5635823"/>
            <a:ext cx="7604996" cy="8463855"/>
          </a:xfrm>
          <a:prstGeom prst="rect">
            <a:avLst/>
          </a:prstGeom>
          <a:noFill/>
        </p:spPr>
        <p:txBody>
          <a:bodyPr wrap="square" rtlCol="0">
            <a:spAutoFit/>
          </a:bodyPr>
          <a:lstStyle>
            <a:defPPr>
              <a:defRPr kern="1200"/>
            </a:defPPr>
          </a:lstStyle>
          <a:p>
            <a:pPr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Our study utilizes a comprehensive dataset of China's banking sector, encompassing 42 listed banks tracked over 978 trading days from January 2019 to December 2022 using </a:t>
            </a:r>
            <a:r>
              <a:rPr lang="en-US" sz="1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JoinQuant</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API. This period is particularly valuable as it captures both pre-pandemic market conditions and subsequent disruptions, providing a rich contextual environment for risk analysis.</a:t>
            </a:r>
          </a:p>
          <a:p>
            <a:pPr algn="l"/>
            <a:endPar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Data Structure and Sources</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dataset is organized into several complementary components that together provide a holistic view of banking risk factors:</a:t>
            </a:r>
          </a:p>
          <a:p>
            <a:pPr marL="669290" lvl="1" indent="-342900" algn="l">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Financial Indicators (421 factors) categorized into:</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Technical market factors (price movements, volatility measures, trading patterns) </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Fundamental indicators (derived from bank financial statements)</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Macroeconomic environment indicators</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Securities margins trading data</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Money flow statistics</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Industry classification metrics</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Market index data</a:t>
            </a:r>
          </a:p>
          <a:p>
            <a:pPr marL="669290" lvl="1"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Bank-specific Information:</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Historical listing details (IPO dates and delisting dates where applicable) </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Enterprise value weights for sectoral aggregation</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Market capitalization data</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rates over various periods</a:t>
            </a:r>
          </a:p>
          <a:p>
            <a:pPr marL="669290" lvl="1"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Financial Modeling Parameters:</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Weighted Average Cost of Capital (WACC) components</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Risk-free interest rates (SHIBOR)</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Market returns </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Free Cash Flow (FCF) discounted model inputs</a:t>
            </a:r>
          </a:p>
          <a:p>
            <a:pPr lvl="2" algn="l"/>
            <a:endPar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rich dataset allows us to examine both system-wide patterns and bank-specific risk characteristics, providing a foundation for understanding how various financial factors contribute to the risk premiums in China's banking sector.</a:t>
            </a:r>
          </a:p>
        </p:txBody>
      </p:sp>
      <p:sp>
        <p:nvSpPr>
          <p:cNvPr id="241" name="TextBox 240"/>
          <p:cNvSpPr txBox="1"/>
          <p:nvPr/>
        </p:nvSpPr>
        <p:spPr>
          <a:xfrm>
            <a:off x="16751271" y="5635823"/>
            <a:ext cx="7604996" cy="7971413"/>
          </a:xfrm>
          <a:prstGeom prst="rect">
            <a:avLst/>
          </a:prstGeom>
          <a:noFill/>
        </p:spPr>
        <p:txBody>
          <a:bodyPr wrap="square" rtlCol="0">
            <a:spAutoFit/>
          </a:bodyPr>
          <a:lstStyle>
            <a:defPPr>
              <a:defRPr kern="1200"/>
            </a:defPPr>
          </a:lstStyle>
          <a:p>
            <a:pPr marL="342900"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Risk Classification System</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employ a dual-approach to risk classification:</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Initial Domain Knowledge Classification: Financial indicators are initially categorized into three fundamental risk types based on banking finance theory: Default Risk, Liquidity Risk, and Market Risk.</a:t>
            </a:r>
          </a:p>
          <a:p>
            <a:pPr marL="995680" lvl="2" indent="-342900" algn="l">
              <a:buFont typeface="+mj-lt"/>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Re-clustering by K-Shape: After the cluster or classification initialized, we use a time-series clustering technique: K-Shape, to classify the risk based on real industry data, to update our knowledge and belief.</a:t>
            </a:r>
          </a:p>
          <a:p>
            <a:pPr marL="342900"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Risk Premium Decomposition</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decompose the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outcome</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risk premium (WACC minus risk-free rate) into distinct components, which is the prediction of a specific risk type of factors to market returns risk premium:</a:t>
            </a:r>
          </a:p>
          <a:p>
            <a:pPr marL="938530" lvl="2" indent="-285750" algn="l">
              <a:buFont typeface="Arial" panose="020B0604020202020204" pitchFamily="34" charset="0"/>
              <a:buChar char="•"/>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Common Risk</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Prediction based on WAAC</a:t>
            </a:r>
          </a:p>
          <a:p>
            <a:pPr marL="938530" lvl="2" indent="-285750" algn="l">
              <a:buFont typeface="Arial" panose="020B0604020202020204" pitchFamily="34" charset="0"/>
              <a:buChar char="•"/>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Idiosyncratic Risk: </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Residuals of the above prediction</a:t>
            </a:r>
          </a:p>
          <a:p>
            <a:pPr lvl="1" indent="0" algn="l">
              <a:buFont typeface="Arial" panose="020B0604020202020204" pitchFamily="34" charset="0"/>
              <a:buNone/>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also decompose different premium of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treatment</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risks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Default, Liquidity, Market</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based on their risk factors, and we estimate their contribution to both the common and idiosyncratic risk components.</a:t>
            </a:r>
          </a:p>
          <a:p>
            <a:pPr marL="342900"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Machine Learning Architecture</a:t>
            </a:r>
          </a:p>
          <a:p>
            <a:pPr marL="669290" lvl="1" indent="-342900" algn="l">
              <a:buFont typeface="+mj-lt"/>
              <a:buAutoNum type="arabicPeriod"/>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669290" lvl="1" indent="-342900" algn="l">
              <a:buFont typeface="+mj-lt"/>
              <a:buAutoNum type="arabicPeriod"/>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669290" lvl="1" indent="-342900" algn="l">
              <a:buFont typeface="+mj-lt"/>
              <a:buAutoNum type="arabicPeriod"/>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Font typeface="+mj-lt"/>
              <a:buAutoNum type="arabicPeriod"/>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Causal Inference Framework</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implement Double Machine Learning to address endogeneity concerns when estimating the causal effect of treatment risk on outcome risk:</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First estimate the effect of confounding variables (other risk types)</a:t>
            </a:r>
          </a:p>
          <a:p>
            <a:pPr marL="995680" lvl="2" indent="-342900" algn="l">
              <a:buAutoNum type="arabicPeriod"/>
            </a:pPr>
            <a:r>
              <a:rPr lang="en-US" sz="1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Residualize</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both treatment and outcome risk</a:t>
            </a:r>
          </a:p>
          <a:p>
            <a:pPr marL="995680" lvl="2" indent="-342900" algn="l">
              <a:buAutoNum type="arabicPeriod"/>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Cross-estimate the conditional average treatment effect (CATE) using causal forest models (</a:t>
            </a:r>
            <a:r>
              <a:rPr lang="en-US" altLang="zh-CN" sz="1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CausalForestDML</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across folds</a:t>
            </a:r>
          </a:p>
          <a:p>
            <a:pPr lvl="1" algn="l"/>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allows us to measure heterogeneous treatment effects across time periods, revealing how the impact of different risk types varies throughout our sampling period.</a:t>
            </a:r>
          </a:p>
        </p:txBody>
      </p:sp>
      <p:sp>
        <p:nvSpPr>
          <p:cNvPr id="306" name="TextBox 305"/>
          <p:cNvSpPr txBox="1"/>
          <p:nvPr/>
        </p:nvSpPr>
        <p:spPr>
          <a:xfrm>
            <a:off x="16751272" y="15135423"/>
            <a:ext cx="7604996" cy="1569660"/>
          </a:xfrm>
          <a:prstGeom prst="rect">
            <a:avLst/>
          </a:prstGeom>
          <a:noFill/>
        </p:spPr>
        <p:txBody>
          <a:bodyPr wrap="square" rtlCol="0">
            <a:spAutoFit/>
          </a:bodyPr>
          <a:lstStyle>
            <a:defPPr>
              <a:defRPr kern="1200"/>
            </a:defPPr>
          </a:lstStyle>
          <a:p>
            <a:pPr marL="285750" indent="-285750" algn="l">
              <a:buFont typeface="Arial" panose="020B0604020202020204" pitchFamily="34" charset="0"/>
              <a:buChar char="•"/>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 K-Shape, we update the prior risk cluster, as the first figure shown in several risk example.</a:t>
            </a:r>
          </a:p>
          <a:p>
            <a:pPr marL="285750" indent="-285750" algn="l">
              <a:buFont typeface="Arial" panose="020B0604020202020204" pitchFamily="34" charset="0"/>
              <a:buChar char="•"/>
            </a:pP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the </a:t>
            </a:r>
            <a:r>
              <a:rPr lang="en-US" sz="1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CausalForestDML</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we are able to draw several significant figures for each treatment risk to outcome risk (we choose </a:t>
            </a:r>
            <a:r>
              <a:rPr lang="en-US" altLang="zh-CN"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market risk to idiosyncrasy risk here for illustration</a:t>
            </a:r>
            <a:r>
              <a:rPr lang="en-US" sz="1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displaying significant facts about  the causal effect of the former risk to the latter, in different perspectives.</a:t>
            </a:r>
          </a:p>
        </p:txBody>
      </p:sp>
      <p:pic>
        <p:nvPicPr>
          <p:cNvPr id="4" name="图片 3"/>
          <p:cNvPicPr>
            <a:picLocks noChangeAspect="1"/>
          </p:cNvPicPr>
          <p:nvPr/>
        </p:nvPicPr>
        <p:blipFill>
          <a:blip r:embed="rId3"/>
          <a:stretch>
            <a:fillRect/>
          </a:stretch>
        </p:blipFill>
        <p:spPr>
          <a:xfrm>
            <a:off x="8686800" y="14261244"/>
            <a:ext cx="3403447" cy="3350124"/>
          </a:xfrm>
          <a:prstGeom prst="rect">
            <a:avLst/>
          </a:prstGeom>
        </p:spPr>
      </p:pic>
      <p:pic>
        <p:nvPicPr>
          <p:cNvPr id="6" name="图片 5"/>
          <p:cNvPicPr>
            <a:picLocks noChangeAspect="1"/>
          </p:cNvPicPr>
          <p:nvPr/>
        </p:nvPicPr>
        <p:blipFill>
          <a:blip r:embed="rId4"/>
          <a:stretch>
            <a:fillRect/>
          </a:stretch>
        </p:blipFill>
        <p:spPr>
          <a:xfrm>
            <a:off x="12202168" y="14266835"/>
            <a:ext cx="3493929" cy="3335234"/>
          </a:xfrm>
          <a:prstGeom prst="rect">
            <a:avLst/>
          </a:prstGeom>
        </p:spPr>
      </p:pic>
      <p:pic>
        <p:nvPicPr>
          <p:cNvPr id="8" name="图片 7"/>
          <p:cNvPicPr>
            <a:picLocks noChangeAspect="1"/>
          </p:cNvPicPr>
          <p:nvPr/>
        </p:nvPicPr>
        <p:blipFill>
          <a:blip r:embed="rId5"/>
          <a:stretch>
            <a:fillRect/>
          </a:stretch>
        </p:blipFill>
        <p:spPr>
          <a:xfrm>
            <a:off x="8699205" y="17772934"/>
            <a:ext cx="3391042" cy="3529912"/>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94371" y="16751702"/>
            <a:ext cx="3442899" cy="2176646"/>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580589" y="16751701"/>
            <a:ext cx="3438083" cy="2176647"/>
          </a:xfrm>
          <a:prstGeom prst="rect">
            <a:avLst/>
          </a:prstGeom>
        </p:spPr>
      </p:pic>
      <p:sp>
        <p:nvSpPr>
          <p:cNvPr id="15" name="文本框 14"/>
          <p:cNvSpPr txBox="1"/>
          <p:nvPr/>
        </p:nvSpPr>
        <p:spPr>
          <a:xfrm>
            <a:off x="24932403" y="5646451"/>
            <a:ext cx="7596990" cy="11910953"/>
          </a:xfrm>
          <a:prstGeom prst="rect">
            <a:avLst/>
          </a:prstGeom>
          <a:noFill/>
        </p:spPr>
        <p:txBody>
          <a:bodyPr wrap="square">
            <a:spAutoFit/>
          </a:bodyPr>
          <a:lstStyle/>
          <a:p>
            <a:pPr algn="l"/>
            <a:r>
              <a:rPr lang="zh-CN" altLang="en-US" sz="1600" dirty="0">
                <a:solidFill>
                  <a:schemeClr val="tx1"/>
                </a:solidFill>
                <a:latin typeface="Open Sans" panose="020B0606030504020204" pitchFamily="34" charset="0"/>
                <a:cs typeface="Open Sans" panose="020B0606030504020204" pitchFamily="34" charset="0"/>
              </a:rPr>
              <a:t>CATE Patterns</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Directional Effects</a:t>
            </a:r>
            <a:r>
              <a:rPr lang="zh-CN" altLang="en-US" sz="1600" b="0" dirty="0">
                <a:solidFill>
                  <a:schemeClr val="tx1"/>
                </a:solidFill>
                <a:latin typeface="Open Sans" panose="020B0606030504020204" pitchFamily="34" charset="0"/>
                <a:cs typeface="Open Sans" panose="020B0606030504020204" pitchFamily="34" charset="0"/>
              </a:rPr>
              <a:t>: </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b="0" dirty="0">
                <a:solidFill>
                  <a:schemeClr val="tx1"/>
                </a:solidFill>
                <a:latin typeface="Open Sans" panose="020B0606030504020204" pitchFamily="34" charset="0"/>
                <a:cs typeface="Open Sans" panose="020B0606030504020204" pitchFamily="34" charset="0"/>
              </a:rPr>
              <a:t>Most risk relationships show positive CATEs, with market risk → </a:t>
            </a:r>
            <a:r>
              <a:rPr lang="en-US" altLang="zh-CN" sz="1600" b="0" dirty="0">
                <a:solidFill>
                  <a:schemeClr val="tx1"/>
                </a:solidFill>
                <a:latin typeface="Open Sans" panose="020B0606030504020204" pitchFamily="34" charset="0"/>
                <a:cs typeface="Open Sans" panose="020B0606030504020204" pitchFamily="34" charset="0"/>
              </a:rPr>
              <a:t>Common</a:t>
            </a:r>
            <a:r>
              <a:rPr lang="zh-CN" altLang="en-US" sz="1600" b="0" dirty="0">
                <a:solidFill>
                  <a:schemeClr val="tx1"/>
                </a:solidFill>
                <a:latin typeface="Open Sans" panose="020B0606030504020204" pitchFamily="34" charset="0"/>
                <a:cs typeface="Open Sans" panose="020B0606030504020204" pitchFamily="34" charset="0"/>
              </a:rPr>
              <a:t> risk exhibiting the strongest and most consistent positive effects, followed by default risk, while liquidity risk shows more variable effects</a:t>
            </a:r>
            <a:r>
              <a:rPr lang="en-US" altLang="zh-CN" sz="1600" b="0" dirty="0">
                <a:solidFill>
                  <a:schemeClr val="tx1"/>
                </a:solidFill>
                <a:latin typeface="Open Sans" panose="020B0606030504020204" pitchFamily="34" charset="0"/>
                <a:cs typeface="Open Sans" panose="020B0606030504020204" pitchFamily="34" charset="0"/>
              </a:rPr>
              <a:t>.</a:t>
            </a:r>
          </a:p>
          <a:p>
            <a:pPr lvl="1" algn="l"/>
            <a:r>
              <a:rPr lang="zh-CN" altLang="en-US" sz="1600" dirty="0">
                <a:solidFill>
                  <a:schemeClr val="tx1"/>
                </a:solidFill>
                <a:latin typeface="Open Sans" panose="020B0606030504020204" pitchFamily="34" charset="0"/>
                <a:cs typeface="Open Sans" panose="020B0606030504020204" pitchFamily="34" charset="0"/>
              </a:rPr>
              <a:t>Magnitude Distribution</a:t>
            </a:r>
            <a:r>
              <a:rPr lang="zh-CN" altLang="en-US" sz="1600" b="0" dirty="0">
                <a:solidFill>
                  <a:schemeClr val="tx1"/>
                </a:solidFill>
                <a:latin typeface="Open Sans" panose="020B0606030504020204" pitchFamily="34" charset="0"/>
                <a:cs typeface="Open Sans" panose="020B0606030504020204" pitchFamily="34" charset="0"/>
              </a:rPr>
              <a:t>: Effects typically range from -0.1 to +0.3, clustered mostly between 0.05-0.15, indicating modest but economically significant causal relationships.</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Stability Differences</a:t>
            </a:r>
            <a:r>
              <a:rPr lang="zh-CN" altLang="en-US" sz="1600" b="0" dirty="0">
                <a:solidFill>
                  <a:schemeClr val="tx1"/>
                </a:solidFill>
                <a:latin typeface="Open Sans" panose="020B0606030504020204" pitchFamily="34" charset="0"/>
                <a:cs typeface="Open Sans" panose="020B0606030504020204" pitchFamily="34" charset="0"/>
              </a:rPr>
              <a:t>: Market risk → </a:t>
            </a:r>
            <a:r>
              <a:rPr lang="en-US" altLang="zh-CN" sz="1600" b="0" dirty="0">
                <a:solidFill>
                  <a:schemeClr val="tx1"/>
                </a:solidFill>
                <a:latin typeface="Open Sans" panose="020B0606030504020204" pitchFamily="34" charset="0"/>
                <a:cs typeface="Open Sans" panose="020B0606030504020204" pitchFamily="34" charset="0"/>
              </a:rPr>
              <a:t>Common</a:t>
            </a:r>
            <a:r>
              <a:rPr lang="zh-CN" altLang="en-US" sz="1600" b="0" dirty="0">
                <a:solidFill>
                  <a:schemeClr val="tx1"/>
                </a:solidFill>
                <a:latin typeface="Open Sans" panose="020B0606030504020204" pitchFamily="34" charset="0"/>
                <a:cs typeface="Open Sans" panose="020B0606030504020204" pitchFamily="34" charset="0"/>
              </a:rPr>
              <a:t> risk shows remarkable stability across conditions, while </a:t>
            </a:r>
            <a:r>
              <a:rPr lang="en-US" altLang="zh-CN" sz="1600" b="0" dirty="0">
                <a:solidFill>
                  <a:schemeClr val="tx1"/>
                </a:solidFill>
                <a:latin typeface="Open Sans" panose="020B0606030504020204" pitchFamily="34" charset="0"/>
                <a:cs typeface="Open Sans" panose="020B0606030504020204" pitchFamily="34" charset="0"/>
              </a:rPr>
              <a:t>L</a:t>
            </a:r>
            <a:r>
              <a:rPr lang="zh-CN" altLang="en-US" sz="1600" b="0" dirty="0">
                <a:solidFill>
                  <a:schemeClr val="tx1"/>
                </a:solidFill>
                <a:latin typeface="Open Sans" panose="020B0606030504020204" pitchFamily="34" charset="0"/>
                <a:cs typeface="Open Sans" panose="020B0606030504020204" pitchFamily="34" charset="0"/>
              </a:rPr>
              <a:t>iquidity risk → </a:t>
            </a:r>
            <a:r>
              <a:rPr lang="en-US" altLang="zh-CN" sz="1600" b="0" dirty="0">
                <a:solidFill>
                  <a:schemeClr val="tx1"/>
                </a:solidFill>
                <a:latin typeface="Open Sans" panose="020B0606030504020204" pitchFamily="34" charset="0"/>
                <a:cs typeface="Open Sans" panose="020B0606030504020204" pitchFamily="34" charset="0"/>
              </a:rPr>
              <a:t>I</a:t>
            </a:r>
            <a:r>
              <a:rPr lang="zh-CN" altLang="en-US" sz="1600" b="0" dirty="0">
                <a:solidFill>
                  <a:schemeClr val="tx1"/>
                </a:solidFill>
                <a:latin typeface="Open Sans" panose="020B0606030504020204" pitchFamily="34" charset="0"/>
                <a:cs typeface="Open Sans" panose="020B0606030504020204" pitchFamily="34" charset="0"/>
              </a:rPr>
              <a:t>diosyncratic risk displays high variability with frequent sign changes. </a:t>
            </a:r>
            <a:endParaRPr lang="en-US" altLang="zh-CN" sz="1600" b="0" dirty="0">
              <a:solidFill>
                <a:schemeClr val="tx1"/>
              </a:solidFill>
              <a:latin typeface="Open Sans" panose="020B0606030504020204" pitchFamily="34" charset="0"/>
              <a:cs typeface="Open Sans" panose="020B0606030504020204" pitchFamily="34" charset="0"/>
            </a:endParaRPr>
          </a:p>
          <a:p>
            <a:pPr algn="l"/>
            <a:r>
              <a:rPr lang="zh-CN" altLang="en-US" sz="1600" dirty="0">
                <a:solidFill>
                  <a:schemeClr val="tx1"/>
                </a:solidFill>
                <a:latin typeface="Open Sans" panose="020B0606030504020204" pitchFamily="34" charset="0"/>
                <a:cs typeface="Open Sans" panose="020B0606030504020204" pitchFamily="34" charset="0"/>
              </a:rPr>
              <a:t>Temporal Heterogeneity</a:t>
            </a:r>
            <a:endParaRPr lang="en-US" altLang="zh-CN" sz="160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Effect Evolution</a:t>
            </a:r>
            <a:r>
              <a:rPr lang="en-US" altLang="zh-CN" sz="1600" b="0" dirty="0">
                <a:solidFill>
                  <a:schemeClr val="tx1"/>
                </a:solidFill>
                <a:latin typeface="Open Sans" panose="020B0606030504020204" pitchFamily="34" charset="0"/>
                <a:cs typeface="Open Sans" panose="020B0606030504020204" pitchFamily="34" charset="0"/>
              </a:rPr>
              <a:t>:</a:t>
            </a:r>
          </a:p>
          <a:p>
            <a:pPr lvl="1" algn="l"/>
            <a:r>
              <a:rPr lang="zh-CN" altLang="en-US" sz="1600" b="0" dirty="0">
                <a:solidFill>
                  <a:schemeClr val="tx1"/>
                </a:solidFill>
                <a:latin typeface="Open Sans" panose="020B0606030504020204" pitchFamily="34" charset="0"/>
                <a:cs typeface="Open Sans" panose="020B0606030504020204" pitchFamily="34" charset="0"/>
              </a:rPr>
              <a:t>Most relationships show stronger effects in earlier periods with gradual decay over time, suggesting evolving risk transmission mechanisms in the banking sector.</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Structural Breaks</a:t>
            </a:r>
            <a:r>
              <a:rPr lang="zh-CN" altLang="en-US" sz="1600" b="0" dirty="0">
                <a:solidFill>
                  <a:schemeClr val="tx1"/>
                </a:solidFill>
                <a:latin typeface="Open Sans" panose="020B0606030504020204" pitchFamily="34" charset="0"/>
                <a:cs typeface="Open Sans" panose="020B0606030504020204" pitchFamily="34" charset="0"/>
              </a:rPr>
              <a:t>: Clear temporal breakpoints exist where causal mechanisms change substantially, particularly visible in the liquidity risk relationships.</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Key Anomalies</a:t>
            </a:r>
            <a:r>
              <a:rPr lang="zh-CN" altLang="en-US" sz="1600" b="0" dirty="0">
                <a:solidFill>
                  <a:schemeClr val="tx1"/>
                </a:solidFill>
                <a:latin typeface="Open Sans" panose="020B0606030504020204" pitchFamily="34" charset="0"/>
                <a:cs typeface="Open Sans" panose="020B0606030504020204" pitchFamily="34" charset="0"/>
              </a:rPr>
              <a:t>:</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Market risk uniquely maintains consistent effect strength throughout the sample period</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Liquidity risk → idiosyncratic risk shows dramatic temporal sign inversions</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Default risk → idiosyncratic risk displays complex multi-factor temporal dependencies</a:t>
            </a:r>
            <a:endParaRPr lang="en-US" altLang="zh-CN" sz="1600" b="0" dirty="0">
              <a:solidFill>
                <a:schemeClr val="tx1"/>
              </a:solidFill>
              <a:latin typeface="Open Sans" panose="020B0606030504020204" pitchFamily="34" charset="0"/>
              <a:cs typeface="Open Sans" panose="020B0606030504020204" pitchFamily="34" charset="0"/>
            </a:endParaRPr>
          </a:p>
          <a:p>
            <a:pPr algn="l"/>
            <a:r>
              <a:rPr lang="zh-CN" altLang="en-US" sz="1600" dirty="0">
                <a:solidFill>
                  <a:schemeClr val="tx1"/>
                </a:solidFill>
                <a:latin typeface="Open Sans" panose="020B0606030504020204" pitchFamily="34" charset="0"/>
                <a:cs typeface="Open Sans" panose="020B0606030504020204" pitchFamily="34" charset="0"/>
              </a:rPr>
              <a:t>Seasonal Heterogeneity</a:t>
            </a:r>
            <a:endParaRPr lang="en-US" altLang="zh-CN" sz="160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Reporting Cycles</a:t>
            </a:r>
            <a:r>
              <a:rPr lang="zh-CN" altLang="en-US" sz="1600" b="0" dirty="0">
                <a:solidFill>
                  <a:schemeClr val="tx1"/>
                </a:solidFill>
                <a:latin typeface="Open Sans" panose="020B0606030504020204" pitchFamily="34" charset="0"/>
                <a:cs typeface="Open Sans" panose="020B0606030504020204" pitchFamily="34" charset="0"/>
              </a:rPr>
              <a:t>: Quarter-end months (March, June, September, December) frequently appear as important decision nodes, suggesting financial reporting period effects.</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Annual Patterns</a:t>
            </a:r>
            <a:r>
              <a:rPr lang="zh-CN" altLang="en-US" sz="1600" b="0" dirty="0">
                <a:solidFill>
                  <a:schemeClr val="tx1"/>
                </a:solidFill>
                <a:latin typeface="Open Sans" panose="020B0606030504020204" pitchFamily="34" charset="0"/>
                <a:cs typeface="Open Sans" panose="020B0606030504020204" pitchFamily="34" charset="0"/>
              </a:rPr>
              <a:t>: January-February and July-August often serve as distinctive seasonal breakpoints for different risk types.</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Notable Anomalies</a:t>
            </a:r>
            <a:r>
              <a:rPr lang="zh-CN" altLang="en-US" sz="1600" b="0" dirty="0">
                <a:solidFill>
                  <a:schemeClr val="tx1"/>
                </a:solidFill>
                <a:latin typeface="Open Sans" panose="020B0606030504020204" pitchFamily="34" charset="0"/>
                <a:cs typeface="Open Sans" panose="020B0606030504020204" pitchFamily="34" charset="0"/>
              </a:rPr>
              <a:t>:</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Market risk shows unexpectedly strong effects during typically low-volatility summer months</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Default risk demonstrates amplified December-January effects, suggesting sensitivity to year-end assessments</a:t>
            </a:r>
            <a:endParaRPr lang="en-US" altLang="zh-CN" sz="1600" b="0" dirty="0">
              <a:solidFill>
                <a:schemeClr val="tx1"/>
              </a:solidFill>
              <a:latin typeface="Open Sans" panose="020B0606030504020204" pitchFamily="34" charset="0"/>
              <a:cs typeface="Open Sans" panose="020B0606030504020204" pitchFamily="34" charset="0"/>
            </a:endParaRPr>
          </a:p>
          <a:p>
            <a:pPr lvl="2" algn="l"/>
            <a:r>
              <a:rPr lang="zh-CN" altLang="en-US" sz="1600" b="0" dirty="0">
                <a:solidFill>
                  <a:schemeClr val="tx1"/>
                </a:solidFill>
                <a:latin typeface="Open Sans" panose="020B0606030504020204" pitchFamily="34" charset="0"/>
                <a:cs typeface="Open Sans" panose="020B0606030504020204" pitchFamily="34" charset="0"/>
              </a:rPr>
              <a:t>Liquidity risk exhibits a unique pattern of negative mid-year effects but positive year-end effects</a:t>
            </a:r>
            <a:endParaRPr lang="en-US" altLang="zh-CN" sz="1600" b="0" dirty="0">
              <a:solidFill>
                <a:schemeClr val="tx1"/>
              </a:solidFill>
              <a:latin typeface="Open Sans" panose="020B0606030504020204" pitchFamily="34" charset="0"/>
              <a:cs typeface="Open Sans" panose="020B0606030504020204" pitchFamily="34" charset="0"/>
            </a:endParaRPr>
          </a:p>
          <a:p>
            <a:pPr algn="l"/>
            <a:r>
              <a:rPr lang="zh-CN" altLang="en-US" sz="1600" dirty="0">
                <a:solidFill>
                  <a:schemeClr val="tx1"/>
                </a:solidFill>
                <a:latin typeface="Open Sans" panose="020B0606030504020204" pitchFamily="34" charset="0"/>
                <a:cs typeface="Open Sans" panose="020B0606030504020204" pitchFamily="34" charset="0"/>
              </a:rPr>
              <a:t>Integrated Temporal-Seasonal Effects</a:t>
            </a:r>
            <a:endParaRPr lang="en-US" altLang="zh-CN" sz="1600" dirty="0">
              <a:solidFill>
                <a:schemeClr val="tx1"/>
              </a:solidFill>
              <a:latin typeface="Open Sans" panose="020B0606030504020204" pitchFamily="34" charset="0"/>
              <a:cs typeface="Open Sans" panose="020B0606030504020204" pitchFamily="34" charset="0"/>
            </a:endParaRPr>
          </a:p>
          <a:p>
            <a:pPr lvl="1" algn="l"/>
            <a:r>
              <a:rPr lang="zh-CN" altLang="en-US" sz="1600" dirty="0">
                <a:solidFill>
                  <a:schemeClr val="tx1"/>
                </a:solidFill>
                <a:latin typeface="Open Sans" panose="020B0606030504020204" pitchFamily="34" charset="0"/>
                <a:cs typeface="Open Sans" panose="020B0606030504020204" pitchFamily="34" charset="0"/>
              </a:rPr>
              <a:t>Increasing Seasonality</a:t>
            </a:r>
            <a:r>
              <a:rPr lang="zh-CN" altLang="en-US" sz="1600" b="0" dirty="0">
                <a:solidFill>
                  <a:schemeClr val="tx1"/>
                </a:solidFill>
                <a:latin typeface="Open Sans" panose="020B0606030504020204" pitchFamily="34" charset="0"/>
                <a:cs typeface="Open Sans" panose="020B0606030504020204" pitchFamily="34" charset="0"/>
              </a:rPr>
              <a:t>: Risk relationships show stronger seasonal dependency in later time periods, particularly for default and liquidity risks</a:t>
            </a:r>
            <a:r>
              <a:rPr lang="en-US" altLang="zh-CN" sz="1600" b="0" dirty="0">
                <a:solidFill>
                  <a:schemeClr val="tx1"/>
                </a:solidFill>
                <a:latin typeface="Open Sans" panose="020B0606030504020204" pitchFamily="34" charset="0"/>
                <a:cs typeface="Open Sans" panose="020B0606030504020204" pitchFamily="34" charset="0"/>
              </a:rPr>
              <a:t>.</a:t>
            </a:r>
          </a:p>
          <a:p>
            <a:pPr lvl="1" algn="l"/>
            <a:r>
              <a:rPr lang="zh-CN" altLang="en-US" sz="1600" dirty="0">
                <a:solidFill>
                  <a:schemeClr val="tx1"/>
                </a:solidFill>
                <a:latin typeface="Open Sans" panose="020B0606030504020204" pitchFamily="34" charset="0"/>
                <a:cs typeface="Open Sans" panose="020B0606030504020204" pitchFamily="34" charset="0"/>
              </a:rPr>
              <a:t>Evolving Synchronization</a:t>
            </a:r>
            <a:r>
              <a:rPr lang="zh-CN" altLang="en-US" sz="1600" b="0" dirty="0">
                <a:solidFill>
                  <a:schemeClr val="tx1"/>
                </a:solidFill>
                <a:latin typeface="Open Sans" panose="020B0606030504020204" pitchFamily="34" charset="0"/>
                <a:cs typeface="Open Sans" panose="020B0606030504020204" pitchFamily="34" charset="0"/>
              </a:rPr>
              <a:t>: Banking sector risk transmission has become increasingly synchronized with regulatory and reporting cycles over time.</a:t>
            </a:r>
            <a:endParaRPr lang="en-US" altLang="zh-CN" sz="1600" b="0" dirty="0">
              <a:solidFill>
                <a:schemeClr val="tx1"/>
              </a:solidFill>
              <a:latin typeface="Open Sans" panose="020B0606030504020204" pitchFamily="34" charset="0"/>
              <a:cs typeface="Open Sans" panose="020B0606030504020204" pitchFamily="34" charset="0"/>
            </a:endParaRPr>
          </a:p>
          <a:p>
            <a:pPr lvl="1" algn="l"/>
            <a:r>
              <a:rPr lang="zh-CN" altLang="en-US" sz="1600" b="0" dirty="0">
                <a:solidFill>
                  <a:schemeClr val="tx1"/>
                </a:solidFill>
                <a:latin typeface="Open Sans" panose="020B0606030504020204" pitchFamily="34" charset="0"/>
                <a:cs typeface="Open Sans" panose="020B0606030504020204" pitchFamily="34" charset="0"/>
              </a:rPr>
              <a:t>These patterns point to a complex, time-dependent risk structure in China's banking sector where risk management must account for not just risk types but also their temporal and seasonal context.</a:t>
            </a:r>
          </a:p>
        </p:txBody>
      </p:sp>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92601" y="19126200"/>
            <a:ext cx="3442900" cy="2176646"/>
          </a:xfrm>
          <a:prstGeom prst="rect">
            <a:avLst/>
          </a:prstGeom>
        </p:spPr>
      </p:pic>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80589" y="19126199"/>
            <a:ext cx="3438083" cy="2176647"/>
          </a:xfrm>
          <a:prstGeom prst="rect">
            <a:avLst/>
          </a:prstGeom>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a:xfrm>
            <a:off x="12202168" y="17764122"/>
            <a:ext cx="3493930" cy="3538723"/>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ceptualpewter|08-2022"/>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spPr>
      <a:bodyPr vert="horz" wrap="none" lIns="137160" tIns="68580" rIns="137160" bIns="68580" numCol="1" anchor="ctr" anchorCtr="0" compatLnSpc="1"/>
      <a:lstStyle>
        <a:defPPr marL="0" marR="0" indent="0" algn="ctr" defTabSz="3762375" rtl="0" eaLnBrk="1" fontAlgn="base" latinLnBrk="0" hangingPunct="1">
          <a:lnSpc>
            <a:spcPct val="100000"/>
          </a:lnSpc>
          <a:spcBef>
            <a:spcPct val="0"/>
          </a:spcBef>
          <a:spcAft>
            <a:spcPct val="0"/>
          </a:spcAft>
          <a:buClrTx/>
          <a:buSzTx/>
          <a:buFontTx/>
          <a:buNone/>
          <a:defRPr kumimoji="0" lang="en-US" sz="4300" b="1" i="0" u="none" strike="noStrike" cap="none" normalizeH="0" baseline="0" smtClean="0">
            <a:ln>
              <a:noFill/>
            </a:ln>
            <a:solidFill>
              <a:srgbClr val="FF9900"/>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spPr>
      <a:bodyPr vert="horz" wrap="none" lIns="137160" tIns="68580" rIns="137160" bIns="68580" numCol="1" anchor="ctr" anchorCtr="0" compatLnSpc="1"/>
      <a:lstStyle>
        <a:defPPr marL="0" marR="0" indent="0" algn="ctr" defTabSz="3762375" rtl="0" eaLnBrk="1" fontAlgn="base" latinLnBrk="0" hangingPunct="1">
          <a:lnSpc>
            <a:spcPct val="100000"/>
          </a:lnSpc>
          <a:spcBef>
            <a:spcPct val="0"/>
          </a:spcBef>
          <a:spcAft>
            <a:spcPct val="0"/>
          </a:spcAft>
          <a:buClrTx/>
          <a:buSzTx/>
          <a:buFontTx/>
          <a:buNone/>
          <a:defRPr kumimoji="0" lang="en-US" sz="4300" b="1" i="0" u="none" strike="noStrike" cap="none" normalizeH="0" baseline="0" smtClean="0">
            <a:ln>
              <a:noFill/>
            </a:ln>
            <a:solidFill>
              <a:srgbClr val="FF9900"/>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1486</Words>
  <Application>Microsoft Office PowerPoint</Application>
  <PresentationFormat>自定义</PresentationFormat>
  <Paragraphs>103</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Nunito</vt:lpstr>
      <vt:lpstr>Open Sans</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马楚轩</cp:lastModifiedBy>
  <cp:revision>152</cp:revision>
  <dcterms:created xsi:type="dcterms:W3CDTF">2025-04-29T19:06:00Z</dcterms:created>
  <dcterms:modified xsi:type="dcterms:W3CDTF">2025-04-30T02:02:04Z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852680F4946E464A94CED043ED8472FC_12</vt:lpwstr>
  </property>
  <property fmtid="{D5CDD505-2E9C-101B-9397-08002B2CF9AE}" pid="3" name="KSOProductBuildVer">
    <vt:lpwstr>2052-12.1.0.21171</vt:lpwstr>
  </property>
</Properties>
</file>