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6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19550"/>
            <a:ext cx="190500" cy="1905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0"/>
            <a:ext cx="1335881" cy="27051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75" y="9525"/>
            <a:ext cx="238125" cy="10858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5" cy="46672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76875"/>
            <a:ext cx="514350" cy="138112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9525"/>
            <a:ext cx="390525" cy="17335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6325"/>
            <a:ext cx="447675" cy="195262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0075" y="9525"/>
            <a:ext cx="809625" cy="401955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23975" y="4867275"/>
            <a:ext cx="974152" cy="199072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825" y="9525"/>
            <a:ext cx="838200" cy="6838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6816" y="2032571"/>
            <a:ext cx="8278367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164431" cy="23717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52825"/>
            <a:ext cx="219075" cy="6572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6275"/>
            <a:ext cx="23812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075" y="4867275"/>
            <a:ext cx="983239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0691" y="0"/>
            <a:ext cx="535559" cy="6286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4775" y="5553075"/>
            <a:ext cx="504825" cy="12954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0025" y="9525"/>
            <a:ext cx="381000" cy="172402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39525" y="4867275"/>
            <a:ext cx="390525" cy="198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9490" y="130810"/>
            <a:ext cx="3573018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105" y="2160088"/>
            <a:ext cx="9749789" cy="3078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jpg"/><Relationship Id="rId1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35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6816" y="2032571"/>
            <a:ext cx="6431280" cy="141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5"/>
              </a:spcBef>
            </a:pPr>
            <a:r>
              <a:rPr sz="4800" spc="-409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4800" spc="-4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spc="-6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spc="-2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81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spc="-409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4800" spc="-4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spc="-6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spc="-2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81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ts val="5470"/>
              </a:lnSpc>
            </a:pPr>
            <a:r>
              <a:rPr sz="4800" spc="-800" dirty="0">
                <a:solidFill>
                  <a:srgbClr val="FFFFFF"/>
                </a:solidFill>
                <a:latin typeface="Arial"/>
                <a:cs typeface="Arial"/>
              </a:rPr>
              <a:t>FEJLESZTÉSRŐL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6816" y="3692461"/>
            <a:ext cx="69215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10" dirty="0">
                <a:solidFill>
                  <a:srgbClr val="82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Arial"/>
                <a:cs typeface="Arial"/>
              </a:rPr>
              <a:t>WEBOLDALT</a:t>
            </a:r>
            <a:r>
              <a:rPr sz="2000" spc="-2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Arial"/>
                <a:cs typeface="Arial"/>
              </a:rPr>
              <a:t>FEJLESZTETTE:</a:t>
            </a:r>
            <a:r>
              <a:rPr sz="2000" spc="-25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200" dirty="0">
                <a:solidFill>
                  <a:srgbClr val="82FFFF"/>
                </a:solidFill>
                <a:latin typeface="Arial"/>
                <a:cs typeface="Arial"/>
              </a:rPr>
              <a:t>PANYIK</a:t>
            </a:r>
            <a:r>
              <a:rPr sz="2000" spc="-10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204" dirty="0">
                <a:solidFill>
                  <a:srgbClr val="82FFFF"/>
                </a:solidFill>
                <a:latin typeface="Arial"/>
                <a:cs typeface="Arial"/>
              </a:rPr>
              <a:t>KRISZTIÁN</a:t>
            </a:r>
            <a:r>
              <a:rPr sz="2000" spc="-254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82FFFF"/>
                </a:solidFill>
                <a:latin typeface="Arial"/>
                <a:cs typeface="Arial"/>
              </a:rPr>
              <a:t>&amp;</a:t>
            </a:r>
            <a:r>
              <a:rPr sz="2000" spc="-3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Arial"/>
                <a:cs typeface="Arial"/>
              </a:rPr>
              <a:t>VARGA</a:t>
            </a:r>
            <a:r>
              <a:rPr sz="2000" spc="-5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Arial"/>
                <a:cs typeface="Arial"/>
              </a:rPr>
              <a:t>VENDEL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809" y="655955"/>
            <a:ext cx="32759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CÉGÜNKRŐL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5" y="2160088"/>
            <a:ext cx="8498205" cy="30784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4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ő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iu</a:t>
            </a: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5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tag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ok: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3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yik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20400"/>
              </a:lnSpc>
              <a:spcBef>
                <a:spcPts val="940"/>
              </a:spcBef>
            </a:pPr>
            <a:r>
              <a:rPr sz="2600" spc="-320">
                <a:solidFill>
                  <a:srgbClr val="FFFFFF"/>
                </a:solidFill>
                <a:latin typeface="Bahnschrift"/>
                <a:cs typeface="Bahnschrift"/>
              </a:rPr>
              <a:t>Cégünk</a:t>
            </a:r>
            <a:r>
              <a:rPr sz="2600" spc="-3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50" dirty="0">
                <a:solidFill>
                  <a:srgbClr val="FFFFFF"/>
                </a:solidFill>
                <a:latin typeface="Bahnschrift"/>
                <a:cs typeface="Bahnschrift"/>
              </a:rPr>
              <a:t>irányzata</a:t>
            </a:r>
            <a:r>
              <a:rPr sz="2600" spc="-2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165" dirty="0">
                <a:solidFill>
                  <a:srgbClr val="FFFFFF"/>
                </a:solidFill>
                <a:latin typeface="Bahnschrift"/>
                <a:cs typeface="Bahnschrift"/>
              </a:rPr>
              <a:t>az </a:t>
            </a:r>
            <a:r>
              <a:rPr sz="2600" spc="-285" dirty="0">
                <a:solidFill>
                  <a:srgbClr val="FFFFFF"/>
                </a:solidFill>
                <a:latin typeface="Bahnschrift"/>
                <a:cs typeface="Bahnschrift"/>
              </a:rPr>
              <a:t>ügyfeleknek</a:t>
            </a:r>
            <a:r>
              <a:rPr sz="2600" spc="-2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40" dirty="0">
                <a:solidFill>
                  <a:srgbClr val="FFFFFF"/>
                </a:solidFill>
                <a:latin typeface="Bahnschrift"/>
                <a:cs typeface="Bahnschrift"/>
              </a:rPr>
              <a:t>saját</a:t>
            </a:r>
            <a:r>
              <a:rPr sz="2600" spc="-23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80" dirty="0">
                <a:solidFill>
                  <a:srgbClr val="FFFFFF"/>
                </a:solidFill>
                <a:latin typeface="Bahnschrift"/>
                <a:cs typeface="Bahnschrift"/>
              </a:rPr>
              <a:t>igényeinek</a:t>
            </a:r>
            <a:r>
              <a:rPr sz="2600" spc="-27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05" dirty="0">
                <a:solidFill>
                  <a:srgbClr val="FFFFFF"/>
                </a:solidFill>
                <a:latin typeface="Bahnschrift"/>
                <a:cs typeface="Bahnschrift"/>
              </a:rPr>
              <a:t>megfelelő,</a:t>
            </a:r>
            <a:r>
              <a:rPr sz="2600" spc="-3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0" dirty="0">
                <a:solidFill>
                  <a:srgbClr val="FFFFFF"/>
                </a:solidFill>
                <a:latin typeface="Bahnschrift"/>
                <a:cs typeface="Bahnschrift"/>
              </a:rPr>
              <a:t>megfizethető </a:t>
            </a:r>
            <a:r>
              <a:rPr sz="2600" spc="-2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15" dirty="0">
                <a:solidFill>
                  <a:srgbClr val="FFFFFF"/>
                </a:solidFill>
                <a:latin typeface="Bahnschrift"/>
                <a:cs typeface="Bahnschrift"/>
              </a:rPr>
              <a:t>weboldal</a:t>
            </a:r>
            <a:r>
              <a:rPr sz="2600" spc="-3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0" dirty="0">
                <a:solidFill>
                  <a:srgbClr val="FFFFFF"/>
                </a:solidFill>
                <a:latin typeface="Bahnschrift"/>
                <a:cs typeface="Bahnschrift"/>
              </a:rPr>
              <a:t>elkészítése.</a:t>
            </a:r>
            <a:r>
              <a:rPr sz="2600" spc="-2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20" dirty="0">
                <a:solidFill>
                  <a:srgbClr val="FFFFFF"/>
                </a:solidFill>
                <a:latin typeface="Bahnschrift"/>
                <a:cs typeface="Bahnschrift"/>
              </a:rPr>
              <a:t>Csapatunk</a:t>
            </a:r>
            <a:r>
              <a:rPr sz="2600" spc="-3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5" dirty="0">
                <a:solidFill>
                  <a:srgbClr val="FFFFFF"/>
                </a:solidFill>
                <a:latin typeface="Bahnschrift"/>
                <a:cs typeface="Bahnschrift"/>
              </a:rPr>
              <a:t>professzionális</a:t>
            </a:r>
            <a:r>
              <a:rPr sz="2600" spc="-2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60" dirty="0">
                <a:solidFill>
                  <a:srgbClr val="FFFFFF"/>
                </a:solidFill>
                <a:latin typeface="Bahnschrift"/>
                <a:cs typeface="Bahnschrift"/>
              </a:rPr>
              <a:t>módon</a:t>
            </a:r>
            <a:r>
              <a:rPr sz="2600" spc="-35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20" dirty="0">
                <a:solidFill>
                  <a:srgbClr val="FFFFFF"/>
                </a:solidFill>
                <a:latin typeface="Bahnschrift"/>
                <a:cs typeface="Bahnschrift"/>
              </a:rPr>
              <a:t>oldja</a:t>
            </a:r>
            <a:r>
              <a:rPr sz="2600" spc="-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05" dirty="0">
                <a:solidFill>
                  <a:srgbClr val="FFFFFF"/>
                </a:solidFill>
                <a:latin typeface="Bahnschrift"/>
                <a:cs typeface="Bahnschrift"/>
              </a:rPr>
              <a:t>meg</a:t>
            </a:r>
            <a:r>
              <a:rPr sz="2600" spc="-3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Bahnschrift"/>
                <a:cs typeface="Bahnschrift"/>
              </a:rPr>
              <a:t>a </a:t>
            </a:r>
            <a:r>
              <a:rPr sz="2600" spc="-240" dirty="0">
                <a:solidFill>
                  <a:srgbClr val="FFFFFF"/>
                </a:solidFill>
                <a:latin typeface="Bahnschrift"/>
                <a:cs typeface="Bahnschrift"/>
              </a:rPr>
              <a:t>rájuk </a:t>
            </a:r>
            <a:r>
              <a:rPr sz="2600" spc="-23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50" dirty="0">
                <a:solidFill>
                  <a:srgbClr val="FFFFFF"/>
                </a:solidFill>
                <a:latin typeface="Bahnschrift"/>
                <a:cs typeface="Bahnschrift"/>
              </a:rPr>
              <a:t>háruló</a:t>
            </a:r>
            <a:r>
              <a:rPr sz="2600" spc="-24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65" dirty="0">
                <a:solidFill>
                  <a:srgbClr val="FFFFFF"/>
                </a:solidFill>
                <a:latin typeface="Bahnschrift"/>
                <a:cs typeface="Bahnschrift"/>
              </a:rPr>
              <a:t>feladatokat,</a:t>
            </a:r>
            <a:r>
              <a:rPr sz="2600" spc="-2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r>
              <a:rPr sz="2600" spc="2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70" dirty="0">
                <a:solidFill>
                  <a:srgbClr val="FFFFFF"/>
                </a:solidFill>
                <a:latin typeface="Bahnschrift"/>
                <a:cs typeface="Bahnschrift"/>
              </a:rPr>
              <a:t>felmerülő</a:t>
            </a:r>
            <a:r>
              <a:rPr sz="2600" spc="-2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05" dirty="0">
                <a:solidFill>
                  <a:srgbClr val="FFFFFF"/>
                </a:solidFill>
                <a:latin typeface="Bahnschrift"/>
                <a:cs typeface="Bahnschrift"/>
              </a:rPr>
              <a:t>lehetséges</a:t>
            </a:r>
            <a:r>
              <a:rPr sz="2600" spc="-3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325" dirty="0">
                <a:solidFill>
                  <a:srgbClr val="FFFFFF"/>
                </a:solidFill>
                <a:latin typeface="Bahnschrift"/>
                <a:cs typeface="Bahnschrift"/>
              </a:rPr>
              <a:t>problémákat</a:t>
            </a:r>
            <a:r>
              <a:rPr sz="2600" spc="-320" dirty="0">
                <a:solidFill>
                  <a:srgbClr val="FFFFFF"/>
                </a:solidFill>
                <a:latin typeface="Bahnschrift"/>
                <a:cs typeface="Bahnschrift"/>
              </a:rPr>
              <a:t> közös</a:t>
            </a:r>
            <a:r>
              <a:rPr sz="2600" spc="-3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5" dirty="0" err="1">
                <a:solidFill>
                  <a:srgbClr val="FFFFFF"/>
                </a:solidFill>
                <a:latin typeface="Bahnschrift"/>
                <a:cs typeface="Bahnschrift"/>
              </a:rPr>
              <a:t>erővel</a:t>
            </a:r>
            <a:r>
              <a:rPr sz="2600" spc="-2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04" dirty="0" err="1">
                <a:solidFill>
                  <a:srgbClr val="FFFFFF"/>
                </a:solidFill>
                <a:latin typeface="Bahnschrift"/>
                <a:cs typeface="Bahnschrift"/>
              </a:rPr>
              <a:t>hárítják</a:t>
            </a:r>
            <a:r>
              <a:rPr lang="hu-HU" sz="2600" spc="-20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Bahnschrift"/>
                <a:cs typeface="Bahnschrift"/>
              </a:rPr>
              <a:t>el.</a:t>
            </a:r>
            <a:endParaRPr sz="26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2037" y="1538350"/>
            <a:ext cx="10316210" cy="0"/>
          </a:xfrm>
          <a:custGeom>
            <a:avLst/>
            <a:gdLst/>
            <a:ahLst/>
            <a:cxnLst/>
            <a:rect l="l" t="t" r="r" b="b"/>
            <a:pathLst>
              <a:path w="10316210">
                <a:moveTo>
                  <a:pt x="0" y="0"/>
                </a:moveTo>
                <a:lnTo>
                  <a:pt x="10316146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809" y="137477"/>
            <a:ext cx="35706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FFFFFF"/>
                  </a:solidFill>
                </a:uFill>
              </a:rPr>
              <a:t>A</a:t>
            </a:r>
            <a:r>
              <a:rPr sz="2400" u="sng" spc="-8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sng" spc="-15" dirty="0">
                <a:uFill>
                  <a:solidFill>
                    <a:srgbClr val="FFFFFF"/>
                  </a:solidFill>
                </a:uFill>
              </a:rPr>
              <a:t>weboldal</a:t>
            </a:r>
            <a:r>
              <a:rPr sz="2400" u="sng" spc="8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sng" spc="5" dirty="0">
                <a:uFill>
                  <a:solidFill>
                    <a:srgbClr val="FFFFFF"/>
                  </a:solidFill>
                </a:uFill>
              </a:rPr>
              <a:t>tartalmaz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194809" y="890841"/>
            <a:ext cx="37096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ts val="213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80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150" dirty="0">
                <a:solidFill>
                  <a:srgbClr val="FFFFFF"/>
                </a:solidFill>
                <a:latin typeface="Bahnschrift SemiBold"/>
                <a:cs typeface="Bahnschrift SemiBold"/>
              </a:rPr>
              <a:t>g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y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30" dirty="0">
                <a:solidFill>
                  <a:srgbClr val="FFFFFF"/>
                </a:solidFill>
                <a:latin typeface="Bahnschrift SemiBold"/>
                <a:cs typeface="Bahnschrift SemiBold"/>
              </a:rPr>
              <a:t>k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ez</a:t>
            </a:r>
            <a:r>
              <a:rPr sz="1800" b="1" spc="-150" dirty="0">
                <a:solidFill>
                  <a:srgbClr val="FFFFFF"/>
                </a:solidFill>
                <a:latin typeface="Bahnschrift SemiBold"/>
                <a:cs typeface="Bahnschrift SemiBold"/>
              </a:rPr>
              <a:t>d</a:t>
            </a:r>
            <a:r>
              <a:rPr sz="1800" b="1" spc="-160" dirty="0">
                <a:solidFill>
                  <a:srgbClr val="FFFFFF"/>
                </a:solidFill>
                <a:latin typeface="Bahnschrift SemiBold"/>
                <a:cs typeface="Bahnschrift SemiBold"/>
              </a:rPr>
              <a:t>ő</a:t>
            </a:r>
            <a:r>
              <a:rPr sz="1800" b="1" spc="-75" dirty="0">
                <a:solidFill>
                  <a:srgbClr val="FFFFFF"/>
                </a:solidFill>
                <a:latin typeface="Bahnschrift SemiBold"/>
                <a:cs typeface="Bahnschrift SemiBold"/>
              </a:rPr>
              <a:t>l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sz="1800" b="1" spc="-155" dirty="0">
                <a:solidFill>
                  <a:srgbClr val="FFFFFF"/>
                </a:solidFill>
                <a:latin typeface="Bahnschrift SemiBold"/>
                <a:cs typeface="Bahnschrift SemiBold"/>
              </a:rPr>
              <a:t>p</a:t>
            </a:r>
            <a:r>
              <a:rPr sz="1800" b="1" spc="-160" dirty="0">
                <a:solidFill>
                  <a:srgbClr val="FFFFFF"/>
                </a:solidFill>
                <a:latin typeface="Bahnschrift SemiBold"/>
                <a:cs typeface="Bahnschrift SemiBold"/>
              </a:rPr>
              <a:t>o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endParaRPr sz="1800">
              <a:latin typeface="Bahnschrift SemiBold"/>
              <a:cs typeface="Bahnschrift SemiBold"/>
            </a:endParaRPr>
          </a:p>
          <a:p>
            <a:pPr marL="298450" indent="-286385">
              <a:lnSpc>
                <a:spcPts val="213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Referenciákat</a:t>
            </a:r>
            <a:r>
              <a:rPr sz="1800" b="1" spc="-75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eddigi</a:t>
            </a:r>
            <a:r>
              <a:rPr sz="1800" b="1" spc="60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munkáinkról</a:t>
            </a:r>
            <a:endParaRPr sz="1800">
              <a:latin typeface="Bahnschrift SemiBold"/>
              <a:cs typeface="Bahnschrift SemiBold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204" dirty="0">
                <a:solidFill>
                  <a:srgbClr val="FFFFFF"/>
                </a:solidFill>
                <a:latin typeface="Bahnschrift SemiBold"/>
                <a:cs typeface="Bahnschrift SemiBold"/>
              </a:rPr>
              <a:t>M</a:t>
            </a:r>
            <a:r>
              <a:rPr sz="1800" b="1" spc="-110" dirty="0">
                <a:solidFill>
                  <a:srgbClr val="FFFFFF"/>
                </a:solidFill>
                <a:latin typeface="Bahnschrift SemiBold"/>
                <a:cs typeface="Bahnschrift SemiBold"/>
              </a:rPr>
              <a:t>un</a:t>
            </a:r>
            <a:r>
              <a:rPr sz="1800" b="1" spc="-130" dirty="0">
                <a:solidFill>
                  <a:srgbClr val="FFFFFF"/>
                </a:solidFill>
                <a:latin typeface="Bahnschrift SemiBold"/>
                <a:cs typeface="Bahnschrift SemiBold"/>
              </a:rPr>
              <a:t>k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spc="-110" dirty="0">
                <a:solidFill>
                  <a:srgbClr val="FFFFFF"/>
                </a:solidFill>
                <a:latin typeface="Bahnschrift SemiBold"/>
                <a:cs typeface="Bahnschrift SemiBold"/>
              </a:rPr>
              <a:t>n</a:t>
            </a:r>
            <a:r>
              <a:rPr sz="1800" b="1" spc="95" dirty="0">
                <a:solidFill>
                  <a:srgbClr val="FFFFFF"/>
                </a:solidFill>
                <a:latin typeface="Bahnschrift SemiBold"/>
                <a:cs typeface="Bahnschrift SemiBold"/>
              </a:rPr>
              <a:t>k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sz="1800" b="1" spc="-75" dirty="0">
                <a:solidFill>
                  <a:srgbClr val="FFFFFF"/>
                </a:solidFill>
                <a:latin typeface="Bahnschrift SemiBold"/>
                <a:cs typeface="Bahnschrift SemiBold"/>
              </a:rPr>
              <a:t>l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sz="1800" b="1" spc="-155" dirty="0">
                <a:solidFill>
                  <a:srgbClr val="FFFFFF"/>
                </a:solidFill>
                <a:latin typeface="Bahnschrift SemiBold"/>
                <a:cs typeface="Bahnschrift SemiBold"/>
              </a:rPr>
              <a:t>p</a:t>
            </a:r>
            <a:r>
              <a:rPr sz="1800" b="1" spc="-160" dirty="0">
                <a:solidFill>
                  <a:srgbClr val="FFFFFF"/>
                </a:solidFill>
                <a:latin typeface="Bahnschrift SemiBold"/>
                <a:cs typeface="Bahnschrift SemiBold"/>
              </a:rPr>
              <a:t>o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s</a:t>
            </a:r>
            <a:r>
              <a:rPr sz="1800" b="1" spc="-50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Bahnschrift SemiBold"/>
                <a:cs typeface="Bahnschrift SemiBold"/>
              </a:rPr>
              <a:t>b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200" dirty="0">
                <a:solidFill>
                  <a:srgbClr val="FFFFFF"/>
                </a:solidFill>
                <a:latin typeface="Bahnschrift SemiBold"/>
                <a:cs typeface="Bahnschrift SemiBold"/>
              </a:rPr>
              <a:t>m</a:t>
            </a:r>
            <a:r>
              <a:rPr sz="1800" b="1" spc="-105" dirty="0">
                <a:solidFill>
                  <a:srgbClr val="FFFFFF"/>
                </a:solidFill>
                <a:latin typeface="Bahnschrift SemiBold"/>
                <a:cs typeface="Bahnschrift SemiBold"/>
              </a:rPr>
              <a:t>u</a:t>
            </a:r>
            <a:r>
              <a:rPr sz="1800" b="1" spc="-60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r>
              <a:rPr sz="1800" b="1" spc="-140" dirty="0">
                <a:solidFill>
                  <a:srgbClr val="FFFFFF"/>
                </a:solidFill>
                <a:latin typeface="Bahnschrift SemiBold"/>
                <a:cs typeface="Bahnschrift SemiBold"/>
              </a:rPr>
              <a:t>a</a:t>
            </a:r>
            <a:r>
              <a:rPr sz="1800" b="1" spc="-60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r>
              <a:rPr sz="1800" b="1" spc="-140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s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endParaRPr sz="1800">
              <a:latin typeface="Bahnschrift SemiBold"/>
              <a:cs typeface="Bahnschrift SemiBold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260" dirty="0">
                <a:solidFill>
                  <a:srgbClr val="FFFFFF"/>
                </a:solidFill>
                <a:latin typeface="Bahnschrift SemiBold"/>
                <a:cs typeface="Bahnschrift SemiBold"/>
              </a:rPr>
              <a:t>W</a:t>
            </a:r>
            <a:r>
              <a:rPr sz="1800" b="1" spc="-140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155" dirty="0">
                <a:solidFill>
                  <a:srgbClr val="FFFFFF"/>
                </a:solidFill>
                <a:latin typeface="Bahnschrift SemiBold"/>
                <a:cs typeface="Bahnschrift SemiBold"/>
              </a:rPr>
              <a:t>b</a:t>
            </a:r>
            <a:r>
              <a:rPr sz="1800" b="1" spc="-50" dirty="0">
                <a:solidFill>
                  <a:srgbClr val="FFFFFF"/>
                </a:solidFill>
                <a:latin typeface="Bahnschrift SemiBold"/>
                <a:cs typeface="Bahnschrift SemiBold"/>
              </a:rPr>
              <a:t>f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35" dirty="0">
                <a:solidFill>
                  <a:srgbClr val="FFFFFF"/>
                </a:solidFill>
                <a:latin typeface="Bahnschrift SemiBold"/>
                <a:cs typeface="Bahnschrift SemiBold"/>
              </a:rPr>
              <a:t>j</a:t>
            </a:r>
            <a:r>
              <a:rPr sz="1800" b="1" spc="-75" dirty="0">
                <a:solidFill>
                  <a:srgbClr val="FFFFFF"/>
                </a:solidFill>
                <a:latin typeface="Bahnschrift SemiBold"/>
                <a:cs typeface="Bahnschrift SemiBold"/>
              </a:rPr>
              <a:t>l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e</a:t>
            </a:r>
            <a:r>
              <a:rPr sz="1800" b="1" spc="-114" dirty="0">
                <a:solidFill>
                  <a:srgbClr val="FFFFFF"/>
                </a:solidFill>
                <a:latin typeface="Bahnschrift SemiBold"/>
                <a:cs typeface="Bahnschrift SemiBold"/>
              </a:rPr>
              <a:t>s</a:t>
            </a:r>
            <a:r>
              <a:rPr sz="1800" b="1" spc="-145" dirty="0">
                <a:solidFill>
                  <a:srgbClr val="FFFFFF"/>
                </a:solidFill>
                <a:latin typeface="Bahnschrift SemiBold"/>
                <a:cs typeface="Bahnschrift SemiBold"/>
              </a:rPr>
              <a:t>z</a:t>
            </a:r>
            <a:r>
              <a:rPr sz="1800" b="1" spc="-60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r>
              <a:rPr sz="1800" b="1" spc="-150" dirty="0">
                <a:solidFill>
                  <a:srgbClr val="FFFFFF"/>
                </a:solidFill>
                <a:latin typeface="Bahnschrift SemiBold"/>
                <a:cs typeface="Bahnschrift SemiBold"/>
              </a:rPr>
              <a:t>é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s</a:t>
            </a:r>
            <a:r>
              <a:rPr sz="1800" b="1" spc="-125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spc="-100" dirty="0">
                <a:solidFill>
                  <a:srgbClr val="FFFFFF"/>
                </a:solidFill>
                <a:latin typeface="Bahnschrift SemiBold"/>
                <a:cs typeface="Bahnschrift SemiBold"/>
              </a:rPr>
              <a:t>r</a:t>
            </a:r>
            <a:r>
              <a:rPr sz="1800" b="1" spc="-135" dirty="0">
                <a:solidFill>
                  <a:srgbClr val="FFFFFF"/>
                </a:solidFill>
                <a:latin typeface="Bahnschrift SemiBold"/>
                <a:cs typeface="Bahnschrift SemiBold"/>
              </a:rPr>
              <a:t>á</a:t>
            </a:r>
            <a:r>
              <a:rPr sz="1800" b="1" dirty="0">
                <a:solidFill>
                  <a:srgbClr val="FFFFFF"/>
                </a:solidFill>
                <a:latin typeface="Bahnschrift SemiBold"/>
                <a:cs typeface="Bahnschrift SemiBold"/>
              </a:rPr>
              <a:t>t</a:t>
            </a:r>
            <a:endParaRPr sz="1800">
              <a:latin typeface="Bahnschrift SemiBold"/>
              <a:cs typeface="Bahnschrift SemiBold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95" dirty="0">
                <a:solidFill>
                  <a:srgbClr val="FFFFFF"/>
                </a:solidFill>
                <a:latin typeface="Bahnschrift SemiBold"/>
                <a:cs typeface="Bahnschrift SemiBold"/>
              </a:rPr>
              <a:t>Akapcsolatfelvétel</a:t>
            </a:r>
            <a:r>
              <a:rPr sz="1800" b="1" spc="-80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Bahnschrift SemiBold"/>
                <a:cs typeface="Bahnschrift SemiBold"/>
              </a:rPr>
              <a:t>lehetséges</a:t>
            </a:r>
            <a:r>
              <a:rPr sz="1800" b="1" spc="-120" dirty="0">
                <a:solidFill>
                  <a:srgbClr val="FFFFFF"/>
                </a:solidFill>
                <a:latin typeface="Bahnschrift SemiBold"/>
                <a:cs typeface="Bahnschrift SemiBold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Bahnschrift SemiBold"/>
                <a:cs typeface="Bahnschrift SemiBold"/>
              </a:rPr>
              <a:t>módjait</a:t>
            </a:r>
            <a:endParaRPr sz="1800">
              <a:latin typeface="Bahnschrift SemiBold"/>
              <a:cs typeface="Bahnschrift Semi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048125"/>
            <a:ext cx="4314825" cy="5429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73637" y="4068762"/>
            <a:ext cx="996950" cy="501650"/>
            <a:chOff x="4973637" y="4068762"/>
            <a:chExt cx="996950" cy="501650"/>
          </a:xfrm>
        </p:grpSpPr>
        <p:sp>
          <p:nvSpPr>
            <p:cNvPr id="6" name="object 6"/>
            <p:cNvSpPr/>
            <p:nvPr/>
          </p:nvSpPr>
          <p:spPr>
            <a:xfrm>
              <a:off x="4981575" y="4076700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738251" y="0"/>
                  </a:moveTo>
                  <a:lnTo>
                    <a:pt x="738251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738251" y="364363"/>
                  </a:lnTo>
                  <a:lnTo>
                    <a:pt x="738251" y="485775"/>
                  </a:lnTo>
                  <a:lnTo>
                    <a:pt x="981075" y="242950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1575" y="4076700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0" y="121412"/>
                  </a:moveTo>
                  <a:lnTo>
                    <a:pt x="738251" y="121412"/>
                  </a:lnTo>
                  <a:lnTo>
                    <a:pt x="738251" y="0"/>
                  </a:lnTo>
                  <a:lnTo>
                    <a:pt x="981075" y="242950"/>
                  </a:lnTo>
                  <a:lnTo>
                    <a:pt x="738251" y="485775"/>
                  </a:lnTo>
                  <a:lnTo>
                    <a:pt x="738251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5075" y="2867025"/>
            <a:ext cx="46005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4225" y="1009650"/>
            <a:ext cx="4295775" cy="4838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3459" y="161924"/>
            <a:ext cx="21456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35" dirty="0"/>
              <a:t>F</a:t>
            </a:r>
            <a:r>
              <a:rPr sz="3200" spc="25" dirty="0"/>
              <a:t>Ő</a:t>
            </a:r>
            <a:r>
              <a:rPr sz="3200" spc="35" dirty="0"/>
              <a:t>OL</a:t>
            </a:r>
            <a:r>
              <a:rPr sz="3200" spc="-170" dirty="0"/>
              <a:t>D</a:t>
            </a:r>
            <a:r>
              <a:rPr sz="3200" spc="-20" dirty="0"/>
              <a:t>A</a:t>
            </a:r>
            <a:r>
              <a:rPr sz="3200" spc="20" dirty="0"/>
              <a:t>L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981075" y="1000125"/>
            <a:ext cx="3676650" cy="4848225"/>
            <a:chOff x="981075" y="1000125"/>
            <a:chExt cx="3676650" cy="48482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1009650"/>
              <a:ext cx="3657600" cy="4829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5837" y="1004887"/>
              <a:ext cx="3667125" cy="4838700"/>
            </a:xfrm>
            <a:custGeom>
              <a:avLst/>
              <a:gdLst/>
              <a:ahLst/>
              <a:cxnLst/>
              <a:rect l="l" t="t" r="r" b="b"/>
              <a:pathLst>
                <a:path w="3667125" h="4838700">
                  <a:moveTo>
                    <a:pt x="0" y="4838700"/>
                  </a:moveTo>
                  <a:lnTo>
                    <a:pt x="3667125" y="4838700"/>
                  </a:lnTo>
                  <a:lnTo>
                    <a:pt x="3667125" y="0"/>
                  </a:lnTo>
                  <a:lnTo>
                    <a:pt x="0" y="0"/>
                  </a:lnTo>
                  <a:lnTo>
                    <a:pt x="0" y="48387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354637" y="3144837"/>
            <a:ext cx="1130300" cy="501650"/>
            <a:chOff x="5354637" y="3144837"/>
            <a:chExt cx="1130300" cy="501650"/>
          </a:xfrm>
        </p:grpSpPr>
        <p:sp>
          <p:nvSpPr>
            <p:cNvPr id="8" name="object 8"/>
            <p:cNvSpPr/>
            <p:nvPr/>
          </p:nvSpPr>
          <p:spPr>
            <a:xfrm>
              <a:off x="5362575" y="3152775"/>
              <a:ext cx="1114425" cy="485775"/>
            </a:xfrm>
            <a:custGeom>
              <a:avLst/>
              <a:gdLst/>
              <a:ahLst/>
              <a:cxnLst/>
              <a:rect l="l" t="t" r="r" b="b"/>
              <a:pathLst>
                <a:path w="1114425" h="485775">
                  <a:moveTo>
                    <a:pt x="871601" y="0"/>
                  </a:moveTo>
                  <a:lnTo>
                    <a:pt x="871601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871601" y="364363"/>
                  </a:lnTo>
                  <a:lnTo>
                    <a:pt x="871601" y="485775"/>
                  </a:lnTo>
                  <a:lnTo>
                    <a:pt x="1114425" y="242824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2575" y="3152775"/>
              <a:ext cx="1114425" cy="485775"/>
            </a:xfrm>
            <a:custGeom>
              <a:avLst/>
              <a:gdLst/>
              <a:ahLst/>
              <a:cxnLst/>
              <a:rect l="l" t="t" r="r" b="b"/>
              <a:pathLst>
                <a:path w="1114425" h="485775">
                  <a:moveTo>
                    <a:pt x="0" y="121412"/>
                  </a:moveTo>
                  <a:lnTo>
                    <a:pt x="871601" y="121412"/>
                  </a:lnTo>
                  <a:lnTo>
                    <a:pt x="871601" y="0"/>
                  </a:lnTo>
                  <a:lnTo>
                    <a:pt x="1114425" y="242824"/>
                  </a:lnTo>
                  <a:lnTo>
                    <a:pt x="871601" y="485775"/>
                  </a:lnTo>
                  <a:lnTo>
                    <a:pt x="871601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795" y="339724"/>
            <a:ext cx="3683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REFERENCIÁK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1190625"/>
            <a:ext cx="3057525" cy="1638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25" y="3000375"/>
            <a:ext cx="3095625" cy="1666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350" y="4810125"/>
            <a:ext cx="3086100" cy="1666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0300" y="1190625"/>
            <a:ext cx="5438775" cy="18002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58025" y="3057525"/>
            <a:ext cx="3733800" cy="351472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659312" y="3582987"/>
            <a:ext cx="996950" cy="501650"/>
            <a:chOff x="4659312" y="3582987"/>
            <a:chExt cx="996950" cy="501650"/>
          </a:xfrm>
        </p:grpSpPr>
        <p:sp>
          <p:nvSpPr>
            <p:cNvPr id="9" name="object 9"/>
            <p:cNvSpPr/>
            <p:nvPr/>
          </p:nvSpPr>
          <p:spPr>
            <a:xfrm>
              <a:off x="4667250" y="3590925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738251" y="0"/>
                  </a:moveTo>
                  <a:lnTo>
                    <a:pt x="738251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738251" y="364363"/>
                  </a:lnTo>
                  <a:lnTo>
                    <a:pt x="738251" y="485775"/>
                  </a:lnTo>
                  <a:lnTo>
                    <a:pt x="981075" y="242950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7250" y="3590925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0" y="121412"/>
                  </a:moveTo>
                  <a:lnTo>
                    <a:pt x="738251" y="121412"/>
                  </a:lnTo>
                  <a:lnTo>
                    <a:pt x="738251" y="0"/>
                  </a:lnTo>
                  <a:lnTo>
                    <a:pt x="981075" y="242950"/>
                  </a:lnTo>
                  <a:lnTo>
                    <a:pt x="738251" y="485775"/>
                  </a:lnTo>
                  <a:lnTo>
                    <a:pt x="738251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372" y="711580"/>
            <a:ext cx="26873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MIÉRT</a:t>
            </a:r>
            <a:r>
              <a:rPr u="sng" spc="-14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MI?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2476500"/>
            <a:ext cx="2838450" cy="3533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4875" y="2476500"/>
            <a:ext cx="6324600" cy="2686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41490" y="734060"/>
            <a:ext cx="20993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ÁRA</a:t>
            </a:r>
            <a:r>
              <a:rPr sz="360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Z</a:t>
            </a:r>
            <a:r>
              <a:rPr sz="36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Á</a:t>
            </a:r>
            <a:r>
              <a:rPr sz="3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S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4650" y="3000375"/>
            <a:ext cx="5124450" cy="26860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2470" y="464819"/>
            <a:ext cx="31197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</a:t>
            </a:r>
            <a:r>
              <a:rPr spc="-30" dirty="0"/>
              <a:t>A</a:t>
            </a:r>
            <a:r>
              <a:rPr spc="20" dirty="0"/>
              <a:t>P</a:t>
            </a:r>
            <a:r>
              <a:rPr spc="-30" dirty="0"/>
              <a:t>C</a:t>
            </a:r>
            <a:r>
              <a:rPr spc="20" dirty="0"/>
              <a:t>S</a:t>
            </a:r>
            <a:r>
              <a:rPr dirty="0"/>
              <a:t>OL</a:t>
            </a:r>
            <a:r>
              <a:rPr spc="-260" dirty="0"/>
              <a:t>A</a:t>
            </a:r>
            <a:r>
              <a:rPr dirty="0"/>
              <a:t>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2914650"/>
            <a:ext cx="4800600" cy="28289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73712" y="4078287"/>
            <a:ext cx="987425" cy="501650"/>
            <a:chOff x="5573712" y="4078287"/>
            <a:chExt cx="987425" cy="501650"/>
          </a:xfrm>
        </p:grpSpPr>
        <p:sp>
          <p:nvSpPr>
            <p:cNvPr id="6" name="object 6"/>
            <p:cNvSpPr/>
            <p:nvPr/>
          </p:nvSpPr>
          <p:spPr>
            <a:xfrm>
              <a:off x="5581650" y="4086225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728726" y="0"/>
                  </a:moveTo>
                  <a:lnTo>
                    <a:pt x="728726" y="121412"/>
                  </a:lnTo>
                  <a:lnTo>
                    <a:pt x="0" y="121412"/>
                  </a:lnTo>
                  <a:lnTo>
                    <a:pt x="0" y="364363"/>
                  </a:lnTo>
                  <a:lnTo>
                    <a:pt x="728726" y="364363"/>
                  </a:lnTo>
                  <a:lnTo>
                    <a:pt x="728726" y="485775"/>
                  </a:lnTo>
                  <a:lnTo>
                    <a:pt x="971550" y="242824"/>
                  </a:lnTo>
                  <a:lnTo>
                    <a:pt x="7287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1650" y="4086225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0" y="121412"/>
                  </a:moveTo>
                  <a:lnTo>
                    <a:pt x="728726" y="121412"/>
                  </a:lnTo>
                  <a:lnTo>
                    <a:pt x="728726" y="0"/>
                  </a:lnTo>
                  <a:lnTo>
                    <a:pt x="971550" y="242824"/>
                  </a:lnTo>
                  <a:lnTo>
                    <a:pt x="728726" y="485775"/>
                  </a:lnTo>
                  <a:lnTo>
                    <a:pt x="728726" y="364363"/>
                  </a:lnTo>
                  <a:lnTo>
                    <a:pt x="0" y="364363"/>
                  </a:lnTo>
                  <a:lnTo>
                    <a:pt x="0" y="1214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19550"/>
            <a:ext cx="190500" cy="1905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6775" y="0"/>
            <a:ext cx="1412240" cy="2705100"/>
            <a:chOff x="866775" y="0"/>
            <a:chExt cx="1412240" cy="27051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75" y="0"/>
              <a:ext cx="1335881" cy="2705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9525"/>
              <a:ext cx="238125" cy="10858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5" cy="4667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76875"/>
            <a:ext cx="514350" cy="1381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9525"/>
            <a:ext cx="390525" cy="17335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6325"/>
            <a:ext cx="447675" cy="19526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0075" y="9525"/>
            <a:ext cx="809625" cy="40195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825" y="9525"/>
            <a:ext cx="1793875" cy="6848475"/>
            <a:chOff x="504825" y="9525"/>
            <a:chExt cx="1793875" cy="6848475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975" y="4867275"/>
              <a:ext cx="974152" cy="1990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25" y="9525"/>
              <a:ext cx="838200" cy="68389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505329" y="1137348"/>
            <a:ext cx="110617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3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sz="1850" spc="2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50" spc="-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50" spc="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5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50" spc="2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9490" y="130810"/>
            <a:ext cx="30549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RÉSZLETEK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430837" y="1220787"/>
            <a:ext cx="673100" cy="254000"/>
            <a:chOff x="5430837" y="1220787"/>
            <a:chExt cx="673100" cy="254000"/>
          </a:xfrm>
        </p:grpSpPr>
        <p:sp>
          <p:nvSpPr>
            <p:cNvPr id="18" name="object 18"/>
            <p:cNvSpPr/>
            <p:nvPr/>
          </p:nvSpPr>
          <p:spPr>
            <a:xfrm>
              <a:off x="5438775" y="1228725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538226" y="0"/>
                  </a:moveTo>
                  <a:lnTo>
                    <a:pt x="538226" y="59562"/>
                  </a:lnTo>
                  <a:lnTo>
                    <a:pt x="0" y="59562"/>
                  </a:lnTo>
                  <a:lnTo>
                    <a:pt x="0" y="178562"/>
                  </a:lnTo>
                  <a:lnTo>
                    <a:pt x="538226" y="178562"/>
                  </a:lnTo>
                  <a:lnTo>
                    <a:pt x="538226" y="238125"/>
                  </a:lnTo>
                  <a:lnTo>
                    <a:pt x="657225" y="118999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8775" y="1228725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0" y="59562"/>
                  </a:moveTo>
                  <a:lnTo>
                    <a:pt x="538226" y="59562"/>
                  </a:lnTo>
                  <a:lnTo>
                    <a:pt x="538226" y="0"/>
                  </a:lnTo>
                  <a:lnTo>
                    <a:pt x="657225" y="118999"/>
                  </a:lnTo>
                  <a:lnTo>
                    <a:pt x="538226" y="238125"/>
                  </a:lnTo>
                  <a:lnTo>
                    <a:pt x="538226" y="178562"/>
                  </a:lnTo>
                  <a:lnTo>
                    <a:pt x="0" y="178562"/>
                  </a:lnTo>
                  <a:lnTo>
                    <a:pt x="0" y="5956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58050" y="942975"/>
            <a:ext cx="3981450" cy="10477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29400" y="2457450"/>
            <a:ext cx="5124450" cy="7620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821560" y="2679382"/>
            <a:ext cx="2529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EGYEDI</a:t>
            </a:r>
            <a:r>
              <a:rPr sz="1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BETŰTÍPUS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30837" y="2706687"/>
            <a:ext cx="673100" cy="254000"/>
            <a:chOff x="5430837" y="2706687"/>
            <a:chExt cx="673100" cy="254000"/>
          </a:xfrm>
        </p:grpSpPr>
        <p:sp>
          <p:nvSpPr>
            <p:cNvPr id="24" name="object 24"/>
            <p:cNvSpPr/>
            <p:nvPr/>
          </p:nvSpPr>
          <p:spPr>
            <a:xfrm>
              <a:off x="5438775" y="2714625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538226" y="0"/>
                  </a:moveTo>
                  <a:lnTo>
                    <a:pt x="538226" y="59562"/>
                  </a:lnTo>
                  <a:lnTo>
                    <a:pt x="0" y="59562"/>
                  </a:lnTo>
                  <a:lnTo>
                    <a:pt x="0" y="178562"/>
                  </a:lnTo>
                  <a:lnTo>
                    <a:pt x="538226" y="178562"/>
                  </a:lnTo>
                  <a:lnTo>
                    <a:pt x="538226" y="238125"/>
                  </a:lnTo>
                  <a:lnTo>
                    <a:pt x="657225" y="118999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38775" y="2714625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0" y="59562"/>
                  </a:moveTo>
                  <a:lnTo>
                    <a:pt x="538226" y="59562"/>
                  </a:lnTo>
                  <a:lnTo>
                    <a:pt x="538226" y="0"/>
                  </a:lnTo>
                  <a:lnTo>
                    <a:pt x="657225" y="118999"/>
                  </a:lnTo>
                  <a:lnTo>
                    <a:pt x="538226" y="238125"/>
                  </a:lnTo>
                  <a:lnTo>
                    <a:pt x="538226" y="178562"/>
                  </a:lnTo>
                  <a:lnTo>
                    <a:pt x="0" y="178562"/>
                  </a:lnTo>
                  <a:lnTo>
                    <a:pt x="0" y="5956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62775" y="3695700"/>
            <a:ext cx="4572000" cy="2667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62775" y="4114800"/>
            <a:ext cx="4572000" cy="15240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263650" y="4140263"/>
            <a:ext cx="3681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MOBILRA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Black"/>
                <a:cs typeface="Arial Black"/>
              </a:rPr>
              <a:t>OPTIMIZÁLT</a:t>
            </a:r>
            <a:r>
              <a:rPr sz="1800" spc="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Black"/>
                <a:cs typeface="Arial Black"/>
              </a:rPr>
              <a:t>MENÜ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30837" y="4106862"/>
            <a:ext cx="673100" cy="254000"/>
            <a:chOff x="5430837" y="4106862"/>
            <a:chExt cx="673100" cy="254000"/>
          </a:xfrm>
        </p:grpSpPr>
        <p:sp>
          <p:nvSpPr>
            <p:cNvPr id="30" name="object 30"/>
            <p:cNvSpPr/>
            <p:nvPr/>
          </p:nvSpPr>
          <p:spPr>
            <a:xfrm>
              <a:off x="5438775" y="4114800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538226" y="0"/>
                  </a:moveTo>
                  <a:lnTo>
                    <a:pt x="538226" y="59562"/>
                  </a:lnTo>
                  <a:lnTo>
                    <a:pt x="0" y="59562"/>
                  </a:lnTo>
                  <a:lnTo>
                    <a:pt x="0" y="178562"/>
                  </a:lnTo>
                  <a:lnTo>
                    <a:pt x="538226" y="178562"/>
                  </a:lnTo>
                  <a:lnTo>
                    <a:pt x="538226" y="238125"/>
                  </a:lnTo>
                  <a:lnTo>
                    <a:pt x="657225" y="118999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38775" y="4114800"/>
              <a:ext cx="657225" cy="238125"/>
            </a:xfrm>
            <a:custGeom>
              <a:avLst/>
              <a:gdLst/>
              <a:ahLst/>
              <a:cxnLst/>
              <a:rect l="l" t="t" r="r" b="b"/>
              <a:pathLst>
                <a:path w="657225" h="238125">
                  <a:moveTo>
                    <a:pt x="0" y="59562"/>
                  </a:moveTo>
                  <a:lnTo>
                    <a:pt x="538226" y="59562"/>
                  </a:lnTo>
                  <a:lnTo>
                    <a:pt x="538226" y="0"/>
                  </a:lnTo>
                  <a:lnTo>
                    <a:pt x="657225" y="118999"/>
                  </a:lnTo>
                  <a:lnTo>
                    <a:pt x="538226" y="238125"/>
                  </a:lnTo>
                  <a:lnTo>
                    <a:pt x="538226" y="178562"/>
                  </a:lnTo>
                  <a:lnTo>
                    <a:pt x="0" y="178562"/>
                  </a:lnTo>
                  <a:lnTo>
                    <a:pt x="0" y="5956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53375" y="5838825"/>
            <a:ext cx="2600325" cy="29527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86700" y="6210300"/>
            <a:ext cx="2743200" cy="1428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314575" y="5871209"/>
            <a:ext cx="158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SAJÁT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Black"/>
                <a:cs typeface="Arial Black"/>
              </a:rPr>
              <a:t>ICON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30837" y="5888037"/>
            <a:ext cx="673100" cy="263525"/>
            <a:chOff x="5430837" y="5888037"/>
            <a:chExt cx="673100" cy="263525"/>
          </a:xfrm>
        </p:grpSpPr>
        <p:sp>
          <p:nvSpPr>
            <p:cNvPr id="36" name="object 36"/>
            <p:cNvSpPr/>
            <p:nvPr/>
          </p:nvSpPr>
          <p:spPr>
            <a:xfrm>
              <a:off x="5438775" y="5895975"/>
              <a:ext cx="657225" cy="247650"/>
            </a:xfrm>
            <a:custGeom>
              <a:avLst/>
              <a:gdLst/>
              <a:ahLst/>
              <a:cxnLst/>
              <a:rect l="l" t="t" r="r" b="b"/>
              <a:pathLst>
                <a:path w="657225" h="247650">
                  <a:moveTo>
                    <a:pt x="533400" y="0"/>
                  </a:moveTo>
                  <a:lnTo>
                    <a:pt x="533400" y="61912"/>
                  </a:lnTo>
                  <a:lnTo>
                    <a:pt x="0" y="61912"/>
                  </a:lnTo>
                  <a:lnTo>
                    <a:pt x="0" y="185737"/>
                  </a:lnTo>
                  <a:lnTo>
                    <a:pt x="533400" y="185737"/>
                  </a:lnTo>
                  <a:lnTo>
                    <a:pt x="533400" y="247650"/>
                  </a:lnTo>
                  <a:lnTo>
                    <a:pt x="657225" y="12382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8775" y="5895975"/>
              <a:ext cx="657225" cy="247650"/>
            </a:xfrm>
            <a:custGeom>
              <a:avLst/>
              <a:gdLst/>
              <a:ahLst/>
              <a:cxnLst/>
              <a:rect l="l" t="t" r="r" b="b"/>
              <a:pathLst>
                <a:path w="657225" h="247650">
                  <a:moveTo>
                    <a:pt x="0" y="61912"/>
                  </a:moveTo>
                  <a:lnTo>
                    <a:pt x="533400" y="61912"/>
                  </a:lnTo>
                  <a:lnTo>
                    <a:pt x="533400" y="0"/>
                  </a:lnTo>
                  <a:lnTo>
                    <a:pt x="657225" y="123825"/>
                  </a:lnTo>
                  <a:lnTo>
                    <a:pt x="533400" y="247650"/>
                  </a:lnTo>
                  <a:lnTo>
                    <a:pt x="533400" y="185737"/>
                  </a:lnTo>
                  <a:lnTo>
                    <a:pt x="0" y="185737"/>
                  </a:lnTo>
                  <a:lnTo>
                    <a:pt x="0" y="61912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92</Words>
  <Application>Microsoft Office PowerPoint</Application>
  <PresentationFormat>Szélesvásznú</PresentationFormat>
  <Paragraphs>23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</vt:lpstr>
      <vt:lpstr>Bahnschrift SemiBold</vt:lpstr>
      <vt:lpstr>Calibri</vt:lpstr>
      <vt:lpstr>Office Theme</vt:lpstr>
      <vt:lpstr>PowerPoint-bemutató</vt:lpstr>
      <vt:lpstr>CÉGÜNKRŐL</vt:lpstr>
      <vt:lpstr>A weboldal tartalmaz</vt:lpstr>
      <vt:lpstr>FŐOLDAL</vt:lpstr>
      <vt:lpstr>REFERENCIÁK</vt:lpstr>
      <vt:lpstr>MIÉRT MI?</vt:lpstr>
      <vt:lpstr>KAPCSOLAT</vt:lpstr>
      <vt:lpstr>RÉSZLETEK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Kristián Panyik</cp:lastModifiedBy>
  <cp:revision>1</cp:revision>
  <dcterms:created xsi:type="dcterms:W3CDTF">2022-05-08T15:49:54Z</dcterms:created>
  <dcterms:modified xsi:type="dcterms:W3CDTF">2022-05-08T15:52:49Z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LastSaved">
    <vt:filetime>2022-05-08T00:00:00Z</vt:filetime>
  </property>
</Properties>
</file>