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12192000" cy="6858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32" y="5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3950" y="4019550"/>
            <a:ext cx="190500" cy="1905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2975" y="0"/>
            <a:ext cx="1335881" cy="27051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6775" y="9525"/>
            <a:ext cx="238125" cy="108585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9525"/>
            <a:ext cx="523875" cy="466725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1975" y="5476875"/>
            <a:ext cx="514350" cy="1381125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5325" y="9525"/>
            <a:ext cx="390525" cy="1733550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4886325"/>
            <a:ext cx="447675" cy="1952625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00075" y="9525"/>
            <a:ext cx="809625" cy="4019550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323975" y="4867275"/>
            <a:ext cx="974152" cy="1990725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04825" y="9525"/>
            <a:ext cx="838200" cy="68389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56816" y="2032571"/>
            <a:ext cx="8278367" cy="1416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525" y="0"/>
            <a:ext cx="1164431" cy="237172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3552825"/>
            <a:ext cx="219075" cy="65722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4486275"/>
            <a:ext cx="238125" cy="23622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19075" y="4867275"/>
            <a:ext cx="983239" cy="1990725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370691" y="0"/>
            <a:ext cx="535559" cy="62865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534775" y="5553075"/>
            <a:ext cx="504825" cy="1295400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1630025" y="9525"/>
            <a:ext cx="381000" cy="1724025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439525" y="4867275"/>
            <a:ext cx="390525" cy="19812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09490" y="130810"/>
            <a:ext cx="3573018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1105" y="2160088"/>
            <a:ext cx="9749789" cy="3078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3.jpg"/><Relationship Id="rId18" Type="http://schemas.openxmlformats.org/officeDocument/2006/relationships/image" Target="../media/image38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35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3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6816" y="2032571"/>
            <a:ext cx="6431280" cy="141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5"/>
              </a:spcBef>
            </a:pPr>
            <a:r>
              <a:rPr sz="4800" spc="-409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4800" spc="-46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800" spc="-8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4800" spc="-62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4800" spc="-28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800" spc="-819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48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spc="-3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8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spc="-409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4800" spc="-46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800" spc="-8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4800" spc="-62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4800" spc="-28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800" spc="-819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4800" dirty="0">
              <a:latin typeface="Arial"/>
              <a:cs typeface="Arial"/>
            </a:endParaRPr>
          </a:p>
          <a:p>
            <a:pPr marL="12700">
              <a:lnSpc>
                <a:spcPts val="5470"/>
              </a:lnSpc>
            </a:pPr>
            <a:r>
              <a:rPr sz="4800" spc="-800" dirty="0">
                <a:solidFill>
                  <a:srgbClr val="FFFFFF"/>
                </a:solidFill>
                <a:latin typeface="Arial"/>
                <a:cs typeface="Arial"/>
              </a:rPr>
              <a:t>FEJLESZTÉSRŐL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6816" y="3692461"/>
            <a:ext cx="692150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110" dirty="0">
                <a:solidFill>
                  <a:srgbClr val="82FFFF"/>
                </a:solidFill>
                <a:latin typeface="Arial"/>
                <a:cs typeface="Arial"/>
              </a:rPr>
              <a:t>A</a:t>
            </a:r>
            <a:r>
              <a:rPr sz="2000" spc="-55" dirty="0">
                <a:solidFill>
                  <a:srgbClr val="82FFFF"/>
                </a:solidFill>
                <a:latin typeface="Arial"/>
                <a:cs typeface="Arial"/>
              </a:rPr>
              <a:t> </a:t>
            </a:r>
            <a:r>
              <a:rPr sz="2000" spc="-245" dirty="0">
                <a:solidFill>
                  <a:srgbClr val="82FFFF"/>
                </a:solidFill>
                <a:latin typeface="Arial"/>
                <a:cs typeface="Arial"/>
              </a:rPr>
              <a:t>WEBOLDALT</a:t>
            </a:r>
            <a:r>
              <a:rPr sz="2000" spc="-20" dirty="0">
                <a:solidFill>
                  <a:srgbClr val="82FFFF"/>
                </a:solidFill>
                <a:latin typeface="Arial"/>
                <a:cs typeface="Arial"/>
              </a:rPr>
              <a:t> </a:t>
            </a:r>
            <a:r>
              <a:rPr sz="2000" spc="-330" dirty="0">
                <a:solidFill>
                  <a:srgbClr val="82FFFF"/>
                </a:solidFill>
                <a:latin typeface="Arial"/>
                <a:cs typeface="Arial"/>
              </a:rPr>
              <a:t>FEJLESZTETTE:</a:t>
            </a:r>
            <a:r>
              <a:rPr sz="2000" spc="-250" dirty="0">
                <a:solidFill>
                  <a:srgbClr val="82FFFF"/>
                </a:solidFill>
                <a:latin typeface="Arial"/>
                <a:cs typeface="Arial"/>
              </a:rPr>
              <a:t> </a:t>
            </a:r>
            <a:r>
              <a:rPr sz="2000" spc="-200" dirty="0">
                <a:solidFill>
                  <a:srgbClr val="82FFFF"/>
                </a:solidFill>
                <a:latin typeface="Arial"/>
                <a:cs typeface="Arial"/>
              </a:rPr>
              <a:t>PANYIK</a:t>
            </a:r>
            <a:r>
              <a:rPr sz="2000" spc="-100" dirty="0">
                <a:solidFill>
                  <a:srgbClr val="82FFFF"/>
                </a:solidFill>
                <a:latin typeface="Arial"/>
                <a:cs typeface="Arial"/>
              </a:rPr>
              <a:t> </a:t>
            </a:r>
            <a:r>
              <a:rPr sz="2000" spc="-204" dirty="0">
                <a:solidFill>
                  <a:srgbClr val="82FFFF"/>
                </a:solidFill>
                <a:latin typeface="Arial"/>
                <a:cs typeface="Arial"/>
              </a:rPr>
              <a:t>KRISZTIÁN</a:t>
            </a:r>
            <a:r>
              <a:rPr sz="2000" spc="-254" dirty="0">
                <a:solidFill>
                  <a:srgbClr val="82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82FFFF"/>
                </a:solidFill>
                <a:latin typeface="Arial"/>
                <a:cs typeface="Arial"/>
              </a:rPr>
              <a:t>&amp;</a:t>
            </a:r>
            <a:r>
              <a:rPr sz="2000" spc="-30" dirty="0">
                <a:solidFill>
                  <a:srgbClr val="82FFFF"/>
                </a:solidFill>
                <a:latin typeface="Arial"/>
                <a:cs typeface="Arial"/>
              </a:rPr>
              <a:t> </a:t>
            </a:r>
            <a:r>
              <a:rPr sz="2000" spc="-185" dirty="0">
                <a:solidFill>
                  <a:srgbClr val="82FFFF"/>
                </a:solidFill>
                <a:latin typeface="Arial"/>
                <a:cs typeface="Arial"/>
              </a:rPr>
              <a:t>VARGA</a:t>
            </a:r>
            <a:r>
              <a:rPr sz="2000" spc="-50" dirty="0">
                <a:solidFill>
                  <a:srgbClr val="82FFFF"/>
                </a:solidFill>
                <a:latin typeface="Arial"/>
                <a:cs typeface="Arial"/>
              </a:rPr>
              <a:t> </a:t>
            </a:r>
            <a:r>
              <a:rPr sz="2000" spc="-280" dirty="0">
                <a:solidFill>
                  <a:srgbClr val="82FFFF"/>
                </a:solidFill>
                <a:latin typeface="Arial"/>
                <a:cs typeface="Arial"/>
              </a:rPr>
              <a:t>VENDEL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8809" y="655955"/>
            <a:ext cx="327596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CÉGÜNKRŐL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105" y="2160088"/>
            <a:ext cx="8498205" cy="307848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55"/>
              </a:spcBef>
              <a:buSzPct val="125000"/>
              <a:buChar char="•"/>
              <a:tabLst>
                <a:tab pos="241935" algn="l"/>
              </a:tabLst>
            </a:pP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í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á</a:t>
            </a:r>
            <a:r>
              <a:rPr sz="2400" spc="-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ő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202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á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30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spc="-215" dirty="0">
                <a:solidFill>
                  <a:srgbClr val="FFFFFF"/>
                </a:solidFill>
                <a:latin typeface="Arial"/>
                <a:cs typeface="Arial"/>
              </a:rPr>
              <a:t>iu</a:t>
            </a:r>
            <a:r>
              <a:rPr sz="2400" spc="-27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4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555"/>
              </a:spcBef>
              <a:buSzPct val="125000"/>
              <a:buChar char="•"/>
              <a:tabLst>
                <a:tab pos="241935" algn="l"/>
              </a:tabLst>
            </a:pP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ap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í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ó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tag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ok: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5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36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yik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6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27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á</a:t>
            </a:r>
            <a:r>
              <a:rPr sz="2400" spc="-28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3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3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endParaRPr sz="2400" dirty="0">
              <a:latin typeface="Arial"/>
              <a:cs typeface="Arial"/>
            </a:endParaRPr>
          </a:p>
          <a:p>
            <a:pPr marL="12700" marR="5080" algn="just">
              <a:lnSpc>
                <a:spcPct val="120400"/>
              </a:lnSpc>
              <a:spcBef>
                <a:spcPts val="940"/>
              </a:spcBef>
            </a:pPr>
            <a:r>
              <a:rPr sz="2600" spc="-320">
                <a:solidFill>
                  <a:srgbClr val="FFFFFF"/>
                </a:solidFill>
                <a:latin typeface="Bahnschrift"/>
                <a:cs typeface="Bahnschrift"/>
              </a:rPr>
              <a:t>Cégünk</a:t>
            </a:r>
            <a:r>
              <a:rPr sz="2600" spc="-31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600" spc="-250" dirty="0">
                <a:solidFill>
                  <a:srgbClr val="FFFFFF"/>
                </a:solidFill>
                <a:latin typeface="Bahnschrift"/>
                <a:cs typeface="Bahnschrift"/>
              </a:rPr>
              <a:t>irányzata</a:t>
            </a:r>
            <a:r>
              <a:rPr sz="2600" spc="-24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600" spc="-165" dirty="0">
                <a:solidFill>
                  <a:srgbClr val="FFFFFF"/>
                </a:solidFill>
                <a:latin typeface="Bahnschrift"/>
                <a:cs typeface="Bahnschrift"/>
              </a:rPr>
              <a:t>az </a:t>
            </a:r>
            <a:r>
              <a:rPr sz="2600" spc="-285" dirty="0">
                <a:solidFill>
                  <a:srgbClr val="FFFFFF"/>
                </a:solidFill>
                <a:latin typeface="Bahnschrift"/>
                <a:cs typeface="Bahnschrift"/>
              </a:rPr>
              <a:t>ügyfeleknek</a:t>
            </a:r>
            <a:r>
              <a:rPr sz="2600" spc="-28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600" spc="-240" dirty="0">
                <a:solidFill>
                  <a:srgbClr val="FFFFFF"/>
                </a:solidFill>
                <a:latin typeface="Bahnschrift"/>
                <a:cs typeface="Bahnschrift"/>
              </a:rPr>
              <a:t>saját</a:t>
            </a:r>
            <a:r>
              <a:rPr sz="2600" spc="-23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600" spc="-280" dirty="0">
                <a:solidFill>
                  <a:srgbClr val="FFFFFF"/>
                </a:solidFill>
                <a:latin typeface="Bahnschrift"/>
                <a:cs typeface="Bahnschrift"/>
              </a:rPr>
              <a:t>igényeinek</a:t>
            </a:r>
            <a:r>
              <a:rPr sz="2600" spc="-27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600" spc="-305" dirty="0">
                <a:solidFill>
                  <a:srgbClr val="FFFFFF"/>
                </a:solidFill>
                <a:latin typeface="Bahnschrift"/>
                <a:cs typeface="Bahnschrift"/>
              </a:rPr>
              <a:t>megfelelő,</a:t>
            </a:r>
            <a:r>
              <a:rPr sz="2600" spc="-30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600" spc="-290" dirty="0">
                <a:solidFill>
                  <a:srgbClr val="FFFFFF"/>
                </a:solidFill>
                <a:latin typeface="Bahnschrift"/>
                <a:cs typeface="Bahnschrift"/>
              </a:rPr>
              <a:t>megfizethető </a:t>
            </a:r>
            <a:r>
              <a:rPr sz="2600" spc="-28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600" spc="-315" dirty="0">
                <a:solidFill>
                  <a:srgbClr val="FFFFFF"/>
                </a:solidFill>
                <a:latin typeface="Bahnschrift"/>
                <a:cs typeface="Bahnschrift"/>
              </a:rPr>
              <a:t>weboldal</a:t>
            </a:r>
            <a:r>
              <a:rPr sz="2600" spc="-31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600" spc="-290" dirty="0">
                <a:solidFill>
                  <a:srgbClr val="FFFFFF"/>
                </a:solidFill>
                <a:latin typeface="Bahnschrift"/>
                <a:cs typeface="Bahnschrift"/>
              </a:rPr>
              <a:t>elkészítése.</a:t>
            </a:r>
            <a:r>
              <a:rPr sz="2600" spc="-28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600" spc="-320" dirty="0">
                <a:solidFill>
                  <a:srgbClr val="FFFFFF"/>
                </a:solidFill>
                <a:latin typeface="Bahnschrift"/>
                <a:cs typeface="Bahnschrift"/>
              </a:rPr>
              <a:t>Csapatunk</a:t>
            </a:r>
            <a:r>
              <a:rPr sz="2600" spc="-31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600" spc="-295" dirty="0">
                <a:solidFill>
                  <a:srgbClr val="FFFFFF"/>
                </a:solidFill>
                <a:latin typeface="Bahnschrift"/>
                <a:cs typeface="Bahnschrift"/>
              </a:rPr>
              <a:t>professzionális</a:t>
            </a:r>
            <a:r>
              <a:rPr sz="2600" spc="-29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600" spc="-360" dirty="0">
                <a:solidFill>
                  <a:srgbClr val="FFFFFF"/>
                </a:solidFill>
                <a:latin typeface="Bahnschrift"/>
                <a:cs typeface="Bahnschrift"/>
              </a:rPr>
              <a:t>módon</a:t>
            </a:r>
            <a:r>
              <a:rPr sz="2600" spc="-35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600" spc="-220" dirty="0">
                <a:solidFill>
                  <a:srgbClr val="FFFFFF"/>
                </a:solidFill>
                <a:latin typeface="Bahnschrift"/>
                <a:cs typeface="Bahnschrift"/>
              </a:rPr>
              <a:t>oldja</a:t>
            </a:r>
            <a:r>
              <a:rPr sz="2600" spc="-21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600" spc="-305" dirty="0">
                <a:solidFill>
                  <a:srgbClr val="FFFFFF"/>
                </a:solidFill>
                <a:latin typeface="Bahnschrift"/>
                <a:cs typeface="Bahnschrift"/>
              </a:rPr>
              <a:t>meg</a:t>
            </a:r>
            <a:r>
              <a:rPr sz="2600" spc="-30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Bahnschrift"/>
                <a:cs typeface="Bahnschrift"/>
              </a:rPr>
              <a:t>a </a:t>
            </a:r>
            <a:r>
              <a:rPr sz="2600" spc="-240" dirty="0">
                <a:solidFill>
                  <a:srgbClr val="FFFFFF"/>
                </a:solidFill>
                <a:latin typeface="Bahnschrift"/>
                <a:cs typeface="Bahnschrift"/>
              </a:rPr>
              <a:t>rájuk </a:t>
            </a:r>
            <a:r>
              <a:rPr sz="2600" spc="-23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600" spc="-250" dirty="0">
                <a:solidFill>
                  <a:srgbClr val="FFFFFF"/>
                </a:solidFill>
                <a:latin typeface="Bahnschrift"/>
                <a:cs typeface="Bahnschrift"/>
              </a:rPr>
              <a:t>háruló</a:t>
            </a:r>
            <a:r>
              <a:rPr sz="2600" spc="-24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600" spc="-265" dirty="0">
                <a:solidFill>
                  <a:srgbClr val="FFFFFF"/>
                </a:solidFill>
                <a:latin typeface="Bahnschrift"/>
                <a:cs typeface="Bahnschrift"/>
              </a:rPr>
              <a:t>feladatokat,</a:t>
            </a:r>
            <a:r>
              <a:rPr sz="2600" spc="-26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600" spc="15" dirty="0">
                <a:solidFill>
                  <a:srgbClr val="FFFFFF"/>
                </a:solidFill>
                <a:latin typeface="Bahnschrift"/>
                <a:cs typeface="Bahnschrift"/>
              </a:rPr>
              <a:t>a</a:t>
            </a:r>
            <a:r>
              <a:rPr sz="2600" spc="2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600" spc="-270" dirty="0">
                <a:solidFill>
                  <a:srgbClr val="FFFFFF"/>
                </a:solidFill>
                <a:latin typeface="Bahnschrift"/>
                <a:cs typeface="Bahnschrift"/>
              </a:rPr>
              <a:t>felmerülő</a:t>
            </a:r>
            <a:r>
              <a:rPr sz="2600" spc="-26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600" spc="-305" dirty="0">
                <a:solidFill>
                  <a:srgbClr val="FFFFFF"/>
                </a:solidFill>
                <a:latin typeface="Bahnschrift"/>
                <a:cs typeface="Bahnschrift"/>
              </a:rPr>
              <a:t>lehetséges</a:t>
            </a:r>
            <a:r>
              <a:rPr sz="2600" spc="-30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600" spc="-325" dirty="0">
                <a:solidFill>
                  <a:srgbClr val="FFFFFF"/>
                </a:solidFill>
                <a:latin typeface="Bahnschrift"/>
                <a:cs typeface="Bahnschrift"/>
              </a:rPr>
              <a:t>problémákat</a:t>
            </a:r>
            <a:r>
              <a:rPr sz="2600" spc="-320" dirty="0">
                <a:solidFill>
                  <a:srgbClr val="FFFFFF"/>
                </a:solidFill>
                <a:latin typeface="Bahnschrift"/>
                <a:cs typeface="Bahnschrift"/>
              </a:rPr>
              <a:t> közös</a:t>
            </a:r>
            <a:r>
              <a:rPr sz="2600" spc="-31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600" spc="-295" dirty="0" err="1">
                <a:solidFill>
                  <a:srgbClr val="FFFFFF"/>
                </a:solidFill>
                <a:latin typeface="Bahnschrift"/>
                <a:cs typeface="Bahnschrift"/>
              </a:rPr>
              <a:t>erővel</a:t>
            </a:r>
            <a:r>
              <a:rPr sz="2600" spc="-29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600" spc="-29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600" spc="-204" dirty="0" err="1">
                <a:solidFill>
                  <a:srgbClr val="FFFFFF"/>
                </a:solidFill>
                <a:latin typeface="Bahnschrift"/>
                <a:cs typeface="Bahnschrift"/>
              </a:rPr>
              <a:t>hárítják</a:t>
            </a:r>
            <a:r>
              <a:rPr lang="hu-HU" sz="2600" spc="-204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600" spc="-204" dirty="0">
                <a:solidFill>
                  <a:srgbClr val="FFFFFF"/>
                </a:solidFill>
                <a:latin typeface="Bahnschrift"/>
                <a:cs typeface="Bahnschrift"/>
              </a:rPr>
              <a:t>el.</a:t>
            </a:r>
            <a:endParaRPr sz="2600" dirty="0">
              <a:latin typeface="Bahnschrift"/>
              <a:cs typeface="Bahnschrif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2037" y="1538350"/>
            <a:ext cx="10316210" cy="0"/>
          </a:xfrm>
          <a:custGeom>
            <a:avLst/>
            <a:gdLst/>
            <a:ahLst/>
            <a:cxnLst/>
            <a:rect l="l" t="t" r="r" b="b"/>
            <a:pathLst>
              <a:path w="10316210">
                <a:moveTo>
                  <a:pt x="0" y="0"/>
                </a:moveTo>
                <a:lnTo>
                  <a:pt x="10316146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4809" y="137477"/>
            <a:ext cx="357060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sng" dirty="0">
                <a:uFill>
                  <a:solidFill>
                    <a:srgbClr val="FFFFFF"/>
                  </a:solidFill>
                </a:uFill>
              </a:rPr>
              <a:t>A</a:t>
            </a:r>
            <a:r>
              <a:rPr sz="2400" u="sng" spc="-85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sz="2400" u="sng" spc="-15" dirty="0">
                <a:uFill>
                  <a:solidFill>
                    <a:srgbClr val="FFFFFF"/>
                  </a:solidFill>
                </a:uFill>
              </a:rPr>
              <a:t>weboldal</a:t>
            </a:r>
            <a:r>
              <a:rPr sz="2400" u="sng" spc="80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sz="2400" u="sng" spc="5" dirty="0">
                <a:uFill>
                  <a:solidFill>
                    <a:srgbClr val="FFFFFF"/>
                  </a:solidFill>
                </a:uFill>
              </a:rPr>
              <a:t>tartalmaz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194809" y="890841"/>
            <a:ext cx="3709670" cy="16594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6385">
              <a:lnSpc>
                <a:spcPts val="2130"/>
              </a:lnSpc>
              <a:spcBef>
                <a:spcPts val="100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b="1" spc="-180" dirty="0">
                <a:solidFill>
                  <a:srgbClr val="FFFFFF"/>
                </a:solidFill>
                <a:latin typeface="Bahnschrift SemiBold"/>
                <a:cs typeface="Bahnschrift SemiBold"/>
              </a:rPr>
              <a:t>E</a:t>
            </a:r>
            <a:r>
              <a:rPr sz="1800" b="1" spc="-150" dirty="0">
                <a:solidFill>
                  <a:srgbClr val="FFFFFF"/>
                </a:solidFill>
                <a:latin typeface="Bahnschrift SemiBold"/>
                <a:cs typeface="Bahnschrift SemiBold"/>
              </a:rPr>
              <a:t>g</a:t>
            </a:r>
            <a:r>
              <a:rPr sz="1800" b="1" dirty="0">
                <a:solidFill>
                  <a:srgbClr val="FFFFFF"/>
                </a:solidFill>
                <a:latin typeface="Bahnschrift SemiBold"/>
                <a:cs typeface="Bahnschrift SemiBold"/>
              </a:rPr>
              <a:t>y</a:t>
            </a:r>
            <a:r>
              <a:rPr sz="1800" b="1" spc="-135" dirty="0">
                <a:solidFill>
                  <a:srgbClr val="FFFFFF"/>
                </a:solidFill>
                <a:latin typeface="Bahnschrift SemiBold"/>
                <a:cs typeface="Bahnschrift SemiBold"/>
              </a:rPr>
              <a:t> </a:t>
            </a:r>
            <a:r>
              <a:rPr sz="1800" b="1" spc="-130" dirty="0">
                <a:solidFill>
                  <a:srgbClr val="FFFFFF"/>
                </a:solidFill>
                <a:latin typeface="Bahnschrift SemiBold"/>
                <a:cs typeface="Bahnschrift SemiBold"/>
              </a:rPr>
              <a:t>k</a:t>
            </a:r>
            <a:r>
              <a:rPr sz="1800" b="1" spc="-145" dirty="0">
                <a:solidFill>
                  <a:srgbClr val="FFFFFF"/>
                </a:solidFill>
                <a:latin typeface="Bahnschrift SemiBold"/>
                <a:cs typeface="Bahnschrift SemiBold"/>
              </a:rPr>
              <a:t>ez</a:t>
            </a:r>
            <a:r>
              <a:rPr sz="1800" b="1" spc="-150" dirty="0">
                <a:solidFill>
                  <a:srgbClr val="FFFFFF"/>
                </a:solidFill>
                <a:latin typeface="Bahnschrift SemiBold"/>
                <a:cs typeface="Bahnschrift SemiBold"/>
              </a:rPr>
              <a:t>d</a:t>
            </a:r>
            <a:r>
              <a:rPr sz="1800" b="1" spc="-160" dirty="0">
                <a:solidFill>
                  <a:srgbClr val="FFFFFF"/>
                </a:solidFill>
                <a:latin typeface="Bahnschrift SemiBold"/>
                <a:cs typeface="Bahnschrift SemiBold"/>
              </a:rPr>
              <a:t>ő</a:t>
            </a:r>
            <a:r>
              <a:rPr sz="1800" b="1" spc="-75" dirty="0">
                <a:solidFill>
                  <a:srgbClr val="FFFFFF"/>
                </a:solidFill>
                <a:latin typeface="Bahnschrift SemiBold"/>
                <a:cs typeface="Bahnschrift SemiBold"/>
              </a:rPr>
              <a:t>l</a:t>
            </a:r>
            <a:r>
              <a:rPr sz="1800" b="1" spc="-135" dirty="0">
                <a:solidFill>
                  <a:srgbClr val="FFFFFF"/>
                </a:solidFill>
                <a:latin typeface="Bahnschrift SemiBold"/>
                <a:cs typeface="Bahnschrift SemiBold"/>
              </a:rPr>
              <a:t>a</a:t>
            </a:r>
            <a:r>
              <a:rPr sz="1800" b="1" spc="-155" dirty="0">
                <a:solidFill>
                  <a:srgbClr val="FFFFFF"/>
                </a:solidFill>
                <a:latin typeface="Bahnschrift SemiBold"/>
                <a:cs typeface="Bahnschrift SemiBold"/>
              </a:rPr>
              <a:t>p</a:t>
            </a:r>
            <a:r>
              <a:rPr sz="1800" b="1" spc="-160" dirty="0">
                <a:solidFill>
                  <a:srgbClr val="FFFFFF"/>
                </a:solidFill>
                <a:latin typeface="Bahnschrift SemiBold"/>
                <a:cs typeface="Bahnschrift SemiBold"/>
              </a:rPr>
              <a:t>o</a:t>
            </a:r>
            <a:r>
              <a:rPr sz="1800" b="1" dirty="0">
                <a:solidFill>
                  <a:srgbClr val="FFFFFF"/>
                </a:solidFill>
                <a:latin typeface="Bahnschrift SemiBold"/>
                <a:cs typeface="Bahnschrift SemiBold"/>
              </a:rPr>
              <a:t>t</a:t>
            </a:r>
            <a:endParaRPr sz="1800" dirty="0">
              <a:latin typeface="Bahnschrift SemiBold"/>
              <a:cs typeface="Bahnschrift SemiBold"/>
            </a:endParaRPr>
          </a:p>
          <a:p>
            <a:pPr marL="298450" indent="-286385">
              <a:lnSpc>
                <a:spcPts val="2130"/>
              </a:lnSpc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b="1" spc="-114" dirty="0">
                <a:solidFill>
                  <a:srgbClr val="FFFFFF"/>
                </a:solidFill>
                <a:latin typeface="Bahnschrift SemiBold"/>
                <a:cs typeface="Bahnschrift SemiBold"/>
              </a:rPr>
              <a:t>Referenciákat</a:t>
            </a:r>
            <a:r>
              <a:rPr sz="1800" b="1" spc="-75" dirty="0">
                <a:solidFill>
                  <a:srgbClr val="FFFFFF"/>
                </a:solidFill>
                <a:latin typeface="Bahnschrift SemiBold"/>
                <a:cs typeface="Bahnschrift SemiBold"/>
              </a:rPr>
              <a:t> </a:t>
            </a:r>
            <a:r>
              <a:rPr sz="1800" b="1" spc="-114" dirty="0">
                <a:solidFill>
                  <a:srgbClr val="FFFFFF"/>
                </a:solidFill>
                <a:latin typeface="Bahnschrift SemiBold"/>
                <a:cs typeface="Bahnschrift SemiBold"/>
              </a:rPr>
              <a:t>eddigi</a:t>
            </a:r>
            <a:r>
              <a:rPr sz="1800" b="1" spc="60" dirty="0">
                <a:solidFill>
                  <a:srgbClr val="FFFFFF"/>
                </a:solidFill>
                <a:latin typeface="Bahnschrift SemiBold"/>
                <a:cs typeface="Bahnschrift SemiBold"/>
              </a:rPr>
              <a:t> </a:t>
            </a:r>
            <a:r>
              <a:rPr sz="1800" b="1" spc="-114" dirty="0">
                <a:solidFill>
                  <a:srgbClr val="FFFFFF"/>
                </a:solidFill>
                <a:latin typeface="Bahnschrift SemiBold"/>
                <a:cs typeface="Bahnschrift SemiBold"/>
              </a:rPr>
              <a:t>munkáinkról</a:t>
            </a:r>
            <a:endParaRPr sz="1800" dirty="0">
              <a:latin typeface="Bahnschrift SemiBold"/>
              <a:cs typeface="Bahnschrift SemiBold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b="1" spc="-204" dirty="0">
                <a:solidFill>
                  <a:srgbClr val="FFFFFF"/>
                </a:solidFill>
                <a:latin typeface="Bahnschrift SemiBold"/>
                <a:cs typeface="Bahnschrift SemiBold"/>
              </a:rPr>
              <a:t>M</a:t>
            </a:r>
            <a:r>
              <a:rPr sz="1800" b="1" spc="-110" dirty="0">
                <a:solidFill>
                  <a:srgbClr val="FFFFFF"/>
                </a:solidFill>
                <a:latin typeface="Bahnschrift SemiBold"/>
                <a:cs typeface="Bahnschrift SemiBold"/>
              </a:rPr>
              <a:t>un</a:t>
            </a:r>
            <a:r>
              <a:rPr sz="1800" b="1" spc="-130" dirty="0">
                <a:solidFill>
                  <a:srgbClr val="FFFFFF"/>
                </a:solidFill>
                <a:latin typeface="Bahnschrift SemiBold"/>
                <a:cs typeface="Bahnschrift SemiBold"/>
              </a:rPr>
              <a:t>k</a:t>
            </a:r>
            <a:r>
              <a:rPr sz="1800" b="1" spc="-135" dirty="0">
                <a:solidFill>
                  <a:srgbClr val="FFFFFF"/>
                </a:solidFill>
                <a:latin typeface="Bahnschrift SemiBold"/>
                <a:cs typeface="Bahnschrift SemiBold"/>
              </a:rPr>
              <a:t>á</a:t>
            </a:r>
            <a:r>
              <a:rPr sz="1800" b="1" spc="-110" dirty="0">
                <a:solidFill>
                  <a:srgbClr val="FFFFFF"/>
                </a:solidFill>
                <a:latin typeface="Bahnschrift SemiBold"/>
                <a:cs typeface="Bahnschrift SemiBold"/>
              </a:rPr>
              <a:t>n</a:t>
            </a:r>
            <a:r>
              <a:rPr sz="1800" b="1" spc="95" dirty="0">
                <a:solidFill>
                  <a:srgbClr val="FFFFFF"/>
                </a:solidFill>
                <a:latin typeface="Bahnschrift SemiBold"/>
                <a:cs typeface="Bahnschrift SemiBold"/>
              </a:rPr>
              <a:t>k</a:t>
            </a:r>
            <a:r>
              <a:rPr sz="1800" b="1" spc="-135" dirty="0">
                <a:solidFill>
                  <a:srgbClr val="FFFFFF"/>
                </a:solidFill>
                <a:latin typeface="Bahnschrift SemiBold"/>
                <a:cs typeface="Bahnschrift SemiBold"/>
              </a:rPr>
              <a:t>a</a:t>
            </a:r>
            <a:r>
              <a:rPr sz="1800" b="1" spc="-75" dirty="0">
                <a:solidFill>
                  <a:srgbClr val="FFFFFF"/>
                </a:solidFill>
                <a:latin typeface="Bahnschrift SemiBold"/>
                <a:cs typeface="Bahnschrift SemiBold"/>
              </a:rPr>
              <a:t>l</a:t>
            </a:r>
            <a:r>
              <a:rPr sz="1800" b="1" spc="-135" dirty="0">
                <a:solidFill>
                  <a:srgbClr val="FFFFFF"/>
                </a:solidFill>
                <a:latin typeface="Bahnschrift SemiBold"/>
                <a:cs typeface="Bahnschrift SemiBold"/>
              </a:rPr>
              <a:t>a</a:t>
            </a:r>
            <a:r>
              <a:rPr sz="1800" b="1" spc="-155" dirty="0">
                <a:solidFill>
                  <a:srgbClr val="FFFFFF"/>
                </a:solidFill>
                <a:latin typeface="Bahnschrift SemiBold"/>
                <a:cs typeface="Bahnschrift SemiBold"/>
              </a:rPr>
              <a:t>p</a:t>
            </a:r>
            <a:r>
              <a:rPr sz="1800" b="1" spc="-160" dirty="0">
                <a:solidFill>
                  <a:srgbClr val="FFFFFF"/>
                </a:solidFill>
                <a:latin typeface="Bahnschrift SemiBold"/>
                <a:cs typeface="Bahnschrift SemiBold"/>
              </a:rPr>
              <a:t>o</a:t>
            </a:r>
            <a:r>
              <a:rPr sz="1800" b="1" dirty="0">
                <a:solidFill>
                  <a:srgbClr val="FFFFFF"/>
                </a:solidFill>
                <a:latin typeface="Bahnschrift SemiBold"/>
                <a:cs typeface="Bahnschrift SemiBold"/>
              </a:rPr>
              <a:t>s</a:t>
            </a:r>
            <a:r>
              <a:rPr sz="1800" b="1" spc="-50" dirty="0">
                <a:solidFill>
                  <a:srgbClr val="FFFFFF"/>
                </a:solidFill>
                <a:latin typeface="Bahnschrift SemiBold"/>
                <a:cs typeface="Bahnschrift SemiBold"/>
              </a:rPr>
              <a:t> </a:t>
            </a:r>
            <a:r>
              <a:rPr sz="1800" b="1" spc="-155" dirty="0">
                <a:solidFill>
                  <a:srgbClr val="FFFFFF"/>
                </a:solidFill>
                <a:latin typeface="Bahnschrift SemiBold"/>
                <a:cs typeface="Bahnschrift SemiBold"/>
              </a:rPr>
              <a:t>b</a:t>
            </a:r>
            <a:r>
              <a:rPr sz="1800" b="1" spc="-145" dirty="0">
                <a:solidFill>
                  <a:srgbClr val="FFFFFF"/>
                </a:solidFill>
                <a:latin typeface="Bahnschrift SemiBold"/>
                <a:cs typeface="Bahnschrift SemiBold"/>
              </a:rPr>
              <a:t>e</a:t>
            </a:r>
            <a:r>
              <a:rPr sz="1800" b="1" spc="-200" dirty="0">
                <a:solidFill>
                  <a:srgbClr val="FFFFFF"/>
                </a:solidFill>
                <a:latin typeface="Bahnschrift SemiBold"/>
                <a:cs typeface="Bahnschrift SemiBold"/>
              </a:rPr>
              <a:t>m</a:t>
            </a:r>
            <a:r>
              <a:rPr sz="1800" b="1" spc="-105" dirty="0">
                <a:solidFill>
                  <a:srgbClr val="FFFFFF"/>
                </a:solidFill>
                <a:latin typeface="Bahnschrift SemiBold"/>
                <a:cs typeface="Bahnschrift SemiBold"/>
              </a:rPr>
              <a:t>u</a:t>
            </a:r>
            <a:r>
              <a:rPr sz="1800" b="1" spc="-60" dirty="0">
                <a:solidFill>
                  <a:srgbClr val="FFFFFF"/>
                </a:solidFill>
                <a:latin typeface="Bahnschrift SemiBold"/>
                <a:cs typeface="Bahnschrift SemiBold"/>
              </a:rPr>
              <a:t>t</a:t>
            </a:r>
            <a:r>
              <a:rPr sz="1800" b="1" spc="-140" dirty="0">
                <a:solidFill>
                  <a:srgbClr val="FFFFFF"/>
                </a:solidFill>
                <a:latin typeface="Bahnschrift SemiBold"/>
                <a:cs typeface="Bahnschrift SemiBold"/>
              </a:rPr>
              <a:t>a</a:t>
            </a:r>
            <a:r>
              <a:rPr sz="1800" b="1" spc="-60" dirty="0">
                <a:solidFill>
                  <a:srgbClr val="FFFFFF"/>
                </a:solidFill>
                <a:latin typeface="Bahnschrift SemiBold"/>
                <a:cs typeface="Bahnschrift SemiBold"/>
              </a:rPr>
              <a:t>t</a:t>
            </a:r>
            <a:r>
              <a:rPr sz="1800" b="1" spc="-140" dirty="0">
                <a:solidFill>
                  <a:srgbClr val="FFFFFF"/>
                </a:solidFill>
                <a:latin typeface="Bahnschrift SemiBold"/>
                <a:cs typeface="Bahnschrift SemiBold"/>
              </a:rPr>
              <a:t>á</a:t>
            </a:r>
            <a:r>
              <a:rPr sz="1800" b="1" spc="-114" dirty="0">
                <a:solidFill>
                  <a:srgbClr val="FFFFFF"/>
                </a:solidFill>
                <a:latin typeface="Bahnschrift SemiBold"/>
                <a:cs typeface="Bahnschrift SemiBold"/>
              </a:rPr>
              <a:t>s</a:t>
            </a:r>
            <a:r>
              <a:rPr sz="1800" b="1" spc="-135" dirty="0">
                <a:solidFill>
                  <a:srgbClr val="FFFFFF"/>
                </a:solidFill>
                <a:latin typeface="Bahnschrift SemiBold"/>
                <a:cs typeface="Bahnschrift SemiBold"/>
              </a:rPr>
              <a:t>á</a:t>
            </a:r>
            <a:r>
              <a:rPr sz="1800" b="1" dirty="0">
                <a:solidFill>
                  <a:srgbClr val="FFFFFF"/>
                </a:solidFill>
                <a:latin typeface="Bahnschrift SemiBold"/>
                <a:cs typeface="Bahnschrift SemiBold"/>
              </a:rPr>
              <a:t>t</a:t>
            </a:r>
            <a:endParaRPr sz="1800" dirty="0">
              <a:latin typeface="Bahnschrift SemiBold"/>
              <a:cs typeface="Bahnschrift SemiBold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b="1" spc="-260" dirty="0">
                <a:solidFill>
                  <a:srgbClr val="FFFFFF"/>
                </a:solidFill>
                <a:latin typeface="Bahnschrift SemiBold"/>
                <a:cs typeface="Bahnschrift SemiBold"/>
              </a:rPr>
              <a:t>W</a:t>
            </a:r>
            <a:r>
              <a:rPr sz="1800" b="1" spc="-140" dirty="0">
                <a:solidFill>
                  <a:srgbClr val="FFFFFF"/>
                </a:solidFill>
                <a:latin typeface="Bahnschrift SemiBold"/>
                <a:cs typeface="Bahnschrift SemiBold"/>
              </a:rPr>
              <a:t>e</a:t>
            </a:r>
            <a:r>
              <a:rPr sz="1800" b="1" spc="-155" dirty="0">
                <a:solidFill>
                  <a:srgbClr val="FFFFFF"/>
                </a:solidFill>
                <a:latin typeface="Bahnschrift SemiBold"/>
                <a:cs typeface="Bahnschrift SemiBold"/>
              </a:rPr>
              <a:t>b</a:t>
            </a:r>
            <a:r>
              <a:rPr sz="1800" b="1" spc="-50" dirty="0">
                <a:solidFill>
                  <a:srgbClr val="FFFFFF"/>
                </a:solidFill>
                <a:latin typeface="Bahnschrift SemiBold"/>
                <a:cs typeface="Bahnschrift SemiBold"/>
              </a:rPr>
              <a:t>f</a:t>
            </a:r>
            <a:r>
              <a:rPr sz="1800" b="1" spc="-145" dirty="0">
                <a:solidFill>
                  <a:srgbClr val="FFFFFF"/>
                </a:solidFill>
                <a:latin typeface="Bahnschrift SemiBold"/>
                <a:cs typeface="Bahnschrift SemiBold"/>
              </a:rPr>
              <a:t>e</a:t>
            </a:r>
            <a:r>
              <a:rPr sz="1800" b="1" spc="-35" dirty="0">
                <a:solidFill>
                  <a:srgbClr val="FFFFFF"/>
                </a:solidFill>
                <a:latin typeface="Bahnschrift SemiBold"/>
                <a:cs typeface="Bahnschrift SemiBold"/>
              </a:rPr>
              <a:t>j</a:t>
            </a:r>
            <a:r>
              <a:rPr sz="1800" b="1" spc="-75" dirty="0">
                <a:solidFill>
                  <a:srgbClr val="FFFFFF"/>
                </a:solidFill>
                <a:latin typeface="Bahnschrift SemiBold"/>
                <a:cs typeface="Bahnschrift SemiBold"/>
              </a:rPr>
              <a:t>l</a:t>
            </a:r>
            <a:r>
              <a:rPr sz="1800" b="1" spc="-145" dirty="0">
                <a:solidFill>
                  <a:srgbClr val="FFFFFF"/>
                </a:solidFill>
                <a:latin typeface="Bahnschrift SemiBold"/>
                <a:cs typeface="Bahnschrift SemiBold"/>
              </a:rPr>
              <a:t>e</a:t>
            </a:r>
            <a:r>
              <a:rPr sz="1800" b="1" spc="-114" dirty="0">
                <a:solidFill>
                  <a:srgbClr val="FFFFFF"/>
                </a:solidFill>
                <a:latin typeface="Bahnschrift SemiBold"/>
                <a:cs typeface="Bahnschrift SemiBold"/>
              </a:rPr>
              <a:t>s</a:t>
            </a:r>
            <a:r>
              <a:rPr sz="1800" b="1" spc="-145" dirty="0">
                <a:solidFill>
                  <a:srgbClr val="FFFFFF"/>
                </a:solidFill>
                <a:latin typeface="Bahnschrift SemiBold"/>
                <a:cs typeface="Bahnschrift SemiBold"/>
              </a:rPr>
              <a:t>z</a:t>
            </a:r>
            <a:r>
              <a:rPr sz="1800" b="1" spc="-60" dirty="0">
                <a:solidFill>
                  <a:srgbClr val="FFFFFF"/>
                </a:solidFill>
                <a:latin typeface="Bahnschrift SemiBold"/>
                <a:cs typeface="Bahnschrift SemiBold"/>
              </a:rPr>
              <a:t>t</a:t>
            </a:r>
            <a:r>
              <a:rPr sz="1800" b="1" spc="-150" dirty="0">
                <a:solidFill>
                  <a:srgbClr val="FFFFFF"/>
                </a:solidFill>
                <a:latin typeface="Bahnschrift SemiBold"/>
                <a:cs typeface="Bahnschrift SemiBold"/>
              </a:rPr>
              <a:t>é</a:t>
            </a:r>
            <a:r>
              <a:rPr sz="1800" b="1" dirty="0">
                <a:solidFill>
                  <a:srgbClr val="FFFFFF"/>
                </a:solidFill>
                <a:latin typeface="Bahnschrift SemiBold"/>
                <a:cs typeface="Bahnschrift SemiBold"/>
              </a:rPr>
              <a:t>s</a:t>
            </a:r>
            <a:r>
              <a:rPr sz="1800" b="1" spc="-125" dirty="0">
                <a:solidFill>
                  <a:srgbClr val="FFFFFF"/>
                </a:solidFill>
                <a:latin typeface="Bahnschrift SemiBold"/>
                <a:cs typeface="Bahnschrift SemiBold"/>
              </a:rPr>
              <a:t> </a:t>
            </a:r>
            <a:r>
              <a:rPr sz="1800" b="1" spc="-135" dirty="0">
                <a:solidFill>
                  <a:srgbClr val="FFFFFF"/>
                </a:solidFill>
                <a:latin typeface="Bahnschrift SemiBold"/>
                <a:cs typeface="Bahnschrift SemiBold"/>
              </a:rPr>
              <a:t>á</a:t>
            </a:r>
            <a:r>
              <a:rPr sz="1800" b="1" spc="-100" dirty="0">
                <a:solidFill>
                  <a:srgbClr val="FFFFFF"/>
                </a:solidFill>
                <a:latin typeface="Bahnschrift SemiBold"/>
                <a:cs typeface="Bahnschrift SemiBold"/>
              </a:rPr>
              <a:t>r</a:t>
            </a:r>
            <a:r>
              <a:rPr sz="1800" b="1" spc="-135" dirty="0">
                <a:solidFill>
                  <a:srgbClr val="FFFFFF"/>
                </a:solidFill>
                <a:latin typeface="Bahnschrift SemiBold"/>
                <a:cs typeface="Bahnschrift SemiBold"/>
              </a:rPr>
              <a:t>á</a:t>
            </a:r>
            <a:r>
              <a:rPr sz="1800" b="1" dirty="0">
                <a:solidFill>
                  <a:srgbClr val="FFFFFF"/>
                </a:solidFill>
                <a:latin typeface="Bahnschrift SemiBold"/>
                <a:cs typeface="Bahnschrift SemiBold"/>
              </a:rPr>
              <a:t>t</a:t>
            </a:r>
            <a:endParaRPr sz="1800" dirty="0">
              <a:latin typeface="Bahnschrift SemiBold"/>
              <a:cs typeface="Bahnschrift SemiBold"/>
            </a:endParaRPr>
          </a:p>
          <a:p>
            <a:pPr marL="298450" indent="-286385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b="1" spc="-95" dirty="0" smtClean="0">
                <a:solidFill>
                  <a:srgbClr val="FFFFFF"/>
                </a:solidFill>
                <a:latin typeface="Bahnschrift SemiBold"/>
                <a:cs typeface="Bahnschrift SemiBold"/>
              </a:rPr>
              <a:t>A</a:t>
            </a:r>
            <a:r>
              <a:rPr lang="hu-HU" sz="1800" b="1" spc="-95" dirty="0" smtClean="0">
                <a:solidFill>
                  <a:srgbClr val="FFFFFF"/>
                </a:solidFill>
                <a:latin typeface="Bahnschrift SemiBold"/>
                <a:cs typeface="Bahnschrift SemiBold"/>
              </a:rPr>
              <a:t> </a:t>
            </a:r>
            <a:r>
              <a:rPr sz="1800" b="1" spc="-95" dirty="0" err="1" smtClean="0">
                <a:solidFill>
                  <a:srgbClr val="FFFFFF"/>
                </a:solidFill>
                <a:latin typeface="Bahnschrift SemiBold"/>
                <a:cs typeface="Bahnschrift SemiBold"/>
              </a:rPr>
              <a:t>kapcsolatfelvétel</a:t>
            </a:r>
            <a:r>
              <a:rPr sz="1800" b="1" spc="-80" dirty="0" smtClean="0">
                <a:solidFill>
                  <a:srgbClr val="FFFFFF"/>
                </a:solidFill>
                <a:latin typeface="Bahnschrift SemiBold"/>
                <a:cs typeface="Bahnschrift SemiBold"/>
              </a:rPr>
              <a:t> </a:t>
            </a:r>
            <a:r>
              <a:rPr sz="1800" b="1" spc="-110" dirty="0">
                <a:solidFill>
                  <a:srgbClr val="FFFFFF"/>
                </a:solidFill>
                <a:latin typeface="Bahnschrift SemiBold"/>
                <a:cs typeface="Bahnschrift SemiBold"/>
              </a:rPr>
              <a:t>lehetséges</a:t>
            </a:r>
            <a:r>
              <a:rPr sz="1800" b="1" spc="-120" dirty="0">
                <a:solidFill>
                  <a:srgbClr val="FFFFFF"/>
                </a:solidFill>
                <a:latin typeface="Bahnschrift SemiBold"/>
                <a:cs typeface="Bahnschrift SemiBold"/>
              </a:rPr>
              <a:t> </a:t>
            </a:r>
            <a:r>
              <a:rPr sz="1800" b="1" spc="-110" dirty="0">
                <a:solidFill>
                  <a:srgbClr val="FFFFFF"/>
                </a:solidFill>
                <a:latin typeface="Bahnschrift SemiBold"/>
                <a:cs typeface="Bahnschrift SemiBold"/>
              </a:rPr>
              <a:t>módjait</a:t>
            </a:r>
            <a:endParaRPr sz="1800" dirty="0">
              <a:latin typeface="Bahnschrift SemiBold"/>
              <a:cs typeface="Bahnschrift SemiBold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4048125"/>
            <a:ext cx="4314825" cy="54292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973637" y="4068762"/>
            <a:ext cx="996950" cy="501650"/>
            <a:chOff x="4973637" y="4068762"/>
            <a:chExt cx="996950" cy="501650"/>
          </a:xfrm>
        </p:grpSpPr>
        <p:sp>
          <p:nvSpPr>
            <p:cNvPr id="6" name="object 6"/>
            <p:cNvSpPr/>
            <p:nvPr/>
          </p:nvSpPr>
          <p:spPr>
            <a:xfrm>
              <a:off x="4981575" y="4076700"/>
              <a:ext cx="981075" cy="485775"/>
            </a:xfrm>
            <a:custGeom>
              <a:avLst/>
              <a:gdLst/>
              <a:ahLst/>
              <a:cxnLst/>
              <a:rect l="l" t="t" r="r" b="b"/>
              <a:pathLst>
                <a:path w="981075" h="485775">
                  <a:moveTo>
                    <a:pt x="738251" y="0"/>
                  </a:moveTo>
                  <a:lnTo>
                    <a:pt x="738251" y="121412"/>
                  </a:lnTo>
                  <a:lnTo>
                    <a:pt x="0" y="121412"/>
                  </a:lnTo>
                  <a:lnTo>
                    <a:pt x="0" y="364363"/>
                  </a:lnTo>
                  <a:lnTo>
                    <a:pt x="738251" y="364363"/>
                  </a:lnTo>
                  <a:lnTo>
                    <a:pt x="738251" y="485775"/>
                  </a:lnTo>
                  <a:lnTo>
                    <a:pt x="981075" y="242950"/>
                  </a:lnTo>
                  <a:lnTo>
                    <a:pt x="73825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81575" y="4076700"/>
              <a:ext cx="981075" cy="485775"/>
            </a:xfrm>
            <a:custGeom>
              <a:avLst/>
              <a:gdLst/>
              <a:ahLst/>
              <a:cxnLst/>
              <a:rect l="l" t="t" r="r" b="b"/>
              <a:pathLst>
                <a:path w="981075" h="485775">
                  <a:moveTo>
                    <a:pt x="0" y="121412"/>
                  </a:moveTo>
                  <a:lnTo>
                    <a:pt x="738251" y="121412"/>
                  </a:lnTo>
                  <a:lnTo>
                    <a:pt x="738251" y="0"/>
                  </a:lnTo>
                  <a:lnTo>
                    <a:pt x="981075" y="242950"/>
                  </a:lnTo>
                  <a:lnTo>
                    <a:pt x="738251" y="485775"/>
                  </a:lnTo>
                  <a:lnTo>
                    <a:pt x="738251" y="364363"/>
                  </a:lnTo>
                  <a:lnTo>
                    <a:pt x="0" y="364363"/>
                  </a:lnTo>
                  <a:lnTo>
                    <a:pt x="0" y="121412"/>
                  </a:lnTo>
                  <a:close/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15075" y="2867025"/>
            <a:ext cx="4600575" cy="2905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34225" y="1009650"/>
            <a:ext cx="4295775" cy="48387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23459" y="161924"/>
            <a:ext cx="214566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35" dirty="0"/>
              <a:t>F</a:t>
            </a:r>
            <a:r>
              <a:rPr sz="3200" spc="25" dirty="0"/>
              <a:t>Ő</a:t>
            </a:r>
            <a:r>
              <a:rPr sz="3200" spc="35" dirty="0"/>
              <a:t>OL</a:t>
            </a:r>
            <a:r>
              <a:rPr sz="3200" spc="-170" dirty="0"/>
              <a:t>D</a:t>
            </a:r>
            <a:r>
              <a:rPr sz="3200" spc="-20" dirty="0"/>
              <a:t>A</a:t>
            </a:r>
            <a:r>
              <a:rPr sz="3200" spc="20" dirty="0"/>
              <a:t>L</a:t>
            </a:r>
            <a:endParaRPr sz="3200"/>
          </a:p>
        </p:txBody>
      </p:sp>
      <p:grpSp>
        <p:nvGrpSpPr>
          <p:cNvPr id="4" name="object 4"/>
          <p:cNvGrpSpPr/>
          <p:nvPr/>
        </p:nvGrpSpPr>
        <p:grpSpPr>
          <a:xfrm>
            <a:off x="981075" y="1000125"/>
            <a:ext cx="3676650" cy="4848225"/>
            <a:chOff x="981075" y="1000125"/>
            <a:chExt cx="3676650" cy="484822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600" y="1009650"/>
              <a:ext cx="3657600" cy="48291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85837" y="1004887"/>
              <a:ext cx="3667125" cy="4838700"/>
            </a:xfrm>
            <a:custGeom>
              <a:avLst/>
              <a:gdLst/>
              <a:ahLst/>
              <a:cxnLst/>
              <a:rect l="l" t="t" r="r" b="b"/>
              <a:pathLst>
                <a:path w="3667125" h="4838700">
                  <a:moveTo>
                    <a:pt x="0" y="4838700"/>
                  </a:moveTo>
                  <a:lnTo>
                    <a:pt x="3667125" y="4838700"/>
                  </a:lnTo>
                  <a:lnTo>
                    <a:pt x="3667125" y="0"/>
                  </a:lnTo>
                  <a:lnTo>
                    <a:pt x="0" y="0"/>
                  </a:lnTo>
                  <a:lnTo>
                    <a:pt x="0" y="4838700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354637" y="3144837"/>
            <a:ext cx="1130300" cy="501650"/>
            <a:chOff x="5354637" y="3144837"/>
            <a:chExt cx="1130300" cy="501650"/>
          </a:xfrm>
        </p:grpSpPr>
        <p:sp>
          <p:nvSpPr>
            <p:cNvPr id="8" name="object 8"/>
            <p:cNvSpPr/>
            <p:nvPr/>
          </p:nvSpPr>
          <p:spPr>
            <a:xfrm>
              <a:off x="5362575" y="3152775"/>
              <a:ext cx="1114425" cy="485775"/>
            </a:xfrm>
            <a:custGeom>
              <a:avLst/>
              <a:gdLst/>
              <a:ahLst/>
              <a:cxnLst/>
              <a:rect l="l" t="t" r="r" b="b"/>
              <a:pathLst>
                <a:path w="1114425" h="485775">
                  <a:moveTo>
                    <a:pt x="871601" y="0"/>
                  </a:moveTo>
                  <a:lnTo>
                    <a:pt x="871601" y="121412"/>
                  </a:lnTo>
                  <a:lnTo>
                    <a:pt x="0" y="121412"/>
                  </a:lnTo>
                  <a:lnTo>
                    <a:pt x="0" y="364363"/>
                  </a:lnTo>
                  <a:lnTo>
                    <a:pt x="871601" y="364363"/>
                  </a:lnTo>
                  <a:lnTo>
                    <a:pt x="871601" y="485775"/>
                  </a:lnTo>
                  <a:lnTo>
                    <a:pt x="1114425" y="242824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62575" y="3152775"/>
              <a:ext cx="1114425" cy="485775"/>
            </a:xfrm>
            <a:custGeom>
              <a:avLst/>
              <a:gdLst/>
              <a:ahLst/>
              <a:cxnLst/>
              <a:rect l="l" t="t" r="r" b="b"/>
              <a:pathLst>
                <a:path w="1114425" h="485775">
                  <a:moveTo>
                    <a:pt x="0" y="121412"/>
                  </a:moveTo>
                  <a:lnTo>
                    <a:pt x="871601" y="121412"/>
                  </a:lnTo>
                  <a:lnTo>
                    <a:pt x="871601" y="0"/>
                  </a:lnTo>
                  <a:lnTo>
                    <a:pt x="1114425" y="242824"/>
                  </a:lnTo>
                  <a:lnTo>
                    <a:pt x="871601" y="485775"/>
                  </a:lnTo>
                  <a:lnTo>
                    <a:pt x="871601" y="364363"/>
                  </a:lnTo>
                  <a:lnTo>
                    <a:pt x="0" y="364363"/>
                  </a:lnTo>
                  <a:lnTo>
                    <a:pt x="0" y="121412"/>
                  </a:lnTo>
                  <a:close/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1795" y="339724"/>
            <a:ext cx="368363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REFERENCIÁK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350" y="1190625"/>
            <a:ext cx="3057525" cy="16383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4825" y="3000375"/>
            <a:ext cx="3095625" cy="16668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4350" y="4810125"/>
            <a:ext cx="3086100" cy="16668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10300" y="1190625"/>
            <a:ext cx="5438775" cy="18002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58025" y="3057525"/>
            <a:ext cx="3733800" cy="351472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659312" y="3582987"/>
            <a:ext cx="996950" cy="501650"/>
            <a:chOff x="4659312" y="3582987"/>
            <a:chExt cx="996950" cy="501650"/>
          </a:xfrm>
        </p:grpSpPr>
        <p:sp>
          <p:nvSpPr>
            <p:cNvPr id="9" name="object 9"/>
            <p:cNvSpPr/>
            <p:nvPr/>
          </p:nvSpPr>
          <p:spPr>
            <a:xfrm>
              <a:off x="4667250" y="3590925"/>
              <a:ext cx="981075" cy="485775"/>
            </a:xfrm>
            <a:custGeom>
              <a:avLst/>
              <a:gdLst/>
              <a:ahLst/>
              <a:cxnLst/>
              <a:rect l="l" t="t" r="r" b="b"/>
              <a:pathLst>
                <a:path w="981075" h="485775">
                  <a:moveTo>
                    <a:pt x="738251" y="0"/>
                  </a:moveTo>
                  <a:lnTo>
                    <a:pt x="738251" y="121412"/>
                  </a:lnTo>
                  <a:lnTo>
                    <a:pt x="0" y="121412"/>
                  </a:lnTo>
                  <a:lnTo>
                    <a:pt x="0" y="364363"/>
                  </a:lnTo>
                  <a:lnTo>
                    <a:pt x="738251" y="364363"/>
                  </a:lnTo>
                  <a:lnTo>
                    <a:pt x="738251" y="485775"/>
                  </a:lnTo>
                  <a:lnTo>
                    <a:pt x="981075" y="242950"/>
                  </a:lnTo>
                  <a:lnTo>
                    <a:pt x="73825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67250" y="3590925"/>
              <a:ext cx="981075" cy="485775"/>
            </a:xfrm>
            <a:custGeom>
              <a:avLst/>
              <a:gdLst/>
              <a:ahLst/>
              <a:cxnLst/>
              <a:rect l="l" t="t" r="r" b="b"/>
              <a:pathLst>
                <a:path w="981075" h="485775">
                  <a:moveTo>
                    <a:pt x="0" y="121412"/>
                  </a:moveTo>
                  <a:lnTo>
                    <a:pt x="738251" y="121412"/>
                  </a:lnTo>
                  <a:lnTo>
                    <a:pt x="738251" y="0"/>
                  </a:lnTo>
                  <a:lnTo>
                    <a:pt x="981075" y="242950"/>
                  </a:lnTo>
                  <a:lnTo>
                    <a:pt x="738251" y="485775"/>
                  </a:lnTo>
                  <a:lnTo>
                    <a:pt x="738251" y="364363"/>
                  </a:lnTo>
                  <a:lnTo>
                    <a:pt x="0" y="364363"/>
                  </a:lnTo>
                  <a:lnTo>
                    <a:pt x="0" y="121412"/>
                  </a:lnTo>
                  <a:close/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2372" y="711580"/>
            <a:ext cx="268732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dirty="0">
                <a:uFill>
                  <a:solidFill>
                    <a:srgbClr val="FFFFFF"/>
                  </a:solidFill>
                </a:uFill>
              </a:rPr>
              <a:t>MIÉRT</a:t>
            </a:r>
            <a:r>
              <a:rPr u="sng" spc="-140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FFFFFF"/>
                  </a:solidFill>
                </a:uFill>
              </a:rPr>
              <a:t>MI?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3475" y="2476500"/>
            <a:ext cx="2838450" cy="35337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14875" y="2476500"/>
            <a:ext cx="6324600" cy="26860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341490" y="734060"/>
            <a:ext cx="209931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u="sng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ÁRA</a:t>
            </a:r>
            <a:r>
              <a:rPr sz="3600" u="sng" spc="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Z</a:t>
            </a:r>
            <a:r>
              <a:rPr sz="3600" u="sng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Á</a:t>
            </a:r>
            <a:r>
              <a:rPr sz="36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S</a:t>
            </a:r>
            <a:endParaRPr sz="3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24650" y="3000375"/>
            <a:ext cx="5124450" cy="26860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22470" y="464819"/>
            <a:ext cx="311975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</a:t>
            </a:r>
            <a:r>
              <a:rPr spc="-30" dirty="0"/>
              <a:t>A</a:t>
            </a:r>
            <a:r>
              <a:rPr spc="20" dirty="0"/>
              <a:t>P</a:t>
            </a:r>
            <a:r>
              <a:rPr spc="-30" dirty="0"/>
              <a:t>C</a:t>
            </a:r>
            <a:r>
              <a:rPr spc="20" dirty="0"/>
              <a:t>S</a:t>
            </a:r>
            <a:r>
              <a:rPr dirty="0"/>
              <a:t>OL</a:t>
            </a:r>
            <a:r>
              <a:rPr spc="-260" dirty="0"/>
              <a:t>A</a:t>
            </a:r>
            <a:r>
              <a:rPr dirty="0"/>
              <a:t>T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300" y="2914650"/>
            <a:ext cx="4800600" cy="282892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573712" y="4078287"/>
            <a:ext cx="987425" cy="501650"/>
            <a:chOff x="5573712" y="4078287"/>
            <a:chExt cx="987425" cy="501650"/>
          </a:xfrm>
        </p:grpSpPr>
        <p:sp>
          <p:nvSpPr>
            <p:cNvPr id="6" name="object 6"/>
            <p:cNvSpPr/>
            <p:nvPr/>
          </p:nvSpPr>
          <p:spPr>
            <a:xfrm>
              <a:off x="5581650" y="4086225"/>
              <a:ext cx="971550" cy="485775"/>
            </a:xfrm>
            <a:custGeom>
              <a:avLst/>
              <a:gdLst/>
              <a:ahLst/>
              <a:cxnLst/>
              <a:rect l="l" t="t" r="r" b="b"/>
              <a:pathLst>
                <a:path w="971550" h="485775">
                  <a:moveTo>
                    <a:pt x="728726" y="0"/>
                  </a:moveTo>
                  <a:lnTo>
                    <a:pt x="728726" y="121412"/>
                  </a:lnTo>
                  <a:lnTo>
                    <a:pt x="0" y="121412"/>
                  </a:lnTo>
                  <a:lnTo>
                    <a:pt x="0" y="364363"/>
                  </a:lnTo>
                  <a:lnTo>
                    <a:pt x="728726" y="364363"/>
                  </a:lnTo>
                  <a:lnTo>
                    <a:pt x="728726" y="485775"/>
                  </a:lnTo>
                  <a:lnTo>
                    <a:pt x="971550" y="242824"/>
                  </a:lnTo>
                  <a:lnTo>
                    <a:pt x="72872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81650" y="4086225"/>
              <a:ext cx="971550" cy="485775"/>
            </a:xfrm>
            <a:custGeom>
              <a:avLst/>
              <a:gdLst/>
              <a:ahLst/>
              <a:cxnLst/>
              <a:rect l="l" t="t" r="r" b="b"/>
              <a:pathLst>
                <a:path w="971550" h="485775">
                  <a:moveTo>
                    <a:pt x="0" y="121412"/>
                  </a:moveTo>
                  <a:lnTo>
                    <a:pt x="728726" y="121412"/>
                  </a:lnTo>
                  <a:lnTo>
                    <a:pt x="728726" y="0"/>
                  </a:lnTo>
                  <a:lnTo>
                    <a:pt x="971550" y="242824"/>
                  </a:lnTo>
                  <a:lnTo>
                    <a:pt x="728726" y="485775"/>
                  </a:lnTo>
                  <a:lnTo>
                    <a:pt x="728726" y="364363"/>
                  </a:lnTo>
                  <a:lnTo>
                    <a:pt x="0" y="364363"/>
                  </a:lnTo>
                  <a:lnTo>
                    <a:pt x="0" y="121412"/>
                  </a:lnTo>
                  <a:close/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3950" y="4019550"/>
            <a:ext cx="190500" cy="1905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66775" y="0"/>
            <a:ext cx="1412240" cy="2705100"/>
            <a:chOff x="866775" y="0"/>
            <a:chExt cx="1412240" cy="270510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2975" y="0"/>
              <a:ext cx="1335881" cy="27051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6775" y="9525"/>
              <a:ext cx="238125" cy="108585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9525"/>
            <a:ext cx="523875" cy="46672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1975" y="5476875"/>
            <a:ext cx="514350" cy="138112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5325" y="9525"/>
            <a:ext cx="390525" cy="173355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4886325"/>
            <a:ext cx="447675" cy="195262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00075" y="9525"/>
            <a:ext cx="809625" cy="401955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504825" y="9525"/>
            <a:ext cx="1793875" cy="6848475"/>
            <a:chOff x="504825" y="9525"/>
            <a:chExt cx="1793875" cy="6848475"/>
          </a:xfrm>
        </p:grpSpPr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23975" y="4867275"/>
              <a:ext cx="974152" cy="19907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4825" y="9525"/>
              <a:ext cx="838200" cy="683895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505329" y="1137348"/>
            <a:ext cx="1106170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spc="35" dirty="0">
                <a:solidFill>
                  <a:srgbClr val="FFFFFF"/>
                </a:solidFill>
                <a:latin typeface="Arial Black"/>
                <a:cs typeface="Arial Black"/>
              </a:rPr>
              <a:t>F</a:t>
            </a:r>
            <a:r>
              <a:rPr sz="1850" spc="25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1850" spc="-45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1850" spc="10" dirty="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sz="1850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1850" spc="20" dirty="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endParaRPr sz="185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309490" y="130810"/>
            <a:ext cx="305498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RÉSZLETEK</a:t>
            </a:r>
          </a:p>
        </p:txBody>
      </p:sp>
      <p:grpSp>
        <p:nvGrpSpPr>
          <p:cNvPr id="17" name="object 17"/>
          <p:cNvGrpSpPr/>
          <p:nvPr/>
        </p:nvGrpSpPr>
        <p:grpSpPr>
          <a:xfrm>
            <a:off x="5430837" y="1220787"/>
            <a:ext cx="673100" cy="254000"/>
            <a:chOff x="5430837" y="1220787"/>
            <a:chExt cx="673100" cy="254000"/>
          </a:xfrm>
        </p:grpSpPr>
        <p:sp>
          <p:nvSpPr>
            <p:cNvPr id="18" name="object 18"/>
            <p:cNvSpPr/>
            <p:nvPr/>
          </p:nvSpPr>
          <p:spPr>
            <a:xfrm>
              <a:off x="5438775" y="1228725"/>
              <a:ext cx="657225" cy="238125"/>
            </a:xfrm>
            <a:custGeom>
              <a:avLst/>
              <a:gdLst/>
              <a:ahLst/>
              <a:cxnLst/>
              <a:rect l="l" t="t" r="r" b="b"/>
              <a:pathLst>
                <a:path w="657225" h="238125">
                  <a:moveTo>
                    <a:pt x="538226" y="0"/>
                  </a:moveTo>
                  <a:lnTo>
                    <a:pt x="538226" y="59562"/>
                  </a:lnTo>
                  <a:lnTo>
                    <a:pt x="0" y="59562"/>
                  </a:lnTo>
                  <a:lnTo>
                    <a:pt x="0" y="178562"/>
                  </a:lnTo>
                  <a:lnTo>
                    <a:pt x="538226" y="178562"/>
                  </a:lnTo>
                  <a:lnTo>
                    <a:pt x="538226" y="238125"/>
                  </a:lnTo>
                  <a:lnTo>
                    <a:pt x="657225" y="118999"/>
                  </a:lnTo>
                  <a:lnTo>
                    <a:pt x="53822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38775" y="1228725"/>
              <a:ext cx="657225" cy="238125"/>
            </a:xfrm>
            <a:custGeom>
              <a:avLst/>
              <a:gdLst/>
              <a:ahLst/>
              <a:cxnLst/>
              <a:rect l="l" t="t" r="r" b="b"/>
              <a:pathLst>
                <a:path w="657225" h="238125">
                  <a:moveTo>
                    <a:pt x="0" y="59562"/>
                  </a:moveTo>
                  <a:lnTo>
                    <a:pt x="538226" y="59562"/>
                  </a:lnTo>
                  <a:lnTo>
                    <a:pt x="538226" y="0"/>
                  </a:lnTo>
                  <a:lnTo>
                    <a:pt x="657225" y="118999"/>
                  </a:lnTo>
                  <a:lnTo>
                    <a:pt x="538226" y="238125"/>
                  </a:lnTo>
                  <a:lnTo>
                    <a:pt x="538226" y="178562"/>
                  </a:lnTo>
                  <a:lnTo>
                    <a:pt x="0" y="178562"/>
                  </a:lnTo>
                  <a:lnTo>
                    <a:pt x="0" y="59562"/>
                  </a:lnTo>
                  <a:close/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258050" y="942975"/>
            <a:ext cx="3981450" cy="104775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629400" y="2457450"/>
            <a:ext cx="5124450" cy="762000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821560" y="2679382"/>
            <a:ext cx="25292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EGYEDI</a:t>
            </a:r>
            <a:r>
              <a:rPr sz="1800" spc="-1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Black"/>
                <a:cs typeface="Arial Black"/>
              </a:rPr>
              <a:t>BETŰTÍPUS</a:t>
            </a:r>
            <a:endParaRPr sz="1800">
              <a:latin typeface="Arial Black"/>
              <a:cs typeface="Arial Black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430837" y="2706687"/>
            <a:ext cx="673100" cy="254000"/>
            <a:chOff x="5430837" y="2706687"/>
            <a:chExt cx="673100" cy="254000"/>
          </a:xfrm>
        </p:grpSpPr>
        <p:sp>
          <p:nvSpPr>
            <p:cNvPr id="24" name="object 24"/>
            <p:cNvSpPr/>
            <p:nvPr/>
          </p:nvSpPr>
          <p:spPr>
            <a:xfrm>
              <a:off x="5438775" y="2714625"/>
              <a:ext cx="657225" cy="238125"/>
            </a:xfrm>
            <a:custGeom>
              <a:avLst/>
              <a:gdLst/>
              <a:ahLst/>
              <a:cxnLst/>
              <a:rect l="l" t="t" r="r" b="b"/>
              <a:pathLst>
                <a:path w="657225" h="238125">
                  <a:moveTo>
                    <a:pt x="538226" y="0"/>
                  </a:moveTo>
                  <a:lnTo>
                    <a:pt x="538226" y="59562"/>
                  </a:lnTo>
                  <a:lnTo>
                    <a:pt x="0" y="59562"/>
                  </a:lnTo>
                  <a:lnTo>
                    <a:pt x="0" y="178562"/>
                  </a:lnTo>
                  <a:lnTo>
                    <a:pt x="538226" y="178562"/>
                  </a:lnTo>
                  <a:lnTo>
                    <a:pt x="538226" y="238125"/>
                  </a:lnTo>
                  <a:lnTo>
                    <a:pt x="657225" y="118999"/>
                  </a:lnTo>
                  <a:lnTo>
                    <a:pt x="53822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438775" y="2714625"/>
              <a:ext cx="657225" cy="238125"/>
            </a:xfrm>
            <a:custGeom>
              <a:avLst/>
              <a:gdLst/>
              <a:ahLst/>
              <a:cxnLst/>
              <a:rect l="l" t="t" r="r" b="b"/>
              <a:pathLst>
                <a:path w="657225" h="238125">
                  <a:moveTo>
                    <a:pt x="0" y="59562"/>
                  </a:moveTo>
                  <a:lnTo>
                    <a:pt x="538226" y="59562"/>
                  </a:lnTo>
                  <a:lnTo>
                    <a:pt x="538226" y="0"/>
                  </a:lnTo>
                  <a:lnTo>
                    <a:pt x="657225" y="118999"/>
                  </a:lnTo>
                  <a:lnTo>
                    <a:pt x="538226" y="238125"/>
                  </a:lnTo>
                  <a:lnTo>
                    <a:pt x="538226" y="178562"/>
                  </a:lnTo>
                  <a:lnTo>
                    <a:pt x="0" y="178562"/>
                  </a:lnTo>
                  <a:lnTo>
                    <a:pt x="0" y="59562"/>
                  </a:lnTo>
                  <a:close/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6" name="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962775" y="3695700"/>
            <a:ext cx="4572000" cy="26670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962775" y="4114800"/>
            <a:ext cx="4572000" cy="1524000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1263650" y="4140263"/>
            <a:ext cx="36810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MOBILRA</a:t>
            </a:r>
            <a:r>
              <a:rPr sz="1800" spc="-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Black"/>
                <a:cs typeface="Arial Black"/>
              </a:rPr>
              <a:t>OPTIMIZÁLT</a:t>
            </a:r>
            <a:r>
              <a:rPr sz="1800" spc="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Black"/>
                <a:cs typeface="Arial Black"/>
              </a:rPr>
              <a:t>MENÜ</a:t>
            </a:r>
            <a:endParaRPr sz="1800">
              <a:latin typeface="Arial Black"/>
              <a:cs typeface="Arial Black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430837" y="4106862"/>
            <a:ext cx="673100" cy="254000"/>
            <a:chOff x="5430837" y="4106862"/>
            <a:chExt cx="673100" cy="254000"/>
          </a:xfrm>
        </p:grpSpPr>
        <p:sp>
          <p:nvSpPr>
            <p:cNvPr id="30" name="object 30"/>
            <p:cNvSpPr/>
            <p:nvPr/>
          </p:nvSpPr>
          <p:spPr>
            <a:xfrm>
              <a:off x="5438775" y="4114800"/>
              <a:ext cx="657225" cy="238125"/>
            </a:xfrm>
            <a:custGeom>
              <a:avLst/>
              <a:gdLst/>
              <a:ahLst/>
              <a:cxnLst/>
              <a:rect l="l" t="t" r="r" b="b"/>
              <a:pathLst>
                <a:path w="657225" h="238125">
                  <a:moveTo>
                    <a:pt x="538226" y="0"/>
                  </a:moveTo>
                  <a:lnTo>
                    <a:pt x="538226" y="59562"/>
                  </a:lnTo>
                  <a:lnTo>
                    <a:pt x="0" y="59562"/>
                  </a:lnTo>
                  <a:lnTo>
                    <a:pt x="0" y="178562"/>
                  </a:lnTo>
                  <a:lnTo>
                    <a:pt x="538226" y="178562"/>
                  </a:lnTo>
                  <a:lnTo>
                    <a:pt x="538226" y="238125"/>
                  </a:lnTo>
                  <a:lnTo>
                    <a:pt x="657225" y="118999"/>
                  </a:lnTo>
                  <a:lnTo>
                    <a:pt x="53822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438775" y="4114800"/>
              <a:ext cx="657225" cy="238125"/>
            </a:xfrm>
            <a:custGeom>
              <a:avLst/>
              <a:gdLst/>
              <a:ahLst/>
              <a:cxnLst/>
              <a:rect l="l" t="t" r="r" b="b"/>
              <a:pathLst>
                <a:path w="657225" h="238125">
                  <a:moveTo>
                    <a:pt x="0" y="59562"/>
                  </a:moveTo>
                  <a:lnTo>
                    <a:pt x="538226" y="59562"/>
                  </a:lnTo>
                  <a:lnTo>
                    <a:pt x="538226" y="0"/>
                  </a:lnTo>
                  <a:lnTo>
                    <a:pt x="657225" y="118999"/>
                  </a:lnTo>
                  <a:lnTo>
                    <a:pt x="538226" y="238125"/>
                  </a:lnTo>
                  <a:lnTo>
                    <a:pt x="538226" y="178562"/>
                  </a:lnTo>
                  <a:lnTo>
                    <a:pt x="0" y="178562"/>
                  </a:lnTo>
                  <a:lnTo>
                    <a:pt x="0" y="59562"/>
                  </a:lnTo>
                  <a:close/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2" name="object 3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953375" y="5838825"/>
            <a:ext cx="2600325" cy="295275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886700" y="6210300"/>
            <a:ext cx="2743200" cy="142875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2314575" y="5871209"/>
            <a:ext cx="1587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SAJÁT</a:t>
            </a:r>
            <a:r>
              <a:rPr sz="1800" spc="-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Black"/>
                <a:cs typeface="Arial Black"/>
              </a:rPr>
              <a:t>ICON</a:t>
            </a:r>
            <a:endParaRPr sz="1800">
              <a:latin typeface="Arial Black"/>
              <a:cs typeface="Arial Black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430837" y="5888037"/>
            <a:ext cx="673100" cy="263525"/>
            <a:chOff x="5430837" y="5888037"/>
            <a:chExt cx="673100" cy="263525"/>
          </a:xfrm>
        </p:grpSpPr>
        <p:sp>
          <p:nvSpPr>
            <p:cNvPr id="36" name="object 36"/>
            <p:cNvSpPr/>
            <p:nvPr/>
          </p:nvSpPr>
          <p:spPr>
            <a:xfrm>
              <a:off x="5438775" y="5895975"/>
              <a:ext cx="657225" cy="247650"/>
            </a:xfrm>
            <a:custGeom>
              <a:avLst/>
              <a:gdLst/>
              <a:ahLst/>
              <a:cxnLst/>
              <a:rect l="l" t="t" r="r" b="b"/>
              <a:pathLst>
                <a:path w="657225" h="247650">
                  <a:moveTo>
                    <a:pt x="533400" y="0"/>
                  </a:moveTo>
                  <a:lnTo>
                    <a:pt x="533400" y="61912"/>
                  </a:lnTo>
                  <a:lnTo>
                    <a:pt x="0" y="61912"/>
                  </a:lnTo>
                  <a:lnTo>
                    <a:pt x="0" y="185737"/>
                  </a:lnTo>
                  <a:lnTo>
                    <a:pt x="533400" y="185737"/>
                  </a:lnTo>
                  <a:lnTo>
                    <a:pt x="533400" y="247650"/>
                  </a:lnTo>
                  <a:lnTo>
                    <a:pt x="657225" y="123825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38775" y="5895975"/>
              <a:ext cx="657225" cy="247650"/>
            </a:xfrm>
            <a:custGeom>
              <a:avLst/>
              <a:gdLst/>
              <a:ahLst/>
              <a:cxnLst/>
              <a:rect l="l" t="t" r="r" b="b"/>
              <a:pathLst>
                <a:path w="657225" h="247650">
                  <a:moveTo>
                    <a:pt x="0" y="61912"/>
                  </a:moveTo>
                  <a:lnTo>
                    <a:pt x="533400" y="61912"/>
                  </a:lnTo>
                  <a:lnTo>
                    <a:pt x="533400" y="0"/>
                  </a:lnTo>
                  <a:lnTo>
                    <a:pt x="657225" y="123825"/>
                  </a:lnTo>
                  <a:lnTo>
                    <a:pt x="533400" y="247650"/>
                  </a:lnTo>
                  <a:lnTo>
                    <a:pt x="533400" y="185737"/>
                  </a:lnTo>
                  <a:lnTo>
                    <a:pt x="0" y="185737"/>
                  </a:lnTo>
                  <a:lnTo>
                    <a:pt x="0" y="61912"/>
                  </a:lnTo>
                  <a:close/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93</Words>
  <Application>Microsoft Office PowerPoint</Application>
  <PresentationFormat>Szélesvásznú</PresentationFormat>
  <Paragraphs>23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Bahnschrift</vt:lpstr>
      <vt:lpstr>Bahnschrift SemiBold</vt:lpstr>
      <vt:lpstr>Calibri</vt:lpstr>
      <vt:lpstr>Office Theme</vt:lpstr>
      <vt:lpstr>PowerPoint-bemutató</vt:lpstr>
      <vt:lpstr>CÉGÜNKRŐL</vt:lpstr>
      <vt:lpstr>A weboldal tartalmaz</vt:lpstr>
      <vt:lpstr>FŐOLDAL</vt:lpstr>
      <vt:lpstr>REFERENCIÁK</vt:lpstr>
      <vt:lpstr>MIÉRT MI?</vt:lpstr>
      <vt:lpstr>KAPCSOLAT</vt:lpstr>
      <vt:lpstr>RÉSZLETEK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cp:lastModifiedBy>Panyik Krisztián</cp:lastModifiedBy>
  <cp:revision>4</cp:revision>
  <dcterms:created xsi:type="dcterms:W3CDTF">2022-05-08T15:49:54Z</dcterms:created>
  <dcterms:modified xsi:type="dcterms:W3CDTF">2022-05-09T11:55:18Z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2022-05-08T00:00:00Z</vt:filetime>
  </property>
  <property fmtid="{D5CDD505-2E9C-101B-9397-08002B2CF9AE}" pid="3" name="LastSaved">
    <vt:filetime>2022-05-08T00:00:00Z</vt:filetime>
  </property>
</Properties>
</file>