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4"/>
  </p:notesMasterIdLst>
  <p:sldIdLst>
    <p:sldId id="256" r:id="rId2"/>
    <p:sldId id="258" r:id="rId3"/>
    <p:sldId id="257" r:id="rId4"/>
    <p:sldId id="260" r:id="rId5"/>
    <p:sldId id="259" r:id="rId6"/>
    <p:sldId id="261" r:id="rId7"/>
    <p:sldId id="262" r:id="rId8"/>
    <p:sldId id="264" r:id="rId9"/>
    <p:sldId id="267" r:id="rId10"/>
    <p:sldId id="263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8155C5E7-3A18-044B-B0A6-D7A26ED5231F}">
          <p14:sldIdLst>
            <p14:sldId id="256"/>
            <p14:sldId id="258"/>
            <p14:sldId id="257"/>
            <p14:sldId id="260"/>
          </p14:sldIdLst>
        </p14:section>
        <p14:section name="Related Work" id="{5BF79FF6-BCBB-7443-99B6-AB1CD9034E73}">
          <p14:sldIdLst>
            <p14:sldId id="259"/>
            <p14:sldId id="261"/>
            <p14:sldId id="262"/>
          </p14:sldIdLst>
        </p14:section>
        <p14:section name="Architecture, Decisions" id="{3F7A1D1A-EB87-B145-8AF3-1D3E190FD1ED}">
          <p14:sldIdLst>
            <p14:sldId id="264"/>
            <p14:sldId id="267"/>
            <p14:sldId id="263"/>
            <p14:sldId id="265"/>
            <p14:sldId id="266"/>
            <p14:sldId id="268"/>
          </p14:sldIdLst>
        </p14:section>
        <p14:section name="Components" id="{16AF321F-BD41-8F44-844E-FFAD696EDA7D}">
          <p14:sldIdLst>
            <p14:sldId id="269"/>
            <p14:sldId id="270"/>
            <p14:sldId id="271"/>
            <p14:sldId id="272"/>
            <p14:sldId id="273"/>
            <p14:sldId id="274"/>
            <p14:sldId id="275"/>
          </p14:sldIdLst>
        </p14:section>
        <p14:section name="Development" id="{4B362548-B791-0C41-BB28-03440E7C79F9}">
          <p14:sldIdLst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DEDE"/>
    <a:srgbClr val="007B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624" y="-112"/>
      </p:cViewPr>
      <p:guideLst>
        <p:guide orient="horz" pos="3929"/>
        <p:guide pos="151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57918A-B7E8-B443-A5C0-EB3776EA76D3}" type="datetimeFigureOut">
              <a:rPr lang="en-US" smtClean="0"/>
              <a:t>23/03/15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23C39-AEB7-1C44-A79A-DA0790C54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031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23C39-AEB7-1C44-A79A-DA0790C54D7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2236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Solving </a:t>
            </a:r>
            <a:r>
              <a:rPr lang="en-US" dirty="0" err="1" smtClean="0"/>
              <a:t>resumability</a:t>
            </a:r>
            <a:r>
              <a:rPr lang="en-US" dirty="0" smtClean="0"/>
              <a:t> for the IP could become a great feature: the IP could quit as a process after creating a node. Whenever an IP process is started, it must first check if it’s in a waiting session, and resume waiting if it is (i.e., check the node then quit again). So it will not use any resources.</a:t>
            </a:r>
          </a:p>
          <a:p>
            <a:endParaRPr lang="en-US" dirty="0" smtClean="0"/>
          </a:p>
          <a:p>
            <a:r>
              <a:rPr lang="en-US" dirty="0" smtClean="0"/>
              <a:t>Trivial</a:t>
            </a:r>
            <a:r>
              <a:rPr lang="en-US" baseline="0" dirty="0" smtClean="0"/>
              <a:t> part-solution: after starting a node, register this information in a database. When staring up, check there.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When failing/sleeping/anything (process exit), the message will remain in the queue. At next startup, this message will be delivered again automatically. This means that resuming is only a simple condition at the beginning of </a:t>
            </a:r>
            <a:r>
              <a:rPr lang="en-US" baseline="0" dirty="0" err="1" smtClean="0"/>
              <a:t>CreateNode.perform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This would also probably help aborting or changing the infrastructure while in a transient state: the Enactor could use this information too. (E.g.: consider the pending node as +1 for that node, and generate one less </a:t>
            </a:r>
            <a:r>
              <a:rPr lang="en-US" baseline="0" dirty="0" err="1" smtClean="0"/>
              <a:t>CreateNode</a:t>
            </a:r>
            <a:r>
              <a:rPr lang="en-US" baseline="0" dirty="0" smtClean="0"/>
              <a:t> instructions).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23C39-AEB7-1C44-A79A-DA0790C54D7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262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08719"/>
            <a:ext cx="7772400" cy="3240361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653136"/>
            <a:ext cx="6400800" cy="172819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E244C-F977-4E9B-A72F-98F6435E2E1C}" type="datetimeFigureOut">
              <a:rPr lang="hu-HU" smtClean="0"/>
              <a:t>23/03/15</a:t>
            </a:fld>
            <a:endParaRPr lang="hu-H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C24862-0216-46ED-A9AA-928D4E2D7B87}" type="slidenum">
              <a:rPr lang="hu-HU" smtClean="0"/>
              <a:t>‹#›</a:t>
            </a:fld>
            <a:endParaRPr lang="hu-H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hu-H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E244C-F977-4E9B-A72F-98F6435E2E1C}" type="datetimeFigureOut">
              <a:rPr lang="hu-HU" smtClean="0"/>
              <a:t>23/03/15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24862-0216-46ED-A9AA-928D4E2D7B87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08720"/>
            <a:ext cx="2057400" cy="549148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08720"/>
            <a:ext cx="6019800" cy="549148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E244C-F977-4E9B-A72F-98F6435E2E1C}" type="datetimeFigureOut">
              <a:rPr lang="hu-HU" smtClean="0"/>
              <a:t>23/03/15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24862-0216-46ED-A9AA-928D4E2D7B87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E244C-F977-4E9B-A72F-98F6435E2E1C}" type="datetimeFigureOut">
              <a:rPr lang="hu-HU" smtClean="0"/>
              <a:t>23/03/15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24862-0216-46ED-A9AA-928D4E2D7B87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rgbClr val="007BC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fld id="{A7CE244C-F977-4E9B-A72F-98F6435E2E1C}" type="datetimeFigureOut">
              <a:rPr lang="hu-HU" smtClean="0"/>
              <a:pPr/>
              <a:t>23/03/15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fld id="{91C24862-0216-46ED-A9AA-928D4E2D7B87}" type="slidenum">
              <a:rPr lang="hu-HU" smtClean="0"/>
              <a:pPr/>
              <a:t>‹#›</a:t>
            </a:fld>
            <a:endParaRPr lang="hu-HU"/>
          </a:p>
        </p:txBody>
      </p:sp>
      <p:cxnSp>
        <p:nvCxnSpPr>
          <p:cNvPr id="11" name="Egyenes összekötő 10"/>
          <p:cNvCxnSpPr/>
          <p:nvPr userDrawn="1"/>
        </p:nvCxnSpPr>
        <p:spPr>
          <a:xfrm>
            <a:off x="683568" y="3933056"/>
            <a:ext cx="7848872" cy="0"/>
          </a:xfrm>
          <a:prstGeom prst="line">
            <a:avLst/>
          </a:prstGeom>
          <a:ln w="57150">
            <a:solidFill>
              <a:srgbClr val="DEDE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16832"/>
            <a:ext cx="4038600" cy="4464495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E244C-F977-4E9B-A72F-98F6435E2E1C}" type="datetimeFigureOut">
              <a:rPr lang="hu-HU" smtClean="0"/>
              <a:t>23/03/15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24862-0216-46ED-A9AA-928D4E2D7B87}" type="slidenum">
              <a:rPr lang="hu-HU" smtClean="0"/>
              <a:t>‹#›</a:t>
            </a:fld>
            <a:endParaRPr lang="hu-H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916833"/>
            <a:ext cx="4041648" cy="446483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1844824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008" y="1844824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E244C-F977-4E9B-A72F-98F6435E2E1C}" type="datetimeFigureOut">
              <a:rPr lang="hu-HU" smtClean="0"/>
              <a:t>23/03/15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24862-0216-46ED-A9AA-928D4E2D7B87}" type="slidenum">
              <a:rPr lang="hu-HU" smtClean="0"/>
              <a:t>‹#›</a:t>
            </a:fld>
            <a:endParaRPr lang="hu-H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564904"/>
            <a:ext cx="4041648" cy="381642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564904"/>
            <a:ext cx="4041648" cy="38159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E244C-F977-4E9B-A72F-98F6435E2E1C}" type="datetimeFigureOut">
              <a:rPr lang="hu-HU" smtClean="0"/>
              <a:t>23/03/15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24862-0216-46ED-A9AA-928D4E2D7B87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E244C-F977-4E9B-A72F-98F6435E2E1C}" type="datetimeFigureOut">
              <a:rPr lang="hu-HU" smtClean="0"/>
              <a:t>23/03/15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24862-0216-46ED-A9AA-928D4E2D7B87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908720"/>
            <a:ext cx="3008313" cy="1918543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908720"/>
            <a:ext cx="4995863" cy="5487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893615"/>
            <a:ext cx="3008313" cy="3503068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E244C-F977-4E9B-A72F-98F6435E2E1C}" type="datetimeFigureOut">
              <a:rPr lang="hu-HU" smtClean="0"/>
              <a:t>23/03/15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24862-0216-46ED-A9AA-928D4E2D7B87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908720"/>
            <a:ext cx="5711824" cy="936104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916832"/>
            <a:ext cx="6054724" cy="381642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E244C-F977-4E9B-A72F-98F6435E2E1C}" type="datetimeFigureOut">
              <a:rPr lang="hu-HU" smtClean="0"/>
              <a:t>23/03/15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24862-0216-46ED-A9AA-928D4E2D7B87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08719"/>
            <a:ext cx="8229600" cy="86409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hu-HU" dirty="0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44825"/>
            <a:ext cx="8229600" cy="4536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520259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defRPr>
            </a:lvl1pPr>
          </a:lstStyle>
          <a:p>
            <a:fld id="{A7CE244C-F977-4E9B-A72F-98F6435E2E1C}" type="datetimeFigureOut">
              <a:rPr lang="hu-HU" smtClean="0"/>
              <a:pPr/>
              <a:t>23/03/15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7544" y="6520259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defRPr>
            </a:lvl1pPr>
          </a:lstStyle>
          <a:p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520259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defRPr>
            </a:lvl1pPr>
          </a:lstStyle>
          <a:p>
            <a:fld id="{91C24862-0216-46ED-A9AA-928D4E2D7B87}" type="slidenum">
              <a:rPr lang="hu-HU" smtClean="0"/>
              <a:pPr/>
              <a:t>‹#›</a:t>
            </a:fld>
            <a:endParaRPr lang="hu-HU" dirty="0"/>
          </a:p>
        </p:txBody>
      </p:sp>
      <p:sp>
        <p:nvSpPr>
          <p:cNvPr id="7" name="Oval 6"/>
          <p:cNvSpPr/>
          <p:nvPr/>
        </p:nvSpPr>
        <p:spPr>
          <a:xfrm>
            <a:off x="8457760" y="6663293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377498" y="6663293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rgbClr val="007BC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adam.visegradi@sztaki.mta.hu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jira.lpds.sztaki.hu/browse/OCD" TargetMode="External"/><Relationship Id="rId4" Type="http://schemas.openxmlformats.org/officeDocument/2006/relationships/hyperlink" Target="http://c153-33.localcloud/util-doc/util.html" TargetMode="External"/><Relationship Id="rId5" Type="http://schemas.openxmlformats.org/officeDocument/2006/relationships/hyperlink" Target="http://c153-86.localcloud:8080/packages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lab.lpds.sztaki.hu/groups/cloud-orchestrator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lab.lpds.sztaki.hu/groups/cloud-orchestrator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jira.lpds.sztaki.hu/secure/RapidBoard.jspa?rapidView=14&amp;view=planning.nodetail" TargetMode="External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jira.lpds.sztaki.hu/browse/OCD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153-33.localcloud/util-doc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OCCO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Project Status Report</a:t>
            </a:r>
          </a:p>
          <a:p>
            <a:r>
              <a:rPr lang="hu-HU" sz="1600" dirty="0" smtClean="0"/>
              <a:t>Adam Visegradi </a:t>
            </a:r>
            <a:r>
              <a:rPr lang="hu-HU" sz="1600" dirty="0" smtClean="0">
                <a:hlinkClick r:id="rId2"/>
              </a:rPr>
              <a:t>adam.visegradi@sztaki.mta.hu</a:t>
            </a:r>
            <a:endParaRPr lang="hu-HU" sz="1600" dirty="0" smtClean="0"/>
          </a:p>
        </p:txBody>
      </p:sp>
    </p:spTree>
    <p:extLst>
      <p:ext uri="{BB962C8B-B14F-4D97-AF65-F5344CB8AC3E}">
        <p14:creationId xmlns:p14="http://schemas.microsoft.com/office/powerpoint/2010/main" val="965256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08719"/>
            <a:ext cx="8229600" cy="129614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Architecture</a:t>
            </a:r>
            <a:br>
              <a:rPr lang="en-US" dirty="0" smtClean="0"/>
            </a:br>
            <a:r>
              <a:rPr lang="en-US" sz="2400" dirty="0" smtClean="0"/>
              <a:t>How do we achieve: Being extensible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76871"/>
            <a:ext cx="8229600" cy="4104457"/>
          </a:xfrm>
        </p:spPr>
        <p:txBody>
          <a:bodyPr>
            <a:normAutofit/>
          </a:bodyPr>
          <a:lstStyle/>
          <a:p>
            <a:r>
              <a:rPr lang="en-US" dirty="0" smtClean="0"/>
              <a:t>We want no vendor/technology lock-in</a:t>
            </a:r>
          </a:p>
          <a:p>
            <a:r>
              <a:rPr lang="en-US" dirty="0" smtClean="0"/>
              <a:t>We need the abstraction of two external services:</a:t>
            </a:r>
          </a:p>
          <a:p>
            <a:pPr lvl="1"/>
            <a:r>
              <a:rPr lang="en-US" sz="1800" dirty="0" smtClean="0"/>
              <a:t>Node handling: instantiation, status querying, management, destroying</a:t>
            </a:r>
          </a:p>
          <a:p>
            <a:pPr lvl="1"/>
            <a:r>
              <a:rPr lang="en-US" sz="1800" dirty="0" smtClean="0"/>
              <a:t>Node configuration management: installing and configuring node instances</a:t>
            </a:r>
          </a:p>
          <a:p>
            <a:r>
              <a:rPr lang="en-US" sz="2600" dirty="0" smtClean="0"/>
              <a:t>Internal data abstractions</a:t>
            </a:r>
          </a:p>
          <a:p>
            <a:pPr lvl="1"/>
            <a:r>
              <a:rPr lang="en-US" sz="1800" dirty="0" smtClean="0"/>
              <a:t>Internal components must be oblivious to the content of offline descriptions</a:t>
            </a:r>
          </a:p>
          <a:p>
            <a:pPr lvl="1"/>
            <a:r>
              <a:rPr lang="en-US" sz="1800" dirty="0" smtClean="0"/>
              <a:t>E.g.: a node of type ‘X’ has to be instantiated</a:t>
            </a:r>
          </a:p>
          <a:p>
            <a:pPr lvl="2"/>
            <a:r>
              <a:rPr lang="en-US" sz="1800" dirty="0" smtClean="0"/>
              <a:t>Internal nodes may pass the definition of ‘X’ around, but must not rely on its content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4134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08719"/>
            <a:ext cx="8229600" cy="129614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Architecture</a:t>
            </a:r>
            <a:br>
              <a:rPr lang="en-US" dirty="0" smtClean="0"/>
            </a:br>
            <a:r>
              <a:rPr lang="en-US" sz="2400" dirty="0" smtClean="0"/>
              <a:t>How do we achieve: Being extensible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23528" y="2276872"/>
            <a:ext cx="4898876" cy="3888432"/>
            <a:chOff x="2483768" y="2420888"/>
            <a:chExt cx="4898876" cy="3888432"/>
          </a:xfrm>
        </p:grpSpPr>
        <p:pic>
          <p:nvPicPr>
            <p:cNvPr id="5" name="Picture 4" descr="components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3768" y="2420888"/>
              <a:ext cx="4898876" cy="3841792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4427984" y="3789040"/>
              <a:ext cx="1728192" cy="2520280"/>
            </a:xfrm>
            <a:prstGeom prst="rect">
              <a:avLst/>
            </a:prstGeom>
            <a:noFill/>
            <a:ln w="38100" cmpd="sng">
              <a:solidFill>
                <a:schemeClr val="accent3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600" dirty="0" smtClean="0"/>
                <a:t>“External” services</a:t>
              </a:r>
              <a:endParaRPr lang="en-US" sz="16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796136" y="3645024"/>
            <a:ext cx="302433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Abstract external services for extensibility:</a:t>
            </a:r>
          </a:p>
          <a:p>
            <a:pPr marL="285750" indent="-285750">
              <a:buFontTx/>
              <a:buChar char="-"/>
            </a:pPr>
            <a:r>
              <a:rPr lang="en-US" sz="1200" dirty="0" smtClean="0"/>
              <a:t>Cloud Handler</a:t>
            </a:r>
          </a:p>
          <a:p>
            <a:pPr marL="742950" lvl="1" indent="-285750">
              <a:buFontTx/>
              <a:buChar char="-"/>
            </a:pPr>
            <a:r>
              <a:rPr lang="en-US" sz="1200" dirty="0" smtClean="0"/>
              <a:t>Responsible for node creation and management</a:t>
            </a:r>
          </a:p>
          <a:p>
            <a:pPr marL="742950" lvl="1" indent="-285750">
              <a:buFontTx/>
              <a:buChar char="-"/>
            </a:pPr>
            <a:r>
              <a:rPr lang="en-US" sz="1200" dirty="0" smtClean="0"/>
              <a:t>Pluggable </a:t>
            </a:r>
            <a:r>
              <a:rPr lang="en-US" sz="1200" dirty="0" err="1" smtClean="0"/>
              <a:t>backends</a:t>
            </a:r>
            <a:r>
              <a:rPr lang="en-US" sz="1200" dirty="0" smtClean="0"/>
              <a:t>:</a:t>
            </a:r>
          </a:p>
          <a:p>
            <a:pPr marL="1200150" lvl="2" indent="-285750">
              <a:buFontTx/>
              <a:buChar char="-"/>
            </a:pPr>
            <a:r>
              <a:rPr lang="en-US" sz="1200" dirty="0" err="1" smtClean="0"/>
              <a:t>Boto</a:t>
            </a:r>
            <a:r>
              <a:rPr lang="en-US" sz="1200" dirty="0" smtClean="0"/>
              <a:t> EC2 done,</a:t>
            </a:r>
          </a:p>
          <a:p>
            <a:pPr marL="1200150" lvl="2" indent="-285750">
              <a:buFontTx/>
              <a:buChar char="-"/>
            </a:pPr>
            <a:r>
              <a:rPr lang="en-US" sz="1200" dirty="0" smtClean="0"/>
              <a:t>Etc. later</a:t>
            </a:r>
          </a:p>
          <a:p>
            <a:pPr marL="285750" indent="-285750">
              <a:buFontTx/>
              <a:buChar char="-"/>
            </a:pPr>
            <a:r>
              <a:rPr lang="en-US" sz="1200" dirty="0" smtClean="0"/>
              <a:t>Service Composer</a:t>
            </a:r>
          </a:p>
          <a:p>
            <a:pPr marL="742950" lvl="1" indent="-285750">
              <a:buFontTx/>
              <a:buChar char="-"/>
            </a:pPr>
            <a:r>
              <a:rPr lang="en-US" sz="1200" dirty="0" smtClean="0"/>
              <a:t>Responsible for node configuration</a:t>
            </a:r>
          </a:p>
          <a:p>
            <a:pPr marL="742950" lvl="1" indent="-285750">
              <a:buFontTx/>
              <a:buChar char="-"/>
            </a:pPr>
            <a:r>
              <a:rPr lang="en-US" sz="1200" dirty="0" smtClean="0"/>
              <a:t>Pluggable </a:t>
            </a:r>
            <a:r>
              <a:rPr lang="en-US" sz="1200" dirty="0" err="1" smtClean="0"/>
              <a:t>backends</a:t>
            </a:r>
            <a:r>
              <a:rPr lang="en-US" sz="1200" dirty="0" smtClean="0"/>
              <a:t>:</a:t>
            </a:r>
          </a:p>
          <a:p>
            <a:pPr marL="1200150" lvl="2" indent="-285750">
              <a:buFontTx/>
              <a:buChar char="-"/>
            </a:pPr>
            <a:r>
              <a:rPr lang="en-US" sz="1200" dirty="0" smtClean="0"/>
              <a:t>Chef under development</a:t>
            </a:r>
          </a:p>
          <a:p>
            <a:pPr marL="1200150" lvl="2" indent="-285750">
              <a:buFontTx/>
              <a:buChar char="-"/>
            </a:pPr>
            <a:r>
              <a:rPr lang="en-US" sz="1200" dirty="0" smtClean="0"/>
              <a:t>Etc. later</a:t>
            </a:r>
            <a:endParaRPr lang="en-US" sz="1200" dirty="0"/>
          </a:p>
        </p:txBody>
      </p:sp>
      <p:sp>
        <p:nvSpPr>
          <p:cNvPr id="9" name="L-Shape 8"/>
          <p:cNvSpPr/>
          <p:nvPr/>
        </p:nvSpPr>
        <p:spPr>
          <a:xfrm rot="5400000">
            <a:off x="1043608" y="1556792"/>
            <a:ext cx="2664296" cy="4104456"/>
          </a:xfrm>
          <a:prstGeom prst="corner">
            <a:avLst>
              <a:gd name="adj1" fmla="val 65593"/>
              <a:gd name="adj2" fmla="val 35465"/>
            </a:avLst>
          </a:prstGeom>
          <a:noFill/>
          <a:ln w="38100" cmpd="sng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563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08719"/>
            <a:ext cx="8229600" cy="129614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Architecture</a:t>
            </a:r>
            <a:br>
              <a:rPr lang="en-US" dirty="0" smtClean="0"/>
            </a:br>
            <a:r>
              <a:rPr lang="en-US" sz="2400" dirty="0" smtClean="0"/>
              <a:t>How do we achieve: Being scalable?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76871"/>
            <a:ext cx="8229600" cy="410445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Scalable architecture</a:t>
            </a:r>
          </a:p>
          <a:p>
            <a:pPr lvl="1"/>
            <a:r>
              <a:rPr lang="en-US" dirty="0"/>
              <a:t>Distributable components</a:t>
            </a:r>
          </a:p>
          <a:p>
            <a:r>
              <a:rPr lang="en-US" dirty="0" smtClean="0"/>
              <a:t>Scalable algorithms in the implementation</a:t>
            </a:r>
          </a:p>
          <a:p>
            <a:pPr lvl="1"/>
            <a:r>
              <a:rPr lang="en-US" dirty="0" smtClean="0"/>
              <a:t>E.g.: generators instead of lists wherever possible; explicit parallel implementation if preferable (Infrastructure Processor)</a:t>
            </a:r>
          </a:p>
          <a:p>
            <a:r>
              <a:rPr lang="en-US" dirty="0" smtClean="0"/>
              <a:t>Message queues</a:t>
            </a:r>
          </a:p>
          <a:p>
            <a:pPr lvl="1"/>
            <a:r>
              <a:rPr lang="en-US" dirty="0" smtClean="0"/>
              <a:t>Asynchronous communication wherever possible</a:t>
            </a:r>
          </a:p>
          <a:p>
            <a:pPr lvl="1"/>
            <a:r>
              <a:rPr lang="en-US" dirty="0" smtClean="0"/>
              <a:t>Implicit parallelization of message processing (e.g. Cloud Handler)</a:t>
            </a:r>
          </a:p>
          <a:p>
            <a:pPr lvl="1"/>
            <a:r>
              <a:rPr lang="en-US" dirty="0" smtClean="0"/>
              <a:t>The system can be split on any queue (distributed architecture)</a:t>
            </a:r>
          </a:p>
          <a:p>
            <a:pPr lvl="1"/>
            <a:endParaRPr lang="en-US" dirty="0"/>
          </a:p>
          <a:p>
            <a:r>
              <a:rPr lang="en-US" dirty="0" smtClean="0"/>
              <a:t>Discretionary RMI</a:t>
            </a:r>
          </a:p>
          <a:p>
            <a:pPr lvl="1"/>
            <a:r>
              <a:rPr lang="en-US" dirty="0" smtClean="0"/>
              <a:t>Every connection among classes is implemented with simple method calling (non-distributed, monolithic execution possible)</a:t>
            </a:r>
          </a:p>
          <a:p>
            <a:pPr lvl="1"/>
            <a:r>
              <a:rPr lang="en-US" dirty="0" smtClean="0"/>
              <a:t>But the interfaces are designed with </a:t>
            </a:r>
            <a:r>
              <a:rPr lang="en-US" dirty="0" err="1" smtClean="0"/>
              <a:t>distributability</a:t>
            </a:r>
            <a:r>
              <a:rPr lang="en-US" dirty="0" smtClean="0"/>
              <a:t> in mind: inter-component connections are </a:t>
            </a:r>
            <a:r>
              <a:rPr lang="en-US" dirty="0" err="1" smtClean="0"/>
              <a:t>splittable</a:t>
            </a:r>
            <a:r>
              <a:rPr lang="en-US" dirty="0" smtClean="0"/>
              <a:t>: RMI through MQ (mostly distributed infrastructure)</a:t>
            </a:r>
          </a:p>
          <a:p>
            <a:pPr lvl="1"/>
            <a:r>
              <a:rPr lang="en-US" dirty="0" smtClean="0"/>
              <a:t>Anything in-between</a:t>
            </a:r>
          </a:p>
        </p:txBody>
      </p:sp>
    </p:spTree>
    <p:extLst>
      <p:ext uri="{BB962C8B-B14F-4D97-AF65-F5344CB8AC3E}">
        <p14:creationId xmlns:p14="http://schemas.microsoft.com/office/powerpoint/2010/main" val="13741008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08719"/>
            <a:ext cx="8229600" cy="129614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Architecture</a:t>
            </a:r>
            <a:br>
              <a:rPr lang="en-US" dirty="0" smtClean="0"/>
            </a:br>
            <a:r>
              <a:rPr lang="en-US" sz="2400" dirty="0" smtClean="0"/>
              <a:t>How do we achieve: Being robust?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76871"/>
            <a:ext cx="8229600" cy="4104457"/>
          </a:xfrm>
        </p:spPr>
        <p:txBody>
          <a:bodyPr>
            <a:normAutofit/>
          </a:bodyPr>
          <a:lstStyle/>
          <a:p>
            <a:r>
              <a:rPr lang="en-US" dirty="0" smtClean="0"/>
              <a:t>Stateless and </a:t>
            </a:r>
            <a:r>
              <a:rPr lang="en-US" dirty="0" err="1" smtClean="0"/>
              <a:t>restartable</a:t>
            </a:r>
            <a:r>
              <a:rPr lang="en-US" dirty="0" smtClean="0"/>
              <a:t> components</a:t>
            </a:r>
          </a:p>
          <a:p>
            <a:pPr lvl="1"/>
            <a:r>
              <a:rPr lang="en-US" dirty="0" smtClean="0"/>
              <a:t>Failing components can be simply restarted</a:t>
            </a:r>
          </a:p>
          <a:p>
            <a:pPr lvl="1"/>
            <a:r>
              <a:rPr lang="en-US" dirty="0" smtClean="0"/>
              <a:t>Single critical point: between starting a node and waiting for it to become ready</a:t>
            </a:r>
          </a:p>
          <a:p>
            <a:endParaRPr lang="en-US" dirty="0" smtClean="0"/>
          </a:p>
          <a:p>
            <a:r>
              <a:rPr lang="en-US" dirty="0" smtClean="0"/>
              <a:t>Persistent message queues</a:t>
            </a:r>
          </a:p>
          <a:p>
            <a:pPr lvl="1"/>
            <a:r>
              <a:rPr lang="en-US" dirty="0" smtClean="0"/>
              <a:t>Aborted tasks will not fail permanently</a:t>
            </a:r>
          </a:p>
          <a:p>
            <a:pPr lvl="1"/>
            <a:r>
              <a:rPr lang="en-US" dirty="0" smtClean="0"/>
              <a:t>They remain in the message queue until ACK-</a:t>
            </a:r>
            <a:r>
              <a:rPr lang="en-US" dirty="0" err="1" smtClean="0"/>
              <a:t>ed</a:t>
            </a:r>
            <a:r>
              <a:rPr lang="en-US" dirty="0" smtClean="0"/>
              <a:t> or aborted explicitly</a:t>
            </a:r>
          </a:p>
        </p:txBody>
      </p:sp>
    </p:spTree>
    <p:extLst>
      <p:ext uri="{BB962C8B-B14F-4D97-AF65-F5344CB8AC3E}">
        <p14:creationId xmlns:p14="http://schemas.microsoft.com/office/powerpoint/2010/main" val="2722474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InfoBroker</a:t>
            </a:r>
            <a:r>
              <a:rPr lang="en-US" dirty="0" smtClean="0"/>
              <a:t> (incl. the User Data Store)</a:t>
            </a:r>
          </a:p>
          <a:p>
            <a:r>
              <a:rPr lang="en-US" dirty="0" smtClean="0"/>
              <a:t>Compiler</a:t>
            </a:r>
          </a:p>
          <a:p>
            <a:r>
              <a:rPr lang="en-US" dirty="0" smtClean="0"/>
              <a:t>Enactor</a:t>
            </a:r>
          </a:p>
          <a:p>
            <a:r>
              <a:rPr lang="en-US" dirty="0" err="1" smtClean="0"/>
              <a:t>InfraProcessor</a:t>
            </a:r>
            <a:endParaRPr lang="en-US" dirty="0" smtClean="0"/>
          </a:p>
          <a:p>
            <a:r>
              <a:rPr lang="en-US" dirty="0" err="1" smtClean="0"/>
              <a:t>ServiceComposer</a:t>
            </a:r>
            <a:endParaRPr lang="en-US" dirty="0" smtClean="0"/>
          </a:p>
          <a:p>
            <a:r>
              <a:rPr lang="en-US" dirty="0" err="1" smtClean="0"/>
              <a:t>CloudHandler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574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InfoBroker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architecture, as a role, the centralized source of all information</a:t>
            </a:r>
          </a:p>
          <a:p>
            <a:r>
              <a:rPr lang="en-US" dirty="0" smtClean="0"/>
              <a:t>The </a:t>
            </a:r>
            <a:r>
              <a:rPr lang="en-US" i="1" dirty="0" smtClean="0"/>
              <a:t>implementation</a:t>
            </a:r>
            <a:r>
              <a:rPr lang="en-US" dirty="0" smtClean="0"/>
              <a:t> is not centralized</a:t>
            </a:r>
          </a:p>
          <a:p>
            <a:pPr lvl="1"/>
            <a:r>
              <a:rPr lang="en-US" dirty="0" smtClean="0"/>
              <a:t>Hierarchical connection and aggregation of sub-brokers</a:t>
            </a:r>
          </a:p>
          <a:p>
            <a:pPr lvl="1"/>
            <a:r>
              <a:rPr lang="en-US" dirty="0" smtClean="0"/>
              <a:t>Stand-alone, semantically closed, functionally disjoint info-broker modules (</a:t>
            </a:r>
            <a:r>
              <a:rPr lang="en-US" b="1" dirty="0" err="1" smtClean="0"/>
              <a:t>backends</a:t>
            </a:r>
            <a:r>
              <a:rPr lang="en-US" dirty="0" smtClean="0"/>
              <a:t>) can be implemented, then aggregated behind a single façade</a:t>
            </a:r>
          </a:p>
          <a:p>
            <a:pPr lvl="1"/>
            <a:r>
              <a:rPr lang="en-US" dirty="0" smtClean="0"/>
              <a:t>The User Data Store (</a:t>
            </a:r>
            <a:r>
              <a:rPr lang="en-US" b="1" dirty="0" smtClean="0"/>
              <a:t>UDS</a:t>
            </a:r>
            <a:r>
              <a:rPr lang="en-US" dirty="0" smtClean="0"/>
              <a:t>), a persistent data store, is such a backend</a:t>
            </a:r>
          </a:p>
          <a:p>
            <a:pPr lvl="1"/>
            <a:r>
              <a:rPr lang="en-US" dirty="0" smtClean="0"/>
              <a:t>Any connection in the hierarchy can be decoupled (remote info-brokers)</a:t>
            </a:r>
          </a:p>
          <a:p>
            <a:pPr lvl="1"/>
            <a:endParaRPr lang="en-US" dirty="0"/>
          </a:p>
          <a:p>
            <a:r>
              <a:rPr lang="en-US" dirty="0" smtClean="0"/>
              <a:t>(</a:t>
            </a:r>
            <a:r>
              <a:rPr lang="en-US" dirty="0" err="1" smtClean="0"/>
              <a:t>Graffle</a:t>
            </a:r>
            <a:r>
              <a:rPr lang="en-US" dirty="0" smtClean="0"/>
              <a:t> UML)</a:t>
            </a:r>
          </a:p>
        </p:txBody>
      </p:sp>
    </p:spTree>
    <p:extLst>
      <p:ext uri="{BB962C8B-B14F-4D97-AF65-F5344CB8AC3E}">
        <p14:creationId xmlns:p14="http://schemas.microsoft.com/office/powerpoint/2010/main" val="3694606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Passive component (essentially, just a library)</a:t>
            </a:r>
          </a:p>
          <a:p>
            <a:pPr lvl="1"/>
            <a:r>
              <a:rPr lang="en-US" dirty="0" smtClean="0"/>
              <a:t>Loads an infrastructure description</a:t>
            </a:r>
          </a:p>
          <a:p>
            <a:pPr lvl="1"/>
            <a:r>
              <a:rPr lang="en-US" dirty="0" smtClean="0"/>
              <a:t>Validates it against data in the UDS</a:t>
            </a:r>
          </a:p>
          <a:p>
            <a:pPr lvl="1"/>
            <a:r>
              <a:rPr lang="en-US" dirty="0" smtClean="0"/>
              <a:t>The compiled and validated </a:t>
            </a:r>
            <a:r>
              <a:rPr lang="en-US" b="1" dirty="0" smtClean="0"/>
              <a:t>static description</a:t>
            </a:r>
            <a:r>
              <a:rPr lang="en-US" dirty="0" smtClean="0"/>
              <a:t> can be stored in the UDS</a:t>
            </a:r>
          </a:p>
          <a:p>
            <a:endParaRPr lang="en-US" dirty="0" smtClean="0"/>
          </a:p>
          <a:p>
            <a:r>
              <a:rPr lang="en-US" dirty="0" smtClean="0"/>
              <a:t>Currently quite trivial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nly a topological layering is implemented</a:t>
            </a:r>
          </a:p>
          <a:p>
            <a:pPr lvl="1"/>
            <a:r>
              <a:rPr lang="en-US" dirty="0" smtClean="0"/>
              <a:t>No schema checking, no validation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566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Enactor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Passive component, acts only upon external trigger</a:t>
            </a:r>
          </a:p>
          <a:p>
            <a:pPr lvl="1"/>
            <a:r>
              <a:rPr lang="en-US" dirty="0" smtClean="0"/>
              <a:t>Input: single infrastructure identifier</a:t>
            </a:r>
          </a:p>
          <a:p>
            <a:pPr lvl="1"/>
            <a:r>
              <a:rPr lang="en-US" dirty="0" smtClean="0"/>
              <a:t>Loads the compiled </a:t>
            </a:r>
            <a:r>
              <a:rPr lang="en-US" b="1" dirty="0" smtClean="0"/>
              <a:t>static description</a:t>
            </a:r>
            <a:r>
              <a:rPr lang="en-US" dirty="0" smtClean="0"/>
              <a:t> of the infrastructure from the UDS</a:t>
            </a:r>
          </a:p>
          <a:p>
            <a:pPr lvl="1"/>
            <a:r>
              <a:rPr lang="en-US" dirty="0" smtClean="0"/>
              <a:t>Acquires the </a:t>
            </a:r>
            <a:r>
              <a:rPr lang="en-US" b="1" dirty="0" smtClean="0"/>
              <a:t>dynamic state</a:t>
            </a:r>
            <a:r>
              <a:rPr lang="en-US" dirty="0" smtClean="0"/>
              <a:t> of the infrastructure through the </a:t>
            </a:r>
            <a:r>
              <a:rPr lang="en-US" dirty="0" err="1" smtClean="0"/>
              <a:t>InfoBroker</a:t>
            </a:r>
            <a:endParaRPr lang="en-US" dirty="0" smtClean="0"/>
          </a:p>
          <a:p>
            <a:pPr lvl="1"/>
            <a:r>
              <a:rPr lang="en-US" dirty="0" smtClean="0"/>
              <a:t>𝜹 := (dynamic state - static description)</a:t>
            </a:r>
          </a:p>
          <a:p>
            <a:pPr lvl="2"/>
            <a:r>
              <a:rPr lang="en-US" dirty="0" smtClean="0"/>
              <a:t>𝜹 is a </a:t>
            </a:r>
            <a:r>
              <a:rPr lang="en-US" i="1" dirty="0" smtClean="0"/>
              <a:t>series</a:t>
            </a:r>
            <a:r>
              <a:rPr lang="en-US" dirty="0" smtClean="0"/>
              <a:t> of </a:t>
            </a:r>
            <a:r>
              <a:rPr lang="en-US" i="1" dirty="0" smtClean="0"/>
              <a:t>lists </a:t>
            </a:r>
            <a:r>
              <a:rPr lang="en-US" dirty="0" smtClean="0"/>
              <a:t>of instructions: list</a:t>
            </a:r>
            <a:r>
              <a:rPr lang="en-US" baseline="-25000" dirty="0" smtClean="0"/>
              <a:t>1</a:t>
            </a:r>
            <a:r>
              <a:rPr lang="en-US" dirty="0" smtClean="0"/>
              <a:t>, list</a:t>
            </a:r>
            <a:r>
              <a:rPr lang="en-US" baseline="-25000" dirty="0" smtClean="0"/>
              <a:t>2</a:t>
            </a:r>
            <a:r>
              <a:rPr lang="en-US" dirty="0" smtClean="0"/>
              <a:t>, …, </a:t>
            </a:r>
            <a:r>
              <a:rPr lang="en-US" dirty="0" err="1" smtClean="0"/>
              <a:t>list</a:t>
            </a:r>
            <a:r>
              <a:rPr lang="en-US" baseline="-25000" dirty="0" err="1" smtClean="0"/>
              <a:t>n</a:t>
            </a:r>
            <a:endParaRPr lang="en-US" baseline="-25000" dirty="0" smtClean="0"/>
          </a:p>
          <a:p>
            <a:pPr lvl="2"/>
            <a:r>
              <a:rPr lang="en-US" dirty="0" smtClean="0"/>
              <a:t>Each list must be performed one after the other</a:t>
            </a:r>
          </a:p>
          <a:p>
            <a:pPr lvl="2"/>
            <a:r>
              <a:rPr lang="en-US" dirty="0" smtClean="0"/>
              <a:t>Instructions in a list may be performed concurrently</a:t>
            </a:r>
          </a:p>
          <a:p>
            <a:pPr lvl="1"/>
            <a:r>
              <a:rPr lang="en-US" dirty="0" smtClean="0"/>
              <a:t>𝜹 is </a:t>
            </a:r>
            <a:r>
              <a:rPr lang="en-US" b="1" dirty="0" smtClean="0"/>
              <a:t>pushed</a:t>
            </a:r>
            <a:r>
              <a:rPr lang="en-US" dirty="0" smtClean="0"/>
              <a:t> to the </a:t>
            </a:r>
            <a:r>
              <a:rPr lang="en-US" b="1" dirty="0" err="1" smtClean="0"/>
              <a:t>InfraProcessor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62560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InfraProcessor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Active component, processing a message queue</a:t>
            </a:r>
          </a:p>
          <a:p>
            <a:r>
              <a:rPr lang="en-US" i="1" dirty="0" smtClean="0"/>
              <a:t>Synchronously</a:t>
            </a:r>
            <a:r>
              <a:rPr lang="en-US" dirty="0" smtClean="0"/>
              <a:t> performs instructions of the Enactor</a:t>
            </a:r>
          </a:p>
          <a:p>
            <a:pPr lvl="1"/>
            <a:r>
              <a:rPr lang="en-US" i="1" dirty="0" smtClean="0"/>
              <a:t>Communicates</a:t>
            </a:r>
            <a:r>
              <a:rPr lang="en-US" dirty="0" smtClean="0"/>
              <a:t> with the </a:t>
            </a:r>
            <a:r>
              <a:rPr lang="en-US" dirty="0" err="1" smtClean="0"/>
              <a:t>InfoBroker</a:t>
            </a:r>
            <a:r>
              <a:rPr lang="en-US" dirty="0" smtClean="0"/>
              <a:t>, the </a:t>
            </a:r>
            <a:r>
              <a:rPr lang="en-US" dirty="0" err="1" smtClean="0"/>
              <a:t>CloudHandler</a:t>
            </a:r>
            <a:r>
              <a:rPr lang="en-US" dirty="0" smtClean="0"/>
              <a:t>, and the </a:t>
            </a:r>
            <a:r>
              <a:rPr lang="en-US" dirty="0" err="1" smtClean="0"/>
              <a:t>ServiceComposer</a:t>
            </a:r>
            <a:r>
              <a:rPr lang="en-US" dirty="0" smtClean="0"/>
              <a:t> to perform a single instruction</a:t>
            </a:r>
          </a:p>
          <a:p>
            <a:r>
              <a:rPr lang="en-US" dirty="0" smtClean="0"/>
              <a:t>One </a:t>
            </a:r>
            <a:r>
              <a:rPr lang="en-US" dirty="0" err="1" smtClean="0"/>
              <a:t>InfraProcessor</a:t>
            </a:r>
            <a:r>
              <a:rPr lang="en-US" dirty="0" smtClean="0"/>
              <a:t> handles one infrastructure</a:t>
            </a:r>
          </a:p>
          <a:p>
            <a:pPr lvl="1"/>
            <a:r>
              <a:rPr lang="en-US" dirty="0"/>
              <a:t>Includes a message queue dedicated to this </a:t>
            </a:r>
            <a:r>
              <a:rPr lang="en-US" dirty="0" smtClean="0"/>
              <a:t>infrastructure</a:t>
            </a:r>
          </a:p>
          <a:p>
            <a:r>
              <a:rPr lang="en-US" dirty="0" smtClean="0"/>
              <a:t>Performs a list of instructions, and waits for all of them to finish</a:t>
            </a:r>
          </a:p>
          <a:p>
            <a:pPr lvl="1"/>
            <a:r>
              <a:rPr lang="en-US" dirty="0" smtClean="0"/>
              <a:t>Instructions in a list may be performed concurrently</a:t>
            </a:r>
          </a:p>
          <a:p>
            <a:pPr lvl="1"/>
            <a:r>
              <a:rPr lang="en-US" dirty="0" smtClean="0"/>
              <a:t>The next list in the sequence will be performed only after the previous list has finished</a:t>
            </a:r>
          </a:p>
        </p:txBody>
      </p:sp>
    </p:spTree>
    <p:extLst>
      <p:ext uri="{BB962C8B-B14F-4D97-AF65-F5344CB8AC3E}">
        <p14:creationId xmlns:p14="http://schemas.microsoft.com/office/powerpoint/2010/main" val="1768400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CloudHandler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service with a class of actuators as </a:t>
            </a:r>
            <a:r>
              <a:rPr lang="en-US" b="1" dirty="0" err="1" smtClean="0"/>
              <a:t>backends</a:t>
            </a:r>
            <a:endParaRPr lang="en-US" dirty="0" smtClean="0"/>
          </a:p>
          <a:p>
            <a:pPr lvl="1"/>
            <a:r>
              <a:rPr lang="en-US" dirty="0" smtClean="0"/>
              <a:t>Operations: </a:t>
            </a:r>
            <a:r>
              <a:rPr lang="en-US" dirty="0" err="1" smtClean="0"/>
              <a:t>start_node</a:t>
            </a:r>
            <a:r>
              <a:rPr lang="en-US" dirty="0" smtClean="0"/>
              <a:t>, </a:t>
            </a:r>
            <a:r>
              <a:rPr lang="en-US" dirty="0" err="1" smtClean="0"/>
              <a:t>drop_node</a:t>
            </a:r>
            <a:r>
              <a:rPr lang="en-US" dirty="0" smtClean="0"/>
              <a:t>, </a:t>
            </a:r>
            <a:r>
              <a:rPr lang="en-US" dirty="0" err="1" smtClean="0"/>
              <a:t>get_node_status</a:t>
            </a:r>
            <a:endParaRPr lang="en-US" dirty="0" smtClean="0"/>
          </a:p>
          <a:p>
            <a:r>
              <a:rPr lang="en-US" dirty="0" smtClean="0"/>
              <a:t>A single cloud handler backend can perform tasks specific to a given class of cloud</a:t>
            </a:r>
          </a:p>
          <a:p>
            <a:pPr lvl="1"/>
            <a:r>
              <a:rPr lang="en-US" dirty="0" smtClean="0"/>
              <a:t>E.g.: the </a:t>
            </a:r>
            <a:r>
              <a:rPr lang="en-US" dirty="0" err="1" smtClean="0"/>
              <a:t>Boto</a:t>
            </a:r>
            <a:r>
              <a:rPr lang="en-US" dirty="0" smtClean="0"/>
              <a:t> EC2 VM cloud handler can perform EC2 specific operations on VMs</a:t>
            </a:r>
          </a:p>
          <a:p>
            <a:r>
              <a:rPr lang="en-US" dirty="0" smtClean="0"/>
              <a:t>For each class of backend clouds a cloud handler must be implemented</a:t>
            </a:r>
          </a:p>
          <a:p>
            <a:pPr lvl="1"/>
            <a:r>
              <a:rPr lang="en-US" dirty="0" smtClean="0"/>
              <a:t>E.g. </a:t>
            </a:r>
            <a:r>
              <a:rPr lang="en-US" dirty="0" err="1" smtClean="0"/>
              <a:t>Boto</a:t>
            </a:r>
            <a:r>
              <a:rPr lang="en-US" dirty="0" smtClean="0"/>
              <a:t> EC2, </a:t>
            </a:r>
            <a:r>
              <a:rPr lang="en-US" dirty="0" err="1" smtClean="0"/>
              <a:t>CloudSigma</a:t>
            </a:r>
            <a:endParaRPr lang="en-US" dirty="0" smtClean="0"/>
          </a:p>
          <a:p>
            <a:r>
              <a:rPr lang="en-US" dirty="0" smtClean="0"/>
              <a:t>Not VM specific; not even </a:t>
            </a:r>
            <a:r>
              <a:rPr lang="en-US" i="1" dirty="0" smtClean="0"/>
              <a:t>cloud</a:t>
            </a:r>
            <a:r>
              <a:rPr lang="en-US" dirty="0" smtClean="0"/>
              <a:t> specific</a:t>
            </a:r>
          </a:p>
          <a:p>
            <a:pPr lvl="1"/>
            <a:r>
              <a:rPr lang="en-US" dirty="0" smtClean="0"/>
              <a:t>I.e.: the operations declared can be interpreted in other environments</a:t>
            </a:r>
          </a:p>
          <a:p>
            <a:pPr lvl="1"/>
            <a:r>
              <a:rPr lang="en-US" dirty="0" smtClean="0"/>
              <a:t>Not only VMs, but Floating IP-s specified as nodes in the graph (handler: BotoEC2-Net)</a:t>
            </a:r>
          </a:p>
          <a:p>
            <a:pPr lvl="1"/>
            <a:r>
              <a:rPr lang="en-US" dirty="0" smtClean="0"/>
              <a:t>Back-ends could include local processes (</a:t>
            </a:r>
            <a:r>
              <a:rPr lang="en-US" dirty="0" err="1" smtClean="0"/>
              <a:t>start_node</a:t>
            </a:r>
            <a:r>
              <a:rPr lang="en-US" dirty="0" smtClean="0"/>
              <a:t>=</a:t>
            </a:r>
            <a:r>
              <a:rPr lang="en-US" dirty="0" err="1" smtClean="0"/>
              <a:t>start_process</a:t>
            </a:r>
            <a:r>
              <a:rPr lang="en-US" dirty="0" smtClean="0"/>
              <a:t>, </a:t>
            </a:r>
            <a:r>
              <a:rPr lang="en-US" dirty="0" err="1" smtClean="0"/>
              <a:t>drop_node</a:t>
            </a:r>
            <a:r>
              <a:rPr lang="en-US" dirty="0" smtClean="0"/>
              <a:t>=kill, etc.), Vagrant nodes, </a:t>
            </a:r>
            <a:r>
              <a:rPr lang="en-US" dirty="0" err="1" smtClean="0"/>
              <a:t>supervisord</a:t>
            </a:r>
            <a:r>
              <a:rPr lang="en-US" dirty="0" smtClean="0"/>
              <a:t> processes, whatever…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784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08719"/>
            <a:ext cx="8229600" cy="50405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 smtClean="0"/>
              <a:t>Outline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896545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Goals, </a:t>
            </a:r>
            <a:r>
              <a:rPr lang="en-US" b="1" dirty="0" smtClean="0"/>
              <a:t>what</a:t>
            </a:r>
            <a:r>
              <a:rPr lang="en-US" dirty="0" smtClean="0"/>
              <a:t> OCCO intends to be</a:t>
            </a:r>
          </a:p>
          <a:p>
            <a:r>
              <a:rPr lang="en-US" dirty="0" err="1" smtClean="0"/>
              <a:t>SotA</a:t>
            </a:r>
            <a:endParaRPr lang="en-US" dirty="0" smtClean="0"/>
          </a:p>
          <a:p>
            <a:r>
              <a:rPr lang="en-US" dirty="0" smtClean="0"/>
              <a:t>OCCO’s relation to the </a:t>
            </a:r>
            <a:r>
              <a:rPr lang="en-US" dirty="0" err="1" smtClean="0"/>
              <a:t>SotA</a:t>
            </a:r>
            <a:r>
              <a:rPr lang="en-US" dirty="0" smtClean="0"/>
              <a:t>; </a:t>
            </a:r>
            <a:r>
              <a:rPr lang="en-US" b="1" dirty="0" smtClean="0"/>
              <a:t>why</a:t>
            </a:r>
            <a:r>
              <a:rPr lang="en-US" dirty="0" smtClean="0"/>
              <a:t> we are making it</a:t>
            </a:r>
          </a:p>
          <a:p>
            <a:pPr lvl="1"/>
            <a:r>
              <a:rPr lang="en-US" dirty="0" err="1" smtClean="0"/>
              <a:t>Extendability</a:t>
            </a:r>
            <a:r>
              <a:rPr lang="en-US" dirty="0" smtClean="0"/>
              <a:t>, flexibility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The state of the project</a:t>
            </a:r>
          </a:p>
          <a:p>
            <a:endParaRPr lang="en-US" dirty="0"/>
          </a:p>
          <a:p>
            <a:r>
              <a:rPr lang="en-US" dirty="0" smtClean="0"/>
              <a:t>Architecture; </a:t>
            </a:r>
            <a:r>
              <a:rPr lang="en-US" b="1" dirty="0" smtClean="0"/>
              <a:t>how</a:t>
            </a:r>
            <a:r>
              <a:rPr lang="en-US" dirty="0" smtClean="0"/>
              <a:t> we are doing it</a:t>
            </a:r>
          </a:p>
          <a:p>
            <a:pPr lvl="1"/>
            <a:r>
              <a:rPr lang="en-US" dirty="0" smtClean="0"/>
              <a:t>Base principles</a:t>
            </a:r>
          </a:p>
          <a:p>
            <a:pPr lvl="2"/>
            <a:r>
              <a:rPr lang="en-US" dirty="0" smtClean="0"/>
              <a:t>Small, well-defined components (flexibility)</a:t>
            </a:r>
          </a:p>
          <a:p>
            <a:pPr lvl="2"/>
            <a:r>
              <a:rPr lang="en-US" dirty="0" smtClean="0"/>
              <a:t>High abstraction of internal components help extensibility (plug-ins)</a:t>
            </a:r>
          </a:p>
          <a:p>
            <a:pPr lvl="1"/>
            <a:r>
              <a:rPr lang="en-US" dirty="0" smtClean="0"/>
              <a:t>Communication model</a:t>
            </a:r>
          </a:p>
          <a:p>
            <a:pPr lvl="2"/>
            <a:r>
              <a:rPr lang="en-US" dirty="0" smtClean="0"/>
              <a:t>OOP design with RMI kept in mind</a:t>
            </a:r>
          </a:p>
          <a:p>
            <a:pPr lvl="3"/>
            <a:r>
              <a:rPr lang="en-US" dirty="0" smtClean="0"/>
              <a:t>Monolithic (self-contained) executable for integration is possible</a:t>
            </a:r>
          </a:p>
          <a:p>
            <a:pPr lvl="3"/>
            <a:r>
              <a:rPr lang="en-US" dirty="0" smtClean="0"/>
              <a:t>Most class connections are separable: fully distributed architecture is also possible</a:t>
            </a:r>
          </a:p>
          <a:p>
            <a:pPr lvl="3"/>
            <a:r>
              <a:rPr lang="en-US" dirty="0" smtClean="0"/>
              <a:t>And anything in-between</a:t>
            </a:r>
          </a:p>
          <a:p>
            <a:pPr lvl="2"/>
            <a:r>
              <a:rPr lang="en-US" dirty="0" smtClean="0"/>
              <a:t>Message queues (why instead of REST interfaces—built-in asynchrony, arbitrarily long queues with persistence (cf. socket), simple scalability for independent messages)</a:t>
            </a:r>
          </a:p>
          <a:p>
            <a:pPr lvl="1"/>
            <a:r>
              <a:rPr lang="en-US" dirty="0" smtClean="0"/>
              <a:t>Information and data model; the </a:t>
            </a:r>
            <a:r>
              <a:rPr lang="en-US" dirty="0" err="1" smtClean="0"/>
              <a:t>InfoBroker</a:t>
            </a:r>
            <a:r>
              <a:rPr lang="en-US" dirty="0" smtClean="0"/>
              <a:t>; YAML; </a:t>
            </a:r>
          </a:p>
          <a:p>
            <a:pPr lvl="1"/>
            <a:r>
              <a:rPr lang="en-US" dirty="0" smtClean="0"/>
              <a:t>Abstract solution: control circuit; Enactor </a:t>
            </a:r>
            <a:r>
              <a:rPr lang="en-US" dirty="0" err="1" smtClean="0"/>
              <a:t>maing</a:t>
            </a:r>
            <a:r>
              <a:rPr lang="en-US" dirty="0" smtClean="0"/>
              <a:t> decisions (programmer), IP executing instructions (CPU), on the SC and CH (hardware)</a:t>
            </a:r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7442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ServiceComposer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Component responsible of</a:t>
            </a:r>
          </a:p>
          <a:p>
            <a:pPr lvl="1"/>
            <a:r>
              <a:rPr lang="en-US" dirty="0" smtClean="0"/>
              <a:t>Support composing nodes (if necessary; e.g. prepared images will not need it)</a:t>
            </a:r>
          </a:p>
          <a:p>
            <a:pPr lvl="1"/>
            <a:r>
              <a:rPr lang="en-US" dirty="0" smtClean="0"/>
              <a:t>Connect interdependent nodes in an infrastructure</a:t>
            </a:r>
          </a:p>
          <a:p>
            <a:r>
              <a:rPr lang="en-US" dirty="0" smtClean="0"/>
              <a:t>This will be Chef at first; can be extended later.</a:t>
            </a:r>
          </a:p>
          <a:p>
            <a:r>
              <a:rPr lang="en-US" dirty="0" smtClean="0"/>
              <a:t>Details TBA</a:t>
            </a:r>
          </a:p>
        </p:txBody>
      </p:sp>
    </p:spTree>
    <p:extLst>
      <p:ext uri="{BB962C8B-B14F-4D97-AF65-F5344CB8AC3E}">
        <p14:creationId xmlns:p14="http://schemas.microsoft.com/office/powerpoint/2010/main" val="25935181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Python 2.7</a:t>
            </a:r>
          </a:p>
          <a:p>
            <a:r>
              <a:rPr lang="en-US" dirty="0" err="1" smtClean="0"/>
              <a:t>Git</a:t>
            </a:r>
            <a:r>
              <a:rPr lang="en-US" dirty="0"/>
              <a:t> [</a:t>
            </a:r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gitlab.lpds.sztaki.hu</a:t>
            </a:r>
            <a:r>
              <a:rPr lang="en-US" dirty="0">
                <a:hlinkClick r:id="rId2"/>
              </a:rPr>
              <a:t>/groups/cloud-</a:t>
            </a:r>
            <a:r>
              <a:rPr lang="en-US" dirty="0" smtClean="0">
                <a:hlinkClick r:id="rId2"/>
              </a:rPr>
              <a:t>orchestrator</a:t>
            </a:r>
            <a:r>
              <a:rPr lang="en-US" dirty="0" smtClean="0"/>
              <a:t>]</a:t>
            </a:r>
          </a:p>
          <a:p>
            <a:r>
              <a:rPr lang="en-US" dirty="0" err="1" smtClean="0"/>
              <a:t>Jira</a:t>
            </a:r>
            <a:r>
              <a:rPr lang="en-US" dirty="0" smtClean="0"/>
              <a:t> [</a:t>
            </a:r>
            <a:r>
              <a:rPr lang="en-US" dirty="0" smtClean="0">
                <a:hlinkClick r:id="rId3"/>
              </a:rPr>
              <a:t>https://jira.lpds.sztaki.hu/browse/OCD</a:t>
            </a:r>
            <a:r>
              <a:rPr lang="en-US" dirty="0" smtClean="0"/>
              <a:t>]</a:t>
            </a:r>
          </a:p>
          <a:p>
            <a:r>
              <a:rPr lang="en-US" dirty="0"/>
              <a:t>Documentation [</a:t>
            </a:r>
            <a:r>
              <a:rPr lang="en-US" dirty="0">
                <a:hlinkClick r:id="rId4"/>
              </a:rPr>
              <a:t>http:/</a:t>
            </a:r>
            <a:r>
              <a:rPr lang="en-US" dirty="0" smtClean="0">
                <a:hlinkClick r:id="rId4"/>
              </a:rPr>
              <a:t>/c153-33.localcloud/</a:t>
            </a:r>
            <a:r>
              <a:rPr lang="en-US" dirty="0">
                <a:hlinkClick r:id="rId4"/>
              </a:rPr>
              <a:t>util-doc/util.html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Sphinx, </a:t>
            </a:r>
            <a:r>
              <a:rPr lang="en-US" dirty="0" err="1" smtClean="0"/>
              <a:t>docstrings</a:t>
            </a:r>
            <a:endParaRPr lang="en-US" dirty="0" smtClean="0"/>
          </a:p>
          <a:p>
            <a:r>
              <a:rPr lang="en-US" dirty="0" smtClean="0"/>
              <a:t>Testing: Python </a:t>
            </a:r>
            <a:r>
              <a:rPr lang="en-US" i="1" u="sng" dirty="0" err="1" smtClean="0"/>
              <a:t>nosetests</a:t>
            </a:r>
            <a:endParaRPr lang="en-US" i="1" u="sng" dirty="0" smtClean="0"/>
          </a:p>
          <a:p>
            <a:r>
              <a:rPr lang="en-US" dirty="0" smtClean="0"/>
              <a:t>Deployment: </a:t>
            </a:r>
            <a:r>
              <a:rPr lang="en-US" i="1" dirty="0" err="1" smtClean="0"/>
              <a:t>setuptools</a:t>
            </a:r>
            <a:endParaRPr lang="en-US" i="1" dirty="0"/>
          </a:p>
          <a:p>
            <a:pPr lvl="1"/>
            <a:r>
              <a:rPr lang="en-US" dirty="0" smtClean="0"/>
              <a:t>Development </a:t>
            </a:r>
            <a:r>
              <a:rPr lang="en-US" dirty="0" err="1" smtClean="0"/>
              <a:t>pacakge</a:t>
            </a:r>
            <a:r>
              <a:rPr lang="en-US" dirty="0" smtClean="0"/>
              <a:t> repo: [</a:t>
            </a:r>
            <a:r>
              <a:rPr lang="en-US" dirty="0" smtClean="0">
                <a:hlinkClick r:id="rId5"/>
              </a:rPr>
              <a:t>http://c153-86.localcloud:8080/packages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Works best with </a:t>
            </a:r>
            <a:r>
              <a:rPr lang="en-US" i="1" dirty="0" err="1" smtClean="0"/>
              <a:t>virtualenv</a:t>
            </a:r>
            <a:endParaRPr lang="en-US" i="1" dirty="0" smtClean="0"/>
          </a:p>
          <a:p>
            <a:r>
              <a:rPr lang="en-US" dirty="0" smtClean="0"/>
              <a:t>Package dependencies</a:t>
            </a:r>
          </a:p>
          <a:p>
            <a:pPr lvl="1"/>
            <a:r>
              <a:rPr lang="en-US" dirty="0" err="1" smtClean="0"/>
              <a:t>PyYAML</a:t>
            </a:r>
            <a:r>
              <a:rPr lang="en-US" dirty="0" smtClean="0"/>
              <a:t>, </a:t>
            </a:r>
            <a:r>
              <a:rPr lang="en-US" dirty="0" err="1" smtClean="0"/>
              <a:t>argparse</a:t>
            </a:r>
            <a:r>
              <a:rPr lang="en-US" dirty="0" smtClean="0"/>
              <a:t>, python-</a:t>
            </a:r>
            <a:r>
              <a:rPr lang="en-US" dirty="0" err="1" smtClean="0"/>
              <a:t>dateutil</a:t>
            </a:r>
            <a:r>
              <a:rPr lang="en-US" dirty="0" smtClean="0"/>
              <a:t>, </a:t>
            </a:r>
            <a:r>
              <a:rPr lang="en-US" dirty="0" err="1" smtClean="0"/>
              <a:t>pika</a:t>
            </a:r>
            <a:r>
              <a:rPr lang="en-US" dirty="0" smtClean="0"/>
              <a:t> (for </a:t>
            </a:r>
            <a:r>
              <a:rPr lang="en-US" dirty="0" err="1" smtClean="0"/>
              <a:t>RabbitMQ</a:t>
            </a:r>
            <a:r>
              <a:rPr lang="en-US" dirty="0" smtClean="0"/>
              <a:t>), </a:t>
            </a:r>
            <a:r>
              <a:rPr lang="en-US" dirty="0" err="1" smtClean="0"/>
              <a:t>Boto</a:t>
            </a:r>
            <a:r>
              <a:rPr lang="en-US" dirty="0" smtClean="0"/>
              <a:t>, etc.</a:t>
            </a:r>
          </a:p>
          <a:p>
            <a:r>
              <a:rPr lang="en-US" dirty="0" smtClean="0"/>
              <a:t>TODO: Integrating these into Jenkins</a:t>
            </a:r>
          </a:p>
          <a:p>
            <a:pPr lvl="1"/>
            <a:r>
              <a:rPr lang="en-US" dirty="0" smtClean="0"/>
              <a:t>Automatic package repo updating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utomatic testing</a:t>
            </a:r>
          </a:p>
        </p:txBody>
      </p:sp>
    </p:spTree>
    <p:extLst>
      <p:ext uri="{BB962C8B-B14F-4D97-AF65-F5344CB8AC3E}">
        <p14:creationId xmlns:p14="http://schemas.microsoft.com/office/powerpoint/2010/main" val="2413531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Repositories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endParaRPr lang="en-US" dirty="0" smtClean="0"/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://gitlab.lpds.sztaki.hu/groups/cloud-</a:t>
            </a:r>
            <a:r>
              <a:rPr lang="en-US" dirty="0" smtClean="0">
                <a:hlinkClick r:id="rId2"/>
              </a:rPr>
              <a:t>orchestrator</a:t>
            </a:r>
            <a:endParaRPr lang="en-US" dirty="0" smtClean="0"/>
          </a:p>
          <a:p>
            <a:r>
              <a:rPr lang="en-US" dirty="0" smtClean="0"/>
              <a:t>Each package has its own repository</a:t>
            </a:r>
          </a:p>
          <a:p>
            <a:r>
              <a:rPr lang="en-US" dirty="0" smtClean="0"/>
              <a:t>Plus</a:t>
            </a:r>
          </a:p>
          <a:p>
            <a:pPr lvl="1"/>
            <a:r>
              <a:rPr lang="en-US" dirty="0" smtClean="0"/>
              <a:t>Demo – containing standalone </a:t>
            </a:r>
            <a:r>
              <a:rPr lang="en-US" dirty="0" err="1" smtClean="0"/>
              <a:t>executables</a:t>
            </a:r>
            <a:r>
              <a:rPr lang="en-US" dirty="0" smtClean="0"/>
              <a:t> that can run OCCO (until an API package is released)</a:t>
            </a:r>
          </a:p>
          <a:p>
            <a:pPr lvl="1"/>
            <a:r>
              <a:rPr lang="en-US" dirty="0" smtClean="0"/>
              <a:t>Documentation</a:t>
            </a:r>
          </a:p>
          <a:p>
            <a:pPr lvl="1"/>
            <a:r>
              <a:rPr lang="en-US" dirty="0" smtClean="0"/>
              <a:t>Publications</a:t>
            </a:r>
          </a:p>
        </p:txBody>
      </p:sp>
    </p:spTree>
    <p:extLst>
      <p:ext uri="{BB962C8B-B14F-4D97-AF65-F5344CB8AC3E}">
        <p14:creationId xmlns:p14="http://schemas.microsoft.com/office/powerpoint/2010/main" val="3778140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Python deployment: </a:t>
            </a:r>
            <a:r>
              <a:rPr lang="en-US" dirty="0" err="1" smtClean="0"/>
              <a:t>distutils</a:t>
            </a:r>
            <a:endParaRPr lang="en-US" dirty="0" smtClean="0"/>
          </a:p>
          <a:p>
            <a:r>
              <a:rPr lang="en-US" dirty="0" smtClean="0"/>
              <a:t>Each component has its own package</a:t>
            </a:r>
          </a:p>
          <a:p>
            <a:pPr lvl="1"/>
            <a:r>
              <a:rPr lang="en-US" dirty="0" smtClean="0"/>
              <a:t>Independent components may not be installed</a:t>
            </a:r>
          </a:p>
          <a:p>
            <a:pPr lvl="1"/>
            <a:r>
              <a:rPr lang="en-US" dirty="0" smtClean="0"/>
              <a:t>Package dependencies:</a:t>
            </a:r>
          </a:p>
          <a:p>
            <a:pPr lvl="1"/>
            <a:r>
              <a:rPr lang="en-US" b="1" dirty="0" smtClean="0"/>
              <a:t>TODO</a:t>
            </a:r>
            <a:r>
              <a:rPr lang="en-US" dirty="0" smtClean="0"/>
              <a:t>: revise</a:t>
            </a:r>
          </a:p>
          <a:p>
            <a:pPr lvl="2"/>
            <a:r>
              <a:rPr lang="en-US" dirty="0" smtClean="0"/>
              <a:t>E.g. We have namespace packages now</a:t>
            </a:r>
          </a:p>
        </p:txBody>
      </p:sp>
      <p:pic>
        <p:nvPicPr>
          <p:cNvPr id="5" name="Picture 4" descr="packag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162" y="2852936"/>
            <a:ext cx="3852727" cy="3539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3422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and Release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We’re using </a:t>
            </a:r>
            <a:r>
              <a:rPr lang="en-US" dirty="0" err="1" smtClean="0"/>
              <a:t>Jira</a:t>
            </a:r>
            <a:r>
              <a:rPr lang="en-US" dirty="0" smtClean="0"/>
              <a:t> with a Scrum board</a:t>
            </a:r>
          </a:p>
          <a:p>
            <a:pPr lvl="1"/>
            <a:r>
              <a:rPr lang="en-US" sz="1400" dirty="0">
                <a:hlinkClick r:id="rId2"/>
              </a:rPr>
              <a:t>https://jira.lpds.sztaki.hu/browse/</a:t>
            </a:r>
            <a:r>
              <a:rPr lang="en-US" sz="1400" dirty="0" smtClean="0">
                <a:hlinkClick r:id="rId2"/>
              </a:rPr>
              <a:t>OCD</a:t>
            </a:r>
            <a:endParaRPr lang="en-US" sz="1400" dirty="0" smtClean="0"/>
          </a:p>
          <a:p>
            <a:pPr lvl="1"/>
            <a:r>
              <a:rPr lang="en-US" sz="1400" dirty="0">
                <a:hlinkClick r:id="rId3"/>
              </a:rPr>
              <a:t>https://jira.lpds.sztaki.hu/secure/RapidBoard.jspa?rapidView=14&amp;view=</a:t>
            </a:r>
            <a:r>
              <a:rPr lang="en-US" sz="1400" dirty="0" smtClean="0">
                <a:hlinkClick r:id="rId3"/>
              </a:rPr>
              <a:t>planning.nodetail</a:t>
            </a:r>
            <a:endParaRPr lang="en-US" sz="1400" dirty="0" smtClean="0"/>
          </a:p>
        </p:txBody>
      </p:sp>
      <p:pic>
        <p:nvPicPr>
          <p:cNvPr id="4" name="Picture 3" descr="Screen Shot 2014-11-11 at 13.56.4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3356992"/>
            <a:ext cx="3336807" cy="3501008"/>
          </a:xfrm>
          <a:prstGeom prst="rect">
            <a:avLst/>
          </a:prstGeom>
        </p:spPr>
      </p:pic>
      <p:pic>
        <p:nvPicPr>
          <p:cNvPr id="5" name="Picture 4" descr="Screen Shot 2014-11-11 at 13.56.0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892883"/>
            <a:ext cx="5076056" cy="2984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85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Components</a:t>
            </a:r>
            <a:endParaRPr lang="en-US" sz="4400" dirty="0"/>
          </a:p>
        </p:txBody>
      </p:sp>
      <p:pic>
        <p:nvPicPr>
          <p:cNvPr id="7" name="Picture 6" descr="legen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4797152"/>
            <a:ext cx="952768" cy="1571826"/>
          </a:xfrm>
          <a:prstGeom prst="rect">
            <a:avLst/>
          </a:prstGeom>
        </p:spPr>
      </p:pic>
      <p:pic>
        <p:nvPicPr>
          <p:cNvPr id="8" name="Picture 7" descr="component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1970558"/>
            <a:ext cx="5832648" cy="4338762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251520" y="4365104"/>
            <a:ext cx="1008112" cy="360040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Focus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5913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Codebase (May-August, ‘14)</a:t>
            </a:r>
            <a:endParaRPr lang="en-US" sz="4400" dirty="0"/>
          </a:p>
        </p:txBody>
      </p:sp>
      <p:pic>
        <p:nvPicPr>
          <p:cNvPr id="7" name="Picture 6" descr="legen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4797152"/>
            <a:ext cx="952768" cy="1571826"/>
          </a:xfrm>
          <a:prstGeom prst="rect">
            <a:avLst/>
          </a:prstGeom>
        </p:spPr>
      </p:pic>
      <p:pic>
        <p:nvPicPr>
          <p:cNvPr id="3" name="Picture 2" descr="first-codebas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59" y="1964061"/>
            <a:ext cx="5832649" cy="4345259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3203848" y="1916832"/>
            <a:ext cx="3384376" cy="1296144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51520" y="4365104"/>
            <a:ext cx="1008112" cy="360040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Focus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9512" y="1844824"/>
            <a:ext cx="2736304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Main goals: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Codebase skeleton</a:t>
            </a:r>
          </a:p>
          <a:p>
            <a:pPr marL="742950" lvl="1" indent="-285750">
              <a:buFontTx/>
              <a:buChar char="-"/>
            </a:pPr>
            <a:r>
              <a:rPr lang="en-US" sz="1200" dirty="0" smtClean="0"/>
              <a:t>Packages, </a:t>
            </a:r>
            <a:r>
              <a:rPr lang="en-US" sz="1200" dirty="0" err="1" smtClean="0"/>
              <a:t>git</a:t>
            </a:r>
            <a:r>
              <a:rPr lang="en-US" sz="1200" dirty="0" smtClean="0"/>
              <a:t> repos, documentation, formal requirements, experimenting, utilities, testing</a:t>
            </a:r>
          </a:p>
          <a:p>
            <a:pPr marL="285750" indent="-285750">
              <a:buFontTx/>
              <a:buChar char="-"/>
            </a:pPr>
            <a:r>
              <a:rPr lang="en-US" sz="1600" dirty="0" err="1" smtClean="0"/>
              <a:t>InfoBroker</a:t>
            </a:r>
            <a:endParaRPr lang="en-US" sz="1600" dirty="0" smtClean="0"/>
          </a:p>
          <a:p>
            <a:pPr marL="285750" indent="-285750">
              <a:buFontTx/>
              <a:buChar char="-"/>
            </a:pPr>
            <a:r>
              <a:rPr lang="en-US" sz="1600" dirty="0" smtClean="0"/>
              <a:t>Communications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47664" y="4089846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By “accident”: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Compiler and Enactor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691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1</a:t>
            </a:r>
            <a:r>
              <a:rPr lang="en-US" sz="4400" baseline="30000" dirty="0" smtClean="0"/>
              <a:t>st</a:t>
            </a:r>
            <a:r>
              <a:rPr lang="en-US" sz="4400" dirty="0" smtClean="0"/>
              <a:t> sprint (October, ‘14)</a:t>
            </a:r>
            <a:endParaRPr lang="en-US" sz="4400" dirty="0"/>
          </a:p>
        </p:txBody>
      </p:sp>
      <p:pic>
        <p:nvPicPr>
          <p:cNvPr id="7" name="Picture 6" descr="legen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4797152"/>
            <a:ext cx="952768" cy="1571826"/>
          </a:xfrm>
          <a:prstGeom prst="rect">
            <a:avLst/>
          </a:prstGeom>
        </p:spPr>
      </p:pic>
      <p:pic>
        <p:nvPicPr>
          <p:cNvPr id="4" name="Picture 3" descr="first-sprin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1844824"/>
            <a:ext cx="5904656" cy="4495664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251520" y="4365104"/>
            <a:ext cx="1008112" cy="360040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Focus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923928" y="3861048"/>
            <a:ext cx="1008112" cy="1224136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79512" y="1844824"/>
            <a:ext cx="27363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Main goals: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Infra Processor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Cooperation of existing components</a:t>
            </a:r>
          </a:p>
          <a:p>
            <a:pPr lvl="1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99592" y="3692639"/>
            <a:ext cx="316835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Expected outcome: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Core prototype</a:t>
            </a:r>
          </a:p>
          <a:p>
            <a:pPr lvl="1"/>
            <a:r>
              <a:rPr lang="en-US" sz="1400" dirty="0" smtClean="0"/>
              <a:t>The </a:t>
            </a:r>
            <a:r>
              <a:rPr lang="en-US" sz="1400" dirty="0"/>
              <a:t>Compiler-Enactor-</a:t>
            </a:r>
            <a:r>
              <a:rPr lang="en-US" sz="1400" dirty="0" err="1" smtClean="0"/>
              <a:t>InfraProcessor</a:t>
            </a:r>
            <a:r>
              <a:rPr lang="en-US" sz="1400" dirty="0" smtClean="0"/>
              <a:t> triplet </a:t>
            </a:r>
            <a:r>
              <a:rPr lang="en-US" sz="1400" dirty="0"/>
              <a:t>(the </a:t>
            </a:r>
            <a:r>
              <a:rPr lang="en-US" sz="1400" b="1" dirty="0"/>
              <a:t>core</a:t>
            </a:r>
            <a:r>
              <a:rPr lang="en-US" sz="1400" dirty="0"/>
              <a:t>) can work together </a:t>
            </a:r>
            <a:r>
              <a:rPr lang="en-US" sz="1400" dirty="0" smtClean="0"/>
              <a:t>using dummy cloud-handler and service composer; it </a:t>
            </a:r>
            <a:r>
              <a:rPr lang="en-US" sz="1400" i="1" dirty="0" smtClean="0"/>
              <a:t>simulates</a:t>
            </a:r>
            <a:r>
              <a:rPr lang="en-US" sz="1400" dirty="0" smtClean="0"/>
              <a:t> infrastructure creation successfully.</a:t>
            </a:r>
            <a:endParaRPr lang="en-US" sz="1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5599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2</a:t>
            </a:r>
            <a:r>
              <a:rPr lang="en-US" sz="4400" baseline="30000" dirty="0" smtClean="0"/>
              <a:t>nd</a:t>
            </a:r>
            <a:r>
              <a:rPr lang="en-US" sz="4400" dirty="0" smtClean="0"/>
              <a:t> sprint (November, </a:t>
            </a:r>
            <a:r>
              <a:rPr lang="fr-FR" sz="4400" dirty="0" smtClean="0"/>
              <a:t>’</a:t>
            </a:r>
            <a:r>
              <a:rPr lang="en-US" sz="4400" dirty="0" smtClean="0"/>
              <a:t>14)</a:t>
            </a:r>
            <a:endParaRPr lang="en-US" sz="4400" dirty="0"/>
          </a:p>
        </p:txBody>
      </p:sp>
      <p:pic>
        <p:nvPicPr>
          <p:cNvPr id="7" name="Picture 6" descr="legen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4797152"/>
            <a:ext cx="952768" cy="1571826"/>
          </a:xfrm>
          <a:prstGeom prst="rect">
            <a:avLst/>
          </a:prstGeom>
        </p:spPr>
      </p:pic>
      <p:pic>
        <p:nvPicPr>
          <p:cNvPr id="3" name="Picture 2" descr="current-sprin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1844824"/>
            <a:ext cx="5877192" cy="4474754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251520" y="4365104"/>
            <a:ext cx="1008112" cy="360040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Focus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788024" y="3789040"/>
            <a:ext cx="2232248" cy="1296144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79512" y="1844824"/>
            <a:ext cx="273630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Main goals: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Cloud submitting</a:t>
            </a:r>
            <a:br>
              <a:rPr lang="en-US" sz="1600" dirty="0" smtClean="0"/>
            </a:br>
            <a:r>
              <a:rPr lang="en-US" sz="1600" dirty="0" smtClean="0"/>
              <a:t>without contextualization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Permanent UDS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331640" y="4841865"/>
            <a:ext cx="3168352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Expected outcome: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Cloud submission prototype</a:t>
            </a:r>
          </a:p>
          <a:p>
            <a:pPr lvl="1"/>
            <a:r>
              <a:rPr lang="en-US" sz="1400" dirty="0" smtClean="0"/>
              <a:t>OCCO can create an infrastructure using prepared images.</a:t>
            </a:r>
          </a:p>
          <a:p>
            <a:pPr lvl="1"/>
            <a:r>
              <a:rPr lang="en-US" sz="1400" dirty="0" smtClean="0"/>
              <a:t>Using the service composer is </a:t>
            </a:r>
            <a:r>
              <a:rPr lang="en-US" sz="1400" i="1" dirty="0" smtClean="0"/>
              <a:t>not</a:t>
            </a:r>
            <a:r>
              <a:rPr lang="en-US" sz="1400" dirty="0" smtClean="0"/>
              <a:t> yet a goal.</a:t>
            </a:r>
            <a:endParaRPr lang="en-US" sz="1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281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rogress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1771965"/>
            <a:ext cx="6029848" cy="46093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908719"/>
            <a:ext cx="8928992" cy="864097"/>
          </a:xfrm>
        </p:spPr>
        <p:txBody>
          <a:bodyPr/>
          <a:lstStyle/>
          <a:p>
            <a:r>
              <a:rPr lang="en-US" sz="4400" dirty="0" smtClean="0"/>
              <a:t>3</a:t>
            </a:r>
            <a:r>
              <a:rPr lang="en-US" sz="4400" baseline="30000" dirty="0" smtClean="0"/>
              <a:t>rd</a:t>
            </a:r>
            <a:r>
              <a:rPr lang="en-US" sz="4400" dirty="0" smtClean="0"/>
              <a:t> sprint (December-January, </a:t>
            </a:r>
            <a:r>
              <a:rPr lang="fr-FR" sz="4400" dirty="0" smtClean="0"/>
              <a:t>’</a:t>
            </a:r>
            <a:r>
              <a:rPr lang="en-US" sz="4400" dirty="0" smtClean="0"/>
              <a:t>14-15)</a:t>
            </a:r>
            <a:endParaRPr lang="en-US" sz="4400" dirty="0"/>
          </a:p>
        </p:txBody>
      </p:sp>
      <p:pic>
        <p:nvPicPr>
          <p:cNvPr id="7" name="Picture 6" descr="legen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4797152"/>
            <a:ext cx="952768" cy="1571826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251520" y="4365104"/>
            <a:ext cx="1008112" cy="360040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Focus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9512" y="1844824"/>
            <a:ext cx="273630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Main goals: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Integrating existing components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Excl.: </a:t>
            </a:r>
            <a:r>
              <a:rPr lang="en-US" sz="1600" dirty="0" err="1" smtClean="0"/>
              <a:t>ServiceComposer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331640" y="4841865"/>
            <a:ext cx="3168352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Expected outcome: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Cloud submission prototype</a:t>
            </a:r>
          </a:p>
          <a:p>
            <a:pPr lvl="1"/>
            <a:r>
              <a:rPr lang="en-US" sz="1400" dirty="0" smtClean="0"/>
              <a:t>OCCO can create an infrastructure using prepared images.</a:t>
            </a:r>
          </a:p>
          <a:p>
            <a:pPr lvl="1"/>
            <a:r>
              <a:rPr lang="en-US" sz="1400" dirty="0" smtClean="0"/>
              <a:t>Using the service composer is </a:t>
            </a:r>
            <a:r>
              <a:rPr lang="en-US" sz="1400" i="1" dirty="0" smtClean="0"/>
              <a:t>not</a:t>
            </a:r>
            <a:r>
              <a:rPr lang="en-US" sz="1400" dirty="0" smtClean="0"/>
              <a:t> yet a goal.</a:t>
            </a:r>
            <a:endParaRPr lang="en-US" sz="1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232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Automated infrastructure instantiation and management</a:t>
            </a:r>
          </a:p>
          <a:p>
            <a:pPr lvl="1"/>
            <a:r>
              <a:rPr lang="en-US" dirty="0" smtClean="0"/>
              <a:t>Offline description how an infrastructure should look like</a:t>
            </a:r>
          </a:p>
          <a:p>
            <a:pPr lvl="1"/>
            <a:r>
              <a:rPr lang="en-US" dirty="0" smtClean="0"/>
              <a:t>An infrastructure can be instantiated automatically, or with a single click of a user</a:t>
            </a:r>
          </a:p>
          <a:p>
            <a:pPr lvl="2"/>
            <a:r>
              <a:rPr lang="en-US" dirty="0" smtClean="0"/>
              <a:t>Hence the name: </a:t>
            </a:r>
            <a:r>
              <a:rPr lang="en-US" sz="2400" b="1" dirty="0" smtClean="0"/>
              <a:t>One-Click Cloud Orchestrator</a:t>
            </a:r>
          </a:p>
          <a:p>
            <a:pPr lvl="2"/>
            <a:endParaRPr lang="en-US" sz="1800" dirty="0" smtClean="0"/>
          </a:p>
          <a:p>
            <a:r>
              <a:rPr lang="en-US" sz="2600" dirty="0" smtClean="0"/>
              <a:t>Automation in a cloud</a:t>
            </a:r>
          </a:p>
          <a:p>
            <a:pPr lvl="1"/>
            <a:r>
              <a:rPr lang="en-US" sz="1800" dirty="0" smtClean="0"/>
              <a:t>Node </a:t>
            </a:r>
            <a:r>
              <a:rPr lang="en-US" sz="1800" b="1" dirty="0" smtClean="0"/>
              <a:t>instantiation</a:t>
            </a:r>
          </a:p>
          <a:p>
            <a:pPr lvl="2"/>
            <a:r>
              <a:rPr lang="en-US" sz="1800" dirty="0" smtClean="0"/>
              <a:t>Through an API or a UI</a:t>
            </a:r>
          </a:p>
          <a:p>
            <a:pPr lvl="1"/>
            <a:r>
              <a:rPr lang="en-US" sz="1800" dirty="0" smtClean="0"/>
              <a:t>Node configuration </a:t>
            </a:r>
            <a:r>
              <a:rPr lang="en-US" sz="1800" b="1" dirty="0" smtClean="0"/>
              <a:t>management</a:t>
            </a:r>
          </a:p>
          <a:p>
            <a:pPr lvl="2"/>
            <a:r>
              <a:rPr lang="en-US" sz="1800" dirty="0" smtClean="0"/>
              <a:t>Chef, Puppet, etc.</a:t>
            </a:r>
          </a:p>
          <a:p>
            <a:pPr lvl="1"/>
            <a:r>
              <a:rPr lang="en-US" sz="1800" dirty="0" smtClean="0"/>
              <a:t>Our goal is a extending these to infrastructures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800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Aside the Service Composer and an API, OCCO is mostly functional</a:t>
            </a:r>
          </a:p>
          <a:p>
            <a:r>
              <a:rPr lang="en-US" dirty="0" smtClean="0"/>
              <a:t>This means that an infrastructure can be instantiated from a description</a:t>
            </a:r>
          </a:p>
          <a:p>
            <a:pPr lvl="1"/>
            <a:r>
              <a:rPr lang="en-US" dirty="0" smtClean="0"/>
              <a:t>VMs are started and contextualized as specified in the description [demo]</a:t>
            </a:r>
          </a:p>
          <a:p>
            <a:pPr lvl="1"/>
            <a:endParaRPr lang="en-US" dirty="0"/>
          </a:p>
          <a:p>
            <a:r>
              <a:rPr lang="en-US" dirty="0" smtClean="0"/>
              <a:t>The codebase is about 80% </a:t>
            </a:r>
            <a:r>
              <a:rPr lang="en-US" i="1" dirty="0" smtClean="0"/>
              <a:t>extensively</a:t>
            </a:r>
            <a:r>
              <a:rPr lang="en-US" dirty="0" smtClean="0"/>
              <a:t> documented</a:t>
            </a:r>
          </a:p>
          <a:p>
            <a:pPr lvl="1"/>
            <a:r>
              <a:rPr lang="en-US" dirty="0" smtClean="0"/>
              <a:t>Developer documentation: [</a:t>
            </a:r>
            <a:r>
              <a:rPr lang="en-US" dirty="0" smtClean="0">
                <a:hlinkClick r:id="rId2"/>
              </a:rPr>
              <a:t>http://c153-33.localcloud/util-doc</a:t>
            </a:r>
            <a:r>
              <a:rPr lang="en-US" dirty="0" smtClean="0"/>
              <a:t>] (from LPDS network only)</a:t>
            </a:r>
          </a:p>
          <a:p>
            <a:r>
              <a:rPr lang="en-US" dirty="0" smtClean="0"/>
              <a:t>About 5000 lines of Python code, of which 3000 are documentation and comments; plus overhead (package definitions, etc.); plus lots of UML diagrams</a:t>
            </a:r>
          </a:p>
        </p:txBody>
      </p:sp>
    </p:spTree>
    <p:extLst>
      <p:ext uri="{BB962C8B-B14F-4D97-AF65-F5344CB8AC3E}">
        <p14:creationId xmlns:p14="http://schemas.microsoft.com/office/powerpoint/2010/main" val="35802044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Priority tasks (~in order)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Finishing documentation (2-3 days, immediate to-do; required to share code)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API to integrate the primitives provided by the existing system into coherent use-cases</a:t>
            </a:r>
          </a:p>
          <a:p>
            <a:pPr lvl="2"/>
            <a:r>
              <a:rPr lang="en-US" dirty="0" smtClean="0"/>
              <a:t>Adam Novak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Update unit tests (they’ve been neglected in the sprinting)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Jenkins integration tests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Service Composer</a:t>
            </a:r>
          </a:p>
          <a:p>
            <a:pPr marL="1200150" lvl="2" indent="-342900"/>
            <a:r>
              <a:rPr lang="en-US" dirty="0" smtClean="0"/>
              <a:t>Required before release</a:t>
            </a:r>
          </a:p>
        </p:txBody>
      </p:sp>
    </p:spTree>
    <p:extLst>
      <p:ext uri="{BB962C8B-B14F-4D97-AF65-F5344CB8AC3E}">
        <p14:creationId xmlns:p14="http://schemas.microsoft.com/office/powerpoint/2010/main" val="3357330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Mark </a:t>
            </a:r>
            <a:r>
              <a:rPr lang="en-US" dirty="0" err="1" smtClean="0"/>
              <a:t>Gergely</a:t>
            </a:r>
            <a:r>
              <a:rPr lang="en-US" dirty="0" smtClean="0"/>
              <a:t>, co-architect</a:t>
            </a:r>
          </a:p>
          <a:p>
            <a:r>
              <a:rPr lang="en-US" dirty="0"/>
              <a:t>Adam Novak, co-</a:t>
            </a:r>
            <a:r>
              <a:rPr lang="en-US" dirty="0" smtClean="0"/>
              <a:t>developer</a:t>
            </a:r>
          </a:p>
          <a:p>
            <a:r>
              <a:rPr lang="en-US" dirty="0" smtClean="0"/>
              <a:t>Special </a:t>
            </a:r>
            <a:r>
              <a:rPr lang="en-US" smtClean="0"/>
              <a:t>thanks to:</a:t>
            </a:r>
            <a:endParaRPr lang="en-US" dirty="0" smtClean="0"/>
          </a:p>
          <a:p>
            <a:pPr lvl="1"/>
            <a:r>
              <a:rPr lang="en-US" sz="2400" dirty="0" err="1" smtClean="0"/>
              <a:t>Jozsef</a:t>
            </a:r>
            <a:r>
              <a:rPr lang="en-US" sz="2400" dirty="0" smtClean="0"/>
              <a:t> Kovacs, Gabor </a:t>
            </a:r>
            <a:r>
              <a:rPr lang="en-US" sz="2400" dirty="0" err="1" smtClean="0"/>
              <a:t>Kecskemeti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24004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08719"/>
            <a:ext cx="8229600" cy="129614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Motivation</a:t>
            </a:r>
            <a:br>
              <a:rPr lang="en-US" dirty="0" smtClean="0"/>
            </a:br>
            <a:r>
              <a:rPr lang="en-US" sz="2800" dirty="0" smtClean="0"/>
              <a:t>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76871"/>
            <a:ext cx="8229600" cy="410445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Automated infrastructure instantiation and management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Starting demo, tutorial, testing, or any other throw-away infrastructures</a:t>
            </a:r>
          </a:p>
          <a:p>
            <a:pPr lvl="2"/>
            <a:r>
              <a:rPr lang="en-US" dirty="0" smtClean="0"/>
              <a:t>Original use case idea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Dynamic workflow support</a:t>
            </a:r>
          </a:p>
          <a:p>
            <a:pPr lvl="2"/>
            <a:r>
              <a:rPr lang="en-US" dirty="0" smtClean="0"/>
              <a:t>If a </a:t>
            </a:r>
            <a:r>
              <a:rPr lang="en-US" dirty="0" err="1" smtClean="0"/>
              <a:t>wf</a:t>
            </a:r>
            <a:r>
              <a:rPr lang="en-US" dirty="0" smtClean="0"/>
              <a:t> node needs a specific kind of infrastructure to run, OCCO can be used to instantiate, manage, and tear down the necessary infrastructure as necessary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Data-driven workflow infrastructures</a:t>
            </a:r>
          </a:p>
          <a:p>
            <a:pPr lvl="2"/>
            <a:r>
              <a:rPr lang="en-US" dirty="0" smtClean="0"/>
              <a:t>One could convert a WF into an infrastructure of data-driven services</a:t>
            </a:r>
          </a:p>
          <a:p>
            <a:pPr lvl="2"/>
            <a:r>
              <a:rPr lang="en-US" dirty="0" smtClean="0"/>
              <a:t>This infrastructure can be kept running for as long as there is incoming data (possibly for long term)</a:t>
            </a:r>
          </a:p>
          <a:p>
            <a:pPr lvl="2"/>
            <a:r>
              <a:rPr lang="en-US" dirty="0" smtClean="0"/>
              <a:t>The infrastructure components can be scaled dynamically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Taking devops to the next level: an extension to Chef/</a:t>
            </a:r>
            <a:r>
              <a:rPr lang="en-US" dirty="0" err="1" smtClean="0"/>
              <a:t>Pupper</a:t>
            </a:r>
            <a:r>
              <a:rPr lang="en-US" dirty="0" smtClean="0"/>
              <a:t>/etc.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582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4000" dirty="0" smtClean="0"/>
              <a:t>State of the Art</a:t>
            </a:r>
            <a:endParaRPr lang="en-US" sz="40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4937877"/>
              </p:ext>
            </p:extLst>
          </p:nvPr>
        </p:nvGraphicFramePr>
        <p:xfrm>
          <a:off x="323530" y="1772683"/>
          <a:ext cx="8568950" cy="4752661"/>
        </p:xfrm>
        <a:graphic>
          <a:graphicData uri="http://schemas.openxmlformats.org/drawingml/2006/table">
            <a:tbl>
              <a:tblPr/>
              <a:tblGrid>
                <a:gridCol w="856895"/>
                <a:gridCol w="856895"/>
                <a:gridCol w="856895"/>
                <a:gridCol w="856895"/>
                <a:gridCol w="856895"/>
                <a:gridCol w="856895"/>
                <a:gridCol w="856895"/>
                <a:gridCol w="856895"/>
                <a:gridCol w="856895"/>
                <a:gridCol w="856895"/>
              </a:tblGrid>
              <a:tr h="201154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feature\System</a:t>
                      </a: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Juju</a:t>
                      </a: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OneFlow</a:t>
                      </a: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Cloud- Formation</a:t>
                      </a: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Heat</a:t>
                      </a: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SlipStream</a:t>
                      </a:r>
                      <a:endParaRPr lang="en-US" sz="6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OpsWorks</a:t>
                      </a: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"OneClick" plans</a:t>
                      </a: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"OneClick" plans</a:t>
                      </a: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AA84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"OneClick" “vision”</a:t>
                      </a: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AA84F"/>
                    </a:solidFill>
                  </a:tcPr>
                </a:tc>
              </a:tr>
              <a:tr h="15711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31-Jul-14</a:t>
                      </a: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31-Jul-15</a:t>
                      </a: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AA84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12424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OS Support</a:t>
                      </a: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3F3F3F"/>
                          </a:solidFill>
                          <a:effectLst/>
                          <a:latin typeface="Arial"/>
                        </a:rPr>
                        <a:t>Ubuntu</a:t>
                      </a: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3F3F3F"/>
                          </a:solidFill>
                          <a:effectLst/>
                          <a:latin typeface="Arial"/>
                        </a:rPr>
                        <a:t>Hypervisor dependant</a:t>
                      </a: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 dirty="0" smtClean="0">
                          <a:solidFill>
                            <a:srgbClr val="3F3F3F"/>
                          </a:solidFill>
                          <a:effectLst/>
                          <a:latin typeface="Arial"/>
                        </a:rPr>
                        <a:t>Fixed list of Linux distributions</a:t>
                      </a:r>
                    </a:p>
                    <a:p>
                      <a:pPr algn="ctr" fontAlgn="ctr"/>
                      <a:r>
                        <a:rPr lang="en-US" sz="600" b="1" i="0" u="none" strike="noStrike" dirty="0" smtClean="0">
                          <a:solidFill>
                            <a:srgbClr val="3F3F3F"/>
                          </a:solidFill>
                          <a:effectLst/>
                          <a:latin typeface="Arial"/>
                        </a:rPr>
                        <a:t>Windows Server</a:t>
                      </a:r>
                    </a:p>
                    <a:p>
                      <a:pPr algn="ctr" fontAlgn="ctr"/>
                      <a:r>
                        <a:rPr lang="en-US" sz="600" b="1" i="0" u="none" strike="noStrike" dirty="0" smtClean="0">
                          <a:solidFill>
                            <a:srgbClr val="3F3F3F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sz="600" b="1" i="0" u="none" strike="noStrike" dirty="0">
                          <a:solidFill>
                            <a:srgbClr val="3F3F3F"/>
                          </a:solidFill>
                          <a:effectLst/>
                          <a:latin typeface="Arial"/>
                        </a:rPr>
                        <a:t>FreeBSD</a:t>
                      </a:r>
                      <a:endParaRPr lang="en-US" sz="400" b="1" i="0" u="none" strike="noStrike" dirty="0">
                        <a:solidFill>
                          <a:srgbClr val="3F3F3F"/>
                        </a:solidFill>
                        <a:effectLst/>
                        <a:latin typeface="Arial"/>
                      </a:endParaRP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3F3F3F"/>
                          </a:solidFill>
                          <a:effectLst/>
                          <a:latin typeface="Arial"/>
                        </a:rPr>
                        <a:t>Hypervisor dependant</a:t>
                      </a: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Supports wide variety of OS</a:t>
                      </a: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 dirty="0">
                          <a:solidFill>
                            <a:srgbClr val="3F3F3F"/>
                          </a:solidFill>
                          <a:effectLst/>
                          <a:latin typeface="Arial"/>
                        </a:rPr>
                        <a:t>Amazon Linux,</a:t>
                      </a: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Supports wide variety of OS</a:t>
                      </a: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Supports wide variety of OS</a:t>
                      </a: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Supports wide variety of OS</a:t>
                      </a: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</a:tr>
              <a:tr h="20621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 dirty="0">
                          <a:solidFill>
                            <a:srgbClr val="3F3F3F"/>
                          </a:solidFill>
                          <a:effectLst/>
                          <a:latin typeface="Arial"/>
                        </a:rPr>
                        <a:t>Ubuntu 12.04 LTS</a:t>
                      </a: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729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Supported cloud backends</a:t>
                      </a: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3F3F3F"/>
                          </a:solidFill>
                          <a:effectLst/>
                          <a:latin typeface="Arial"/>
                        </a:rPr>
                        <a:t>AWS EC2, HP Cloud Services, Windows Azure, Openstack</a:t>
                      </a: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3F3F3F"/>
                          </a:solidFill>
                          <a:effectLst/>
                          <a:latin typeface="Arial"/>
                        </a:rPr>
                        <a:t>OpenNebula</a:t>
                      </a: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 dirty="0">
                          <a:solidFill>
                            <a:srgbClr val="3F3F3F"/>
                          </a:solidFill>
                          <a:effectLst/>
                          <a:latin typeface="Arial"/>
                        </a:rPr>
                        <a:t>AWS EC2</a:t>
                      </a: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3F3F3F"/>
                          </a:solidFill>
                          <a:effectLst/>
                          <a:latin typeface="Arial"/>
                        </a:rPr>
                        <a:t>OpenStack</a:t>
                      </a: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3F3F3F"/>
                          </a:solidFill>
                          <a:effectLst/>
                          <a:latin typeface="Arial"/>
                        </a:rPr>
                        <a:t>OpenStack, AWS EC2, OCCI, Microsoft Azure, etc.</a:t>
                      </a: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3F3F3F"/>
                          </a:solidFill>
                          <a:effectLst/>
                          <a:latin typeface="Arial"/>
                        </a:rPr>
                        <a:t>AWS EC2</a:t>
                      </a: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 dirty="0">
                          <a:solidFill>
                            <a:srgbClr val="3F3F3F"/>
                          </a:solidFill>
                          <a:effectLst/>
                          <a:latin typeface="Arial"/>
                        </a:rPr>
                        <a:t>General EC2,</a:t>
                      </a: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3F3F3F"/>
                          </a:solidFill>
                          <a:effectLst/>
                          <a:latin typeface="Arial"/>
                        </a:rPr>
                        <a:t>General EC2,</a:t>
                      </a: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AD3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3F3F3F"/>
                          </a:solidFill>
                          <a:effectLst/>
                          <a:latin typeface="Arial"/>
                        </a:rPr>
                        <a:t>All widely accepted Cloud Interfaces</a:t>
                      </a: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</a:tr>
              <a:tr h="20142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 dirty="0">
                          <a:solidFill>
                            <a:srgbClr val="3F3F3F"/>
                          </a:solidFill>
                          <a:effectLst/>
                          <a:latin typeface="Arial"/>
                        </a:rPr>
                        <a:t>could be easily extended later</a:t>
                      </a: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 dirty="0" smtClean="0">
                          <a:solidFill>
                            <a:srgbClr val="3F3F3F"/>
                          </a:solidFill>
                          <a:effectLst/>
                          <a:latin typeface="Arial"/>
                        </a:rPr>
                        <a:t>OCCI(?),</a:t>
                      </a:r>
                      <a:endParaRPr lang="en-US" sz="600" b="1" i="0" u="none" strike="noStrike" dirty="0">
                        <a:solidFill>
                          <a:srgbClr val="3F3F3F"/>
                        </a:solidFill>
                        <a:effectLst/>
                        <a:latin typeface="Arial"/>
                      </a:endParaRP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AD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621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3F3F3F"/>
                          </a:solidFill>
                          <a:effectLst/>
                          <a:latin typeface="Arial"/>
                        </a:rPr>
                        <a:t>could be easily extended later</a:t>
                      </a: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386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Node management method</a:t>
                      </a: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3F3F3F"/>
                          </a:solidFill>
                          <a:effectLst/>
                          <a:latin typeface="Arial"/>
                        </a:rPr>
                        <a:t>Service Composer</a:t>
                      </a: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3F3F3F"/>
                          </a:solidFill>
                          <a:effectLst/>
                          <a:latin typeface="Arial"/>
                        </a:rPr>
                        <a:t>Image Based</a:t>
                      </a: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3F3F3F"/>
                          </a:solidFill>
                          <a:effectLst/>
                          <a:latin typeface="Arial"/>
                        </a:rPr>
                        <a:t>Service Composer</a:t>
                      </a: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3F3F3F"/>
                          </a:solidFill>
                          <a:effectLst/>
                          <a:latin typeface="Arial"/>
                        </a:rPr>
                        <a:t>Service Composer</a:t>
                      </a: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 dirty="0">
                          <a:solidFill>
                            <a:srgbClr val="3F3F3F"/>
                          </a:solidFill>
                          <a:effectLst/>
                          <a:latin typeface="Arial"/>
                        </a:rPr>
                        <a:t>Image Based</a:t>
                      </a: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3F3F3F"/>
                          </a:solidFill>
                          <a:effectLst/>
                          <a:latin typeface="Arial"/>
                        </a:rPr>
                        <a:t>Service Composer</a:t>
                      </a: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3F3F3F"/>
                          </a:solidFill>
                          <a:effectLst/>
                          <a:latin typeface="Arial"/>
                        </a:rPr>
                        <a:t>Service Composer,</a:t>
                      </a: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AD3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3F3F3F"/>
                          </a:solidFill>
                          <a:effectLst/>
                          <a:latin typeface="Arial"/>
                        </a:rPr>
                        <a:t>Service Composer, Chef, other </a:t>
                      </a:r>
                      <a:r>
                        <a:rPr lang="en-US" sz="600" b="1" i="0" u="none" strike="noStrike" dirty="0" err="1">
                          <a:solidFill>
                            <a:srgbClr val="3F3F3F"/>
                          </a:solidFill>
                          <a:effectLst/>
                          <a:latin typeface="Arial"/>
                        </a:rPr>
                        <a:t>SotA</a:t>
                      </a:r>
                      <a:r>
                        <a:rPr lang="en-US" sz="600" b="1" i="0" u="none" strike="noStrike" dirty="0">
                          <a:solidFill>
                            <a:srgbClr val="3F3F3F"/>
                          </a:solidFill>
                          <a:effectLst/>
                          <a:latin typeface="Arial"/>
                        </a:rPr>
                        <a:t> composer(s)</a:t>
                      </a: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3F3F3F"/>
                          </a:solidFill>
                          <a:effectLst/>
                          <a:latin typeface="Arial"/>
                        </a:rPr>
                        <a:t>Generic Service Composer, Integrated Abstract image management</a:t>
                      </a: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</a:tr>
              <a:tr h="15711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3F3F3F"/>
                          </a:solidFill>
                          <a:effectLst/>
                          <a:latin typeface="Arial"/>
                        </a:rPr>
                        <a:t>Chef</a:t>
                      </a: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71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Open source</a:t>
                      </a: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3F3F3F"/>
                          </a:solidFill>
                          <a:effectLst/>
                          <a:latin typeface="Arial"/>
                        </a:rPr>
                        <a:t>Yes</a:t>
                      </a: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3F3F3F"/>
                          </a:solidFill>
                          <a:effectLst/>
                          <a:latin typeface="Arial"/>
                        </a:rPr>
                        <a:t>Yes</a:t>
                      </a: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3F3F3F"/>
                          </a:solidFill>
                          <a:effectLst/>
                          <a:latin typeface="Arial"/>
                        </a:rPr>
                        <a:t>No</a:t>
                      </a: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3F3F3F"/>
                          </a:solidFill>
                          <a:effectLst/>
                          <a:latin typeface="Arial"/>
                        </a:rPr>
                        <a:t>Yes</a:t>
                      </a: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 dirty="0">
                          <a:solidFill>
                            <a:srgbClr val="3F3F3F"/>
                          </a:solidFill>
                          <a:effectLst/>
                          <a:latin typeface="Arial"/>
                        </a:rPr>
                        <a:t>Partly</a:t>
                      </a: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3F3F3F"/>
                          </a:solidFill>
                          <a:effectLst/>
                          <a:latin typeface="Arial"/>
                        </a:rPr>
                        <a:t>No</a:t>
                      </a: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3F3F3F"/>
                          </a:solidFill>
                          <a:effectLst/>
                          <a:latin typeface="Arial"/>
                        </a:rPr>
                        <a:t>Yes (?)</a:t>
                      </a: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3F3F3F"/>
                          </a:solidFill>
                          <a:effectLst/>
                          <a:latin typeface="Arial"/>
                        </a:rPr>
                        <a:t>Yes (?)</a:t>
                      </a: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3F3F3F"/>
                          </a:solidFill>
                          <a:effectLst/>
                          <a:latin typeface="Arial"/>
                        </a:rPr>
                        <a:t>Yes (?)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  <a:endParaRPr lang="en-US" sz="600" b="1" i="0" u="none" strike="noStrike">
                        <a:solidFill>
                          <a:srgbClr val="3F3F3F"/>
                        </a:solidFill>
                        <a:effectLst/>
                        <a:latin typeface="Arial"/>
                      </a:endParaRP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</a:tr>
              <a:tr h="1571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Hosted service</a:t>
                      </a: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3F3F3F"/>
                          </a:solidFill>
                          <a:effectLst/>
                          <a:latin typeface="Arial"/>
                        </a:rPr>
                        <a:t>Hosted</a:t>
                      </a: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3F3F3F"/>
                          </a:solidFill>
                          <a:effectLst/>
                          <a:latin typeface="Arial"/>
                        </a:rPr>
                        <a:t>No</a:t>
                      </a: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3F3F3F"/>
                          </a:solidFill>
                          <a:effectLst/>
                          <a:latin typeface="Arial"/>
                        </a:rPr>
                        <a:t>Hosted</a:t>
                      </a: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3F3F3F"/>
                          </a:solidFill>
                          <a:effectLst/>
                          <a:latin typeface="Arial"/>
                        </a:rPr>
                        <a:t>No</a:t>
                      </a: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3F3F3F"/>
                          </a:solidFill>
                          <a:effectLst/>
                          <a:latin typeface="Arial"/>
                        </a:rPr>
                        <a:t>Hosted</a:t>
                      </a: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3F3F3F"/>
                          </a:solidFill>
                          <a:effectLst/>
                          <a:latin typeface="Arial"/>
                        </a:rPr>
                        <a:t>Hosted</a:t>
                      </a: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3F3F3F"/>
                          </a:solidFill>
                          <a:effectLst/>
                          <a:latin typeface="Arial"/>
                        </a:rPr>
                        <a:t>No</a:t>
                      </a: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3F3F3F"/>
                          </a:solidFill>
                          <a:effectLst/>
                          <a:latin typeface="Arial"/>
                        </a:rPr>
                        <a:t>No</a:t>
                      </a: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3F3F3F"/>
                          </a:solidFill>
                          <a:effectLst/>
                          <a:latin typeface="Arial"/>
                        </a:rPr>
                        <a:t>No + SaaS</a:t>
                      </a: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</a:tr>
              <a:tr h="2062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Infrastructure Auto healing</a:t>
                      </a: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3F3F3F"/>
                          </a:solidFill>
                          <a:effectLst/>
                          <a:latin typeface="Arial"/>
                        </a:rPr>
                        <a:t>No</a:t>
                      </a: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3F3F3F"/>
                          </a:solidFill>
                          <a:effectLst/>
                          <a:latin typeface="Arial"/>
                        </a:rPr>
                        <a:t>Yes</a:t>
                      </a: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3F3F3F"/>
                          </a:solidFill>
                          <a:effectLst/>
                          <a:latin typeface="Arial"/>
                        </a:rPr>
                        <a:t>Yes</a:t>
                      </a: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3F3F3F"/>
                          </a:solidFill>
                          <a:effectLst/>
                          <a:latin typeface="Arial"/>
                        </a:rPr>
                        <a:t>Yes</a:t>
                      </a: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3F3F3F"/>
                          </a:solidFill>
                          <a:effectLst/>
                          <a:latin typeface="Arial"/>
                        </a:rPr>
                        <a:t>No</a:t>
                      </a: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3F3F3F"/>
                          </a:solidFill>
                          <a:effectLst/>
                          <a:latin typeface="Arial"/>
                        </a:rPr>
                        <a:t>Yes</a:t>
                      </a: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3F3F3F"/>
                          </a:solidFill>
                          <a:effectLst/>
                          <a:latin typeface="Arial"/>
                        </a:rPr>
                        <a:t>Hopefully</a:t>
                      </a: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3F3F3F"/>
                          </a:solidFill>
                          <a:effectLst/>
                          <a:latin typeface="Arial"/>
                        </a:rPr>
                        <a:t>Yes</a:t>
                      </a: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3F3F3F"/>
                          </a:solidFill>
                          <a:effectLst/>
                          <a:latin typeface="Arial"/>
                        </a:rPr>
                        <a:t>Yes</a:t>
                      </a: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</a:tr>
              <a:tr h="3044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Manual Infrastructure Scalability</a:t>
                      </a: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3F3F3F"/>
                          </a:solidFill>
                          <a:effectLst/>
                          <a:latin typeface="Arial"/>
                        </a:rPr>
                        <a:t>Yes</a:t>
                      </a: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3F3F3F"/>
                          </a:solidFill>
                          <a:effectLst/>
                          <a:latin typeface="Arial"/>
                        </a:rPr>
                        <a:t>Yes</a:t>
                      </a: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3F3F3F"/>
                          </a:solidFill>
                          <a:effectLst/>
                          <a:latin typeface="Arial"/>
                        </a:rPr>
                        <a:t>Yes</a:t>
                      </a: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3F3F3F"/>
                          </a:solidFill>
                          <a:effectLst/>
                          <a:latin typeface="Arial"/>
                        </a:rPr>
                        <a:t>Yes</a:t>
                      </a: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3F3F3F"/>
                          </a:solidFill>
                          <a:effectLst/>
                          <a:latin typeface="Arial"/>
                        </a:rPr>
                        <a:t>Yes</a:t>
                      </a: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3F3F3F"/>
                          </a:solidFill>
                          <a:effectLst/>
                          <a:latin typeface="Arial"/>
                        </a:rPr>
                        <a:t>Yes</a:t>
                      </a: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3F3F3F"/>
                          </a:solidFill>
                          <a:effectLst/>
                          <a:latin typeface="Arial"/>
                        </a:rPr>
                        <a:t>No</a:t>
                      </a: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3F3F3F"/>
                          </a:solidFill>
                          <a:effectLst/>
                          <a:latin typeface="Arial"/>
                        </a:rPr>
                        <a:t>Yes</a:t>
                      </a: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3F3F3F"/>
                          </a:solidFill>
                          <a:effectLst/>
                          <a:latin typeface="Arial"/>
                        </a:rPr>
                        <a:t>Yes</a:t>
                      </a: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</a:tr>
              <a:tr h="3044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Automatic Infrastructure Scaling</a:t>
                      </a: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3F3F3F"/>
                          </a:solidFill>
                          <a:effectLst/>
                          <a:latin typeface="Arial"/>
                        </a:rPr>
                        <a:t>No</a:t>
                      </a: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3F3F3F"/>
                          </a:solidFill>
                          <a:effectLst/>
                          <a:latin typeface="Arial"/>
                        </a:rPr>
                        <a:t>Yes</a:t>
                      </a: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3F3F3F"/>
                          </a:solidFill>
                          <a:effectLst/>
                          <a:latin typeface="Arial"/>
                        </a:rPr>
                        <a:t>Yes</a:t>
                      </a: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3F3F3F"/>
                          </a:solidFill>
                          <a:effectLst/>
                          <a:latin typeface="Arial"/>
                        </a:rPr>
                        <a:t>Yes</a:t>
                      </a: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3F3F3F"/>
                          </a:solidFill>
                          <a:effectLst/>
                          <a:latin typeface="Arial"/>
                        </a:rPr>
                        <a:t>No</a:t>
                      </a: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3F3F3F"/>
                          </a:solidFill>
                          <a:effectLst/>
                          <a:latin typeface="Arial"/>
                        </a:rPr>
                        <a:t>Yes</a:t>
                      </a: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3F3F3F"/>
                          </a:solidFill>
                          <a:effectLst/>
                          <a:latin typeface="Arial"/>
                        </a:rPr>
                        <a:t>No</a:t>
                      </a: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 dirty="0" smtClean="0">
                          <a:solidFill>
                            <a:srgbClr val="3F3F3F"/>
                          </a:solidFill>
                          <a:effectLst/>
                          <a:latin typeface="Arial"/>
                        </a:rPr>
                        <a:t>Yes(?)</a:t>
                      </a:r>
                      <a:endParaRPr lang="en-US" sz="600" b="1" i="0" u="none" strike="noStrike" dirty="0">
                        <a:solidFill>
                          <a:srgbClr val="3F3F3F"/>
                        </a:solidFill>
                        <a:effectLst/>
                        <a:latin typeface="Arial"/>
                      </a:endParaRP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3F3F3F"/>
                          </a:solidFill>
                          <a:effectLst/>
                          <a:latin typeface="Arial"/>
                        </a:rPr>
                        <a:t>Yes</a:t>
                      </a: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</a:tr>
              <a:tr h="3044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UI</a:t>
                      </a: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3F3F3F"/>
                          </a:solidFill>
                          <a:effectLst/>
                          <a:latin typeface="Arial"/>
                        </a:rPr>
                        <a:t>CLI, GUI</a:t>
                      </a: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3F3F3F"/>
                          </a:solidFill>
                          <a:effectLst/>
                          <a:latin typeface="Arial"/>
                        </a:rPr>
                        <a:t>Web frontend, CLI</a:t>
                      </a: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3F3F3F"/>
                          </a:solidFill>
                          <a:effectLst/>
                          <a:latin typeface="Arial"/>
                        </a:rPr>
                        <a:t>management console, CLI, API</a:t>
                      </a: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3F3F3F"/>
                          </a:solidFill>
                          <a:effectLst/>
                          <a:latin typeface="Arial"/>
                        </a:rPr>
                        <a:t>CLI, API, Horizon dashboard</a:t>
                      </a: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3F3F3F"/>
                          </a:solidFill>
                          <a:effectLst/>
                          <a:latin typeface="Arial"/>
                        </a:rPr>
                        <a:t>Web UI</a:t>
                      </a: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3F3F3F"/>
                          </a:solidFill>
                          <a:effectLst/>
                          <a:latin typeface="Arial"/>
                        </a:rPr>
                        <a:t>management console, CLI, SDK</a:t>
                      </a: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3F3F3F"/>
                          </a:solidFill>
                          <a:effectLst/>
                          <a:latin typeface="Arial"/>
                        </a:rPr>
                        <a:t>API, CLI</a:t>
                      </a: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 dirty="0">
                          <a:solidFill>
                            <a:srgbClr val="3F3F3F"/>
                          </a:solidFill>
                          <a:effectLst/>
                          <a:latin typeface="Arial"/>
                        </a:rPr>
                        <a:t>API, CLI, </a:t>
                      </a:r>
                      <a:r>
                        <a:rPr lang="en-US" sz="600" b="1" i="0" u="none" strike="noStrike" dirty="0" smtClean="0">
                          <a:solidFill>
                            <a:srgbClr val="3F3F3F"/>
                          </a:solidFill>
                          <a:effectLst/>
                          <a:latin typeface="Arial"/>
                        </a:rPr>
                        <a:t/>
                      </a:r>
                      <a:br>
                        <a:rPr lang="en-US" sz="600" b="1" i="0" u="none" strike="noStrike" dirty="0" smtClean="0">
                          <a:solidFill>
                            <a:srgbClr val="3F3F3F"/>
                          </a:solidFill>
                          <a:effectLst/>
                          <a:latin typeface="Arial"/>
                        </a:rPr>
                      </a:br>
                      <a:r>
                        <a:rPr lang="en-US" sz="600" b="1" i="0" u="none" strike="noStrike" dirty="0" smtClean="0">
                          <a:solidFill>
                            <a:srgbClr val="3F3F3F"/>
                          </a:solidFill>
                          <a:effectLst/>
                          <a:latin typeface="Arial"/>
                        </a:rPr>
                        <a:t>HTML5 </a:t>
                      </a:r>
                      <a:r>
                        <a:rPr lang="en-US" sz="600" b="1" i="0" u="none" strike="noStrike" dirty="0">
                          <a:solidFill>
                            <a:srgbClr val="3F3F3F"/>
                          </a:solidFill>
                          <a:effectLst/>
                          <a:latin typeface="Arial"/>
                        </a:rPr>
                        <a:t>Web </a:t>
                      </a:r>
                      <a:r>
                        <a:rPr lang="en-US" sz="600" b="1" i="0" u="none" strike="noStrike" dirty="0" smtClean="0">
                          <a:solidFill>
                            <a:srgbClr val="3F3F3F"/>
                          </a:solidFill>
                          <a:effectLst/>
                          <a:latin typeface="Arial"/>
                        </a:rPr>
                        <a:t>frontend(?)</a:t>
                      </a:r>
                      <a:endParaRPr lang="en-US" sz="600" b="1" i="0" u="none" strike="noStrike" dirty="0">
                        <a:solidFill>
                          <a:srgbClr val="3F3F3F"/>
                        </a:solidFill>
                        <a:effectLst/>
                        <a:latin typeface="Arial"/>
                      </a:endParaRP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3F3F3F"/>
                          </a:solidFill>
                          <a:effectLst/>
                          <a:latin typeface="Arial"/>
                        </a:rPr>
                        <a:t>API, CLI, HTML5 Web frontend, SaaS </a:t>
                      </a: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</a:tr>
              <a:tr h="1571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One Click UI</a:t>
                      </a: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3F3F3F"/>
                          </a:solidFill>
                          <a:effectLst/>
                          <a:latin typeface="Arial"/>
                        </a:rPr>
                        <a:t>No</a:t>
                      </a: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3F3F3F"/>
                          </a:solidFill>
                          <a:effectLst/>
                          <a:latin typeface="Arial"/>
                        </a:rPr>
                        <a:t>No</a:t>
                      </a: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3F3F3F"/>
                          </a:solidFill>
                          <a:effectLst/>
                          <a:latin typeface="Arial"/>
                        </a:rPr>
                        <a:t>No</a:t>
                      </a: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3F3F3F"/>
                          </a:solidFill>
                          <a:effectLst/>
                          <a:latin typeface="Arial"/>
                        </a:rPr>
                        <a:t>No</a:t>
                      </a: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3F3F3F"/>
                          </a:solidFill>
                          <a:effectLst/>
                          <a:latin typeface="Arial"/>
                        </a:rPr>
                        <a:t>No</a:t>
                      </a: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3F3F3F"/>
                          </a:solidFill>
                          <a:effectLst/>
                          <a:latin typeface="Arial"/>
                        </a:rPr>
                        <a:t>No</a:t>
                      </a: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3F3F3F"/>
                          </a:solidFill>
                          <a:effectLst/>
                          <a:latin typeface="Arial"/>
                        </a:rPr>
                        <a:t>Yes</a:t>
                      </a: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 dirty="0">
                          <a:solidFill>
                            <a:srgbClr val="3F3F3F"/>
                          </a:solidFill>
                          <a:effectLst/>
                          <a:latin typeface="Arial"/>
                        </a:rPr>
                        <a:t>Yes</a:t>
                      </a: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3F3F3F"/>
                          </a:solidFill>
                          <a:effectLst/>
                          <a:latin typeface="Arial"/>
                        </a:rPr>
                        <a:t>Yes</a:t>
                      </a: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</a:tr>
              <a:tr h="6284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Service composer support</a:t>
                      </a: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Juju</a:t>
                      </a: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—</a:t>
                      </a: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3F3F3F"/>
                          </a:solidFill>
                          <a:effectLst/>
                          <a:latin typeface="Arial"/>
                        </a:rPr>
                        <a:t>Chef, Puppet</a:t>
                      </a: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3F3F3F"/>
                          </a:solidFill>
                          <a:effectLst/>
                          <a:latin typeface="Arial"/>
                        </a:rPr>
                        <a:t>Chef, Puppet</a:t>
                      </a: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3F3F3F"/>
                          </a:solidFill>
                          <a:effectLst/>
                          <a:latin typeface="Arial"/>
                        </a:rPr>
                        <a:t>—</a:t>
                      </a: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3F3F3F"/>
                          </a:solidFill>
                          <a:effectLst/>
                          <a:latin typeface="Arial"/>
                        </a:rPr>
                        <a:t>Chef</a:t>
                      </a: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3F3F3F"/>
                          </a:solidFill>
                          <a:effectLst/>
                          <a:latin typeface="Arial"/>
                        </a:rPr>
                        <a:t>loose integration with Chef</a:t>
                      </a: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3F3F3F"/>
                          </a:solidFill>
                          <a:effectLst/>
                          <a:latin typeface="Arial"/>
                        </a:rPr>
                        <a:t>loose integration with Chef, other SotA composer(s)</a:t>
                      </a: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3F3F3F"/>
                          </a:solidFill>
                          <a:effectLst/>
                          <a:latin typeface="Arial"/>
                        </a:rPr>
                        <a:t>Generic Service Composer, Integrated Abstract image management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  <a:endParaRPr lang="en-US" sz="600" b="1" i="0" u="none" strike="noStrike">
                        <a:solidFill>
                          <a:srgbClr val="3F3F3F"/>
                        </a:solidFill>
                        <a:effectLst/>
                        <a:latin typeface="Arial"/>
                      </a:endParaRP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</a:tr>
              <a:tr h="2062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Multi-cloud provisioning</a:t>
                      </a: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3F3F3F"/>
                          </a:solidFill>
                          <a:effectLst/>
                          <a:latin typeface="Arial"/>
                        </a:rPr>
                        <a:t>Yes</a:t>
                      </a: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3F3F3F"/>
                          </a:solidFill>
                          <a:effectLst/>
                          <a:latin typeface="Arial"/>
                        </a:rPr>
                        <a:t>No</a:t>
                      </a: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3F3F3F"/>
                          </a:solidFill>
                          <a:effectLst/>
                          <a:latin typeface="Arial"/>
                        </a:rPr>
                        <a:t>No</a:t>
                      </a: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3F3F3F"/>
                          </a:solidFill>
                          <a:effectLst/>
                          <a:latin typeface="Arial"/>
                        </a:rPr>
                        <a:t>No</a:t>
                      </a: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3F3F3F"/>
                          </a:solidFill>
                          <a:effectLst/>
                          <a:latin typeface="Arial"/>
                        </a:rPr>
                        <a:t>Yes</a:t>
                      </a: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3F3F3F"/>
                          </a:solidFill>
                          <a:effectLst/>
                          <a:latin typeface="Arial"/>
                        </a:rPr>
                        <a:t>No</a:t>
                      </a: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3F3F3F"/>
                          </a:solidFill>
                          <a:effectLst/>
                          <a:latin typeface="Arial"/>
                        </a:rPr>
                        <a:t>Yes</a:t>
                      </a: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3F3F3F"/>
                          </a:solidFill>
                          <a:effectLst/>
                          <a:latin typeface="Arial"/>
                        </a:rPr>
                        <a:t>Yes</a:t>
                      </a: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3F3F3F"/>
                          </a:solidFill>
                          <a:effectLst/>
                          <a:latin typeface="Arial"/>
                        </a:rPr>
                        <a:t>Yes</a:t>
                      </a: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</a:tr>
              <a:tr h="3044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Maturity (subjectively between 1-5)</a:t>
                      </a: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3F3F3F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3F3F3F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3F3F3F"/>
                          </a:solidFill>
                          <a:effectLst/>
                          <a:latin typeface="Arial"/>
                        </a:rPr>
                        <a:t>5</a:t>
                      </a: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3F3F3F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3F3F3F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3F3F3F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3F3F3F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3F3F3F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 dirty="0">
                          <a:solidFill>
                            <a:srgbClr val="3F3F3F"/>
                          </a:solidFill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9386" marR="9386" marT="93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8854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08719"/>
            <a:ext cx="8229600" cy="129614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State of the Art</a:t>
            </a:r>
            <a:br>
              <a:rPr lang="en-US" dirty="0" smtClean="0"/>
            </a:br>
            <a:r>
              <a:rPr lang="en-US" sz="2800" dirty="0" smtClean="0"/>
              <a:t>Why bother?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76871"/>
            <a:ext cx="8229600" cy="4104457"/>
          </a:xfrm>
        </p:spPr>
        <p:txBody>
          <a:bodyPr>
            <a:normAutofit/>
          </a:bodyPr>
          <a:lstStyle/>
          <a:p>
            <a:r>
              <a:rPr lang="en-US" dirty="0" smtClean="0"/>
              <a:t>Best candidates</a:t>
            </a:r>
          </a:p>
          <a:p>
            <a:pPr lvl="1"/>
            <a:r>
              <a:rPr lang="en-US" dirty="0" smtClean="0"/>
              <a:t>Juju</a:t>
            </a:r>
          </a:p>
          <a:p>
            <a:pPr lvl="2"/>
            <a:r>
              <a:rPr lang="en-US" dirty="0" smtClean="0"/>
              <a:t>Uses self-developed configuration management—less mature than Chef or others</a:t>
            </a:r>
          </a:p>
          <a:p>
            <a:pPr lvl="2"/>
            <a:r>
              <a:rPr lang="en-US" dirty="0" smtClean="0"/>
              <a:t>Script-based, imperative configuration management, hook method</a:t>
            </a:r>
          </a:p>
          <a:p>
            <a:pPr lvl="3"/>
            <a:r>
              <a:rPr lang="en-US" dirty="0" smtClean="0"/>
              <a:t>Cf. Chef: declarative, idempotent definitions, converging method</a:t>
            </a:r>
          </a:p>
          <a:p>
            <a:pPr lvl="2"/>
            <a:r>
              <a:rPr lang="en-US" dirty="0" smtClean="0"/>
              <a:t>Stuck with Ubuntu</a:t>
            </a:r>
          </a:p>
          <a:p>
            <a:pPr lvl="1"/>
            <a:r>
              <a:rPr lang="en-US" dirty="0" err="1" smtClean="0"/>
              <a:t>OpsWorks</a:t>
            </a:r>
            <a:endParaRPr lang="en-US" dirty="0" smtClean="0"/>
          </a:p>
          <a:p>
            <a:pPr lvl="2"/>
            <a:r>
              <a:rPr lang="en-US" dirty="0" smtClean="0"/>
              <a:t>Chef’s developers, using Chef (much better than Juju in this sense)</a:t>
            </a:r>
          </a:p>
          <a:p>
            <a:pPr lvl="2"/>
            <a:r>
              <a:rPr lang="en-US" dirty="0" smtClean="0"/>
              <a:t>Stuck with Chef, Amazon</a:t>
            </a:r>
          </a:p>
          <a:p>
            <a:pPr lvl="1"/>
            <a:r>
              <a:rPr lang="en-US" dirty="0" smtClean="0"/>
              <a:t>Heat</a:t>
            </a:r>
          </a:p>
          <a:p>
            <a:pPr lvl="2"/>
            <a:r>
              <a:rPr lang="en-US" dirty="0" err="1" smtClean="0"/>
              <a:t>OpenStack’s</a:t>
            </a:r>
            <a:r>
              <a:rPr lang="en-US" dirty="0" smtClean="0"/>
              <a:t> developers</a:t>
            </a:r>
          </a:p>
          <a:p>
            <a:pPr lvl="2"/>
            <a:r>
              <a:rPr lang="en-US" dirty="0" smtClean="0"/>
              <a:t>Stuck with </a:t>
            </a:r>
            <a:r>
              <a:rPr lang="en-US" dirty="0" err="1" smtClean="0"/>
              <a:t>OpenStack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0514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08719"/>
            <a:ext cx="8229600" cy="129614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State of the Art</a:t>
            </a:r>
            <a:br>
              <a:rPr lang="en-US" dirty="0" smtClean="0"/>
            </a:br>
            <a:r>
              <a:rPr lang="en-US" sz="2800" dirty="0" smtClean="0"/>
              <a:t>Why bother?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76871"/>
            <a:ext cx="8229600" cy="4104457"/>
          </a:xfrm>
        </p:spPr>
        <p:txBody>
          <a:bodyPr>
            <a:normAutofit/>
          </a:bodyPr>
          <a:lstStyle/>
          <a:p>
            <a:r>
              <a:rPr lang="en-US" dirty="0" smtClean="0"/>
              <a:t>Generally:</a:t>
            </a:r>
          </a:p>
          <a:p>
            <a:pPr lvl="1"/>
            <a:r>
              <a:rPr lang="en-US" dirty="0" smtClean="0"/>
              <a:t>Most of these are vendor/technology-locked</a:t>
            </a:r>
          </a:p>
          <a:p>
            <a:pPr lvl="1"/>
            <a:r>
              <a:rPr lang="en-US" dirty="0" smtClean="0"/>
              <a:t>Hosted paying services—hard to use from academy</a:t>
            </a:r>
          </a:p>
          <a:p>
            <a:endParaRPr lang="en-US" dirty="0" smtClean="0"/>
          </a:p>
          <a:p>
            <a:r>
              <a:rPr lang="en-US" dirty="0" smtClean="0"/>
              <a:t>Our goals</a:t>
            </a:r>
          </a:p>
          <a:p>
            <a:pPr lvl="1"/>
            <a:r>
              <a:rPr lang="en-US" dirty="0" smtClean="0"/>
              <a:t>Being flexible: interchangeable internal parts, algorithms, services; compartmentalization</a:t>
            </a:r>
          </a:p>
          <a:p>
            <a:pPr lvl="1"/>
            <a:r>
              <a:rPr lang="en-US" dirty="0" smtClean="0"/>
              <a:t>Being extensible: no vendor lock-in (Chef/Puppet/etc.; Amazon/ONE/</a:t>
            </a:r>
            <a:r>
              <a:rPr lang="en-US" dirty="0" err="1" smtClean="0"/>
              <a:t>OpenStack</a:t>
            </a:r>
            <a:r>
              <a:rPr lang="en-US" dirty="0" smtClean="0"/>
              <a:t>/etc.)</a:t>
            </a:r>
          </a:p>
          <a:p>
            <a:pPr lvl="1"/>
            <a:r>
              <a:rPr lang="en-US" dirty="0" smtClean="0"/>
              <a:t>Scalable: ability to handle many instances of huge infrastructures</a:t>
            </a:r>
          </a:p>
          <a:p>
            <a:pPr lvl="1"/>
            <a:r>
              <a:rPr lang="en-US" dirty="0" smtClean="0"/>
              <a:t>Robust: ability of handling failures if possible, recovering from failures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075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br>
              <a:rPr lang="en-US" dirty="0" smtClean="0"/>
            </a:br>
            <a:r>
              <a:rPr lang="en-US" sz="2400" dirty="0" smtClean="0"/>
              <a:t>How do we achieve: Being flexible?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4863"/>
            <a:ext cx="8229600" cy="417646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Well-defined components</a:t>
            </a:r>
          </a:p>
          <a:p>
            <a:pPr lvl="1"/>
            <a:r>
              <a:rPr lang="en-US" dirty="0" smtClean="0"/>
              <a:t>Component roles are well-defined; there is no overlap among components</a:t>
            </a:r>
          </a:p>
          <a:p>
            <a:pPr lvl="1"/>
            <a:r>
              <a:rPr lang="en-US" dirty="0" smtClean="0"/>
              <a:t>Changing a component is simple, and can be done without interfering with other components</a:t>
            </a:r>
          </a:p>
          <a:p>
            <a:pPr lvl="2"/>
            <a:r>
              <a:rPr lang="en-US" dirty="0" smtClean="0"/>
              <a:t>Interchangeable internal parts, algorithms, services</a:t>
            </a:r>
          </a:p>
          <a:p>
            <a:pPr lvl="1"/>
            <a:r>
              <a:rPr lang="en-US" dirty="0" smtClean="0"/>
              <a:t>Inserting new components (broker!) in the OCCO architecture is simple</a:t>
            </a:r>
          </a:p>
          <a:p>
            <a:endParaRPr lang="en-US" dirty="0" smtClean="0"/>
          </a:p>
          <a:p>
            <a:r>
              <a:rPr lang="en-US" dirty="0" smtClean="0"/>
              <a:t>Data abstraction</a:t>
            </a:r>
          </a:p>
          <a:p>
            <a:pPr lvl="1"/>
            <a:r>
              <a:rPr lang="en-US" dirty="0" smtClean="0"/>
              <a:t>Components don’t rely on data they do not need</a:t>
            </a:r>
          </a:p>
          <a:p>
            <a:pPr lvl="1"/>
            <a:r>
              <a:rPr lang="en-US" dirty="0" smtClean="0"/>
              <a:t>Changing the data content does not break components relying on only the schema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Hierarchical, distributed Information Broker with single access point</a:t>
            </a:r>
          </a:p>
          <a:p>
            <a:pPr lvl="1"/>
            <a:r>
              <a:rPr lang="en-US" dirty="0" smtClean="0"/>
              <a:t>Single access point to all the information in the system simplifies the architecture a great deal</a:t>
            </a:r>
          </a:p>
          <a:p>
            <a:pPr lvl="1"/>
            <a:r>
              <a:rPr lang="en-US" dirty="0" smtClean="0"/>
              <a:t>The Information Broker is split into semantically closed, interchangeable modules</a:t>
            </a:r>
          </a:p>
          <a:p>
            <a:pPr lvl="1"/>
            <a:r>
              <a:rPr lang="en-US" dirty="0" smtClean="0"/>
              <a:t>Parts of the Information Broker can be changed without the clients realizing it</a:t>
            </a:r>
          </a:p>
        </p:txBody>
      </p:sp>
    </p:spTree>
    <p:extLst>
      <p:ext uri="{BB962C8B-B14F-4D97-AF65-F5344CB8AC3E}">
        <p14:creationId xmlns:p14="http://schemas.microsoft.com/office/powerpoint/2010/main" val="1758712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08719"/>
            <a:ext cx="8229600" cy="129614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Architecture</a:t>
            </a:r>
            <a:br>
              <a:rPr lang="en-US" dirty="0" smtClean="0"/>
            </a:br>
            <a:r>
              <a:rPr lang="en-US" sz="2400" dirty="0" smtClean="0"/>
              <a:t>How do we achieve: Being flexible</a:t>
            </a:r>
            <a:endParaRPr lang="en-US" dirty="0"/>
          </a:p>
        </p:txBody>
      </p:sp>
      <p:pic>
        <p:nvPicPr>
          <p:cNvPr id="5" name="Picture 4" descr="component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276872"/>
            <a:ext cx="4898876" cy="384179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580112" y="2348880"/>
            <a:ext cx="33843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Interchangeable internal components for flexibility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Each component has a well-defined role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Multiple implementations for the same role possible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E.g.: UDS (User Data Store)</a:t>
            </a:r>
          </a:p>
          <a:p>
            <a:pPr marL="628650" lvl="1" indent="-171450">
              <a:buFontTx/>
              <a:buChar char="-"/>
            </a:pPr>
            <a:r>
              <a:rPr lang="en-US" sz="1200" dirty="0" smtClean="0"/>
              <a:t>Database manipulation abstraction layer</a:t>
            </a:r>
          </a:p>
          <a:p>
            <a:pPr marL="628650" lvl="1" indent="-171450">
              <a:buFontTx/>
              <a:buChar char="-"/>
            </a:pPr>
            <a:r>
              <a:rPr lang="en-US" sz="1200" dirty="0" smtClean="0"/>
              <a:t>Can be implemented using RDMS, any kind of key-value-store, file system, mixed</a:t>
            </a:r>
          </a:p>
          <a:p>
            <a:pPr marL="628650" lvl="1" indent="-171450">
              <a:buFontTx/>
              <a:buChar char="-"/>
            </a:pPr>
            <a:r>
              <a:rPr lang="en-US" sz="1200" dirty="0" smtClean="0"/>
              <a:t>Current implementation: </a:t>
            </a:r>
            <a:r>
              <a:rPr lang="en-US" sz="1200" dirty="0" err="1" smtClean="0"/>
              <a:t>Redis</a:t>
            </a:r>
            <a:endParaRPr lang="en-US" sz="1200" dirty="0"/>
          </a:p>
        </p:txBody>
      </p:sp>
      <p:sp>
        <p:nvSpPr>
          <p:cNvPr id="3" name="L-Shape 2"/>
          <p:cNvSpPr/>
          <p:nvPr/>
        </p:nvSpPr>
        <p:spPr>
          <a:xfrm rot="5400000">
            <a:off x="1043608" y="1556792"/>
            <a:ext cx="2664296" cy="4104456"/>
          </a:xfrm>
          <a:prstGeom prst="corner">
            <a:avLst>
              <a:gd name="adj1" fmla="val 65593"/>
              <a:gd name="adj2" fmla="val 35465"/>
            </a:avLst>
          </a:prstGeom>
          <a:noFill/>
          <a:ln w="38100" cmpd="sng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10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ZTAKI (en)">
  <a:themeElements>
    <a:clrScheme name="Ügyvezető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Ügyvezető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SZTAKI (en).potx</Template>
  <TotalTime>2773</TotalTime>
  <Words>2615</Words>
  <Application>Microsoft Macintosh PowerPoint</Application>
  <PresentationFormat>On-screen Show (4:3)</PresentationFormat>
  <Paragraphs>455</Paragraphs>
  <Slides>32</Slides>
  <Notes>2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SZTAKI (en)</vt:lpstr>
      <vt:lpstr>OCCO</vt:lpstr>
      <vt:lpstr>Outline</vt:lpstr>
      <vt:lpstr>Motivation</vt:lpstr>
      <vt:lpstr>Motivation Use cases</vt:lpstr>
      <vt:lpstr>State of the Art</vt:lpstr>
      <vt:lpstr>State of the Art Why bother?</vt:lpstr>
      <vt:lpstr>State of the Art Why bother?</vt:lpstr>
      <vt:lpstr>Architecture How do we achieve: Being flexible?</vt:lpstr>
      <vt:lpstr>Architecture How do we achieve: Being flexible</vt:lpstr>
      <vt:lpstr>Architecture How do we achieve: Being extensible</vt:lpstr>
      <vt:lpstr>Architecture How do we achieve: Being extensible</vt:lpstr>
      <vt:lpstr>Architecture How do we achieve: Being scalable?</vt:lpstr>
      <vt:lpstr>Architecture How do we achieve: Being robust?</vt:lpstr>
      <vt:lpstr>Components</vt:lpstr>
      <vt:lpstr>InfoBroker</vt:lpstr>
      <vt:lpstr>Compiler</vt:lpstr>
      <vt:lpstr>Enactor</vt:lpstr>
      <vt:lpstr>InfraProcessor</vt:lpstr>
      <vt:lpstr>CloudHandler</vt:lpstr>
      <vt:lpstr>ServiceComposer</vt:lpstr>
      <vt:lpstr>Development Environment</vt:lpstr>
      <vt:lpstr>Repositories</vt:lpstr>
      <vt:lpstr>Deployment</vt:lpstr>
      <vt:lpstr>Development and Release</vt:lpstr>
      <vt:lpstr>Components</vt:lpstr>
      <vt:lpstr>Codebase (May-August, ‘14)</vt:lpstr>
      <vt:lpstr>1st sprint (October, ‘14)</vt:lpstr>
      <vt:lpstr>2nd sprint (November, ’14)</vt:lpstr>
      <vt:lpstr>3rd sprint (December-January, ’14-15)</vt:lpstr>
      <vt:lpstr>Current Status</vt:lpstr>
      <vt:lpstr>Plans</vt:lpstr>
      <vt:lpstr>Acknowledgements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Vén Zoltán</dc:creator>
  <cp:lastModifiedBy>Adam Visegradi</cp:lastModifiedBy>
  <cp:revision>237</cp:revision>
  <dcterms:created xsi:type="dcterms:W3CDTF">2012-11-29T14:02:40Z</dcterms:created>
  <dcterms:modified xsi:type="dcterms:W3CDTF">2015-03-23T08:36:54Z</dcterms:modified>
</cp:coreProperties>
</file>