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2" d="100"/>
          <a:sy n="62" d="100"/>
        </p:scale>
        <p:origin x="-8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BCD8-49A4-4A0B-830E-F2BC85E5A3E9}" type="datetimeFigureOut">
              <a:rPr lang="en-GB" smtClean="0"/>
              <a:t>02/09/15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9F0A-54B6-4E61-A630-24C71E105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61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BCD8-49A4-4A0B-830E-F2BC85E5A3E9}" type="datetimeFigureOut">
              <a:rPr lang="en-GB" smtClean="0"/>
              <a:t>02/09/15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9F0A-54B6-4E61-A630-24C71E105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8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BCD8-49A4-4A0B-830E-F2BC85E5A3E9}" type="datetimeFigureOut">
              <a:rPr lang="en-GB" smtClean="0"/>
              <a:t>02/09/15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9F0A-54B6-4E61-A630-24C71E105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7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BCD8-49A4-4A0B-830E-F2BC85E5A3E9}" type="datetimeFigureOut">
              <a:rPr lang="en-GB" smtClean="0"/>
              <a:t>02/09/15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9F0A-54B6-4E61-A630-24C71E105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30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BCD8-49A4-4A0B-830E-F2BC85E5A3E9}" type="datetimeFigureOut">
              <a:rPr lang="en-GB" smtClean="0"/>
              <a:t>02/09/15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9F0A-54B6-4E61-A630-24C71E105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08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BCD8-49A4-4A0B-830E-F2BC85E5A3E9}" type="datetimeFigureOut">
              <a:rPr lang="en-GB" smtClean="0"/>
              <a:t>02/09/15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9F0A-54B6-4E61-A630-24C71E105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70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BCD8-49A4-4A0B-830E-F2BC85E5A3E9}" type="datetimeFigureOut">
              <a:rPr lang="en-GB" smtClean="0"/>
              <a:t>02/09/15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9F0A-54B6-4E61-A630-24C71E105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92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BCD8-49A4-4A0B-830E-F2BC85E5A3E9}" type="datetimeFigureOut">
              <a:rPr lang="en-GB" smtClean="0"/>
              <a:t>02/09/15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9F0A-54B6-4E61-A630-24C71E105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13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BCD8-49A4-4A0B-830E-F2BC85E5A3E9}" type="datetimeFigureOut">
              <a:rPr lang="en-GB" smtClean="0"/>
              <a:t>02/09/15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9F0A-54B6-4E61-A630-24C71E105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36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BCD8-49A4-4A0B-830E-F2BC85E5A3E9}" type="datetimeFigureOut">
              <a:rPr lang="en-GB" smtClean="0"/>
              <a:t>02/09/15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9F0A-54B6-4E61-A630-24C71E105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92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BCD8-49A4-4A0B-830E-F2BC85E5A3E9}" type="datetimeFigureOut">
              <a:rPr lang="en-GB" smtClean="0"/>
              <a:t>02/09/15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9F0A-54B6-4E61-A630-24C71E105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29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8BCD8-49A4-4A0B-830E-F2BC85E5A3E9}" type="datetimeFigureOut">
              <a:rPr lang="en-GB" smtClean="0"/>
              <a:t>02/09/15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09F0A-54B6-4E61-A630-24C71E105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5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821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4976" y="774101"/>
            <a:ext cx="1524000" cy="101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353128" y="774101"/>
            <a:ext cx="1524000" cy="101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073125" y="2522152"/>
            <a:ext cx="1524000" cy="10119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Fault Detection Manager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331280" y="774101"/>
            <a:ext cx="1524000" cy="101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67584" y="1505621"/>
            <a:ext cx="950976" cy="207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FDA</a:t>
            </a:r>
            <a:endParaRPr lang="en-GB" sz="1400" dirty="0"/>
          </a:p>
        </p:txBody>
      </p:sp>
      <p:sp>
        <p:nvSpPr>
          <p:cNvPr id="10" name="Rectangle 9"/>
          <p:cNvSpPr/>
          <p:nvPr/>
        </p:nvSpPr>
        <p:spPr>
          <a:xfrm>
            <a:off x="2639640" y="1505621"/>
            <a:ext cx="950976" cy="207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FDA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4617792" y="1505621"/>
            <a:ext cx="950976" cy="207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FDA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1073125" y="4155913"/>
            <a:ext cx="1524000" cy="10119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Fault Recovery Manager</a:t>
            </a:r>
            <a:endParaRPr lang="en-GB" dirty="0"/>
          </a:p>
        </p:txBody>
      </p:sp>
      <p:cxnSp>
        <p:nvCxnSpPr>
          <p:cNvPr id="14" name="Straight Connector 13"/>
          <p:cNvCxnSpPr>
            <a:stCxn id="4" idx="2"/>
            <a:endCxn id="4" idx="2"/>
          </p:cNvCxnSpPr>
          <p:nvPr/>
        </p:nvCxnSpPr>
        <p:spPr>
          <a:xfrm>
            <a:off x="1136976" y="178603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2"/>
            <a:endCxn id="6" idx="0"/>
          </p:cNvCxnSpPr>
          <p:nvPr/>
        </p:nvCxnSpPr>
        <p:spPr>
          <a:xfrm>
            <a:off x="1143072" y="1712885"/>
            <a:ext cx="692053" cy="809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2"/>
            <a:endCxn id="6" idx="0"/>
          </p:cNvCxnSpPr>
          <p:nvPr/>
        </p:nvCxnSpPr>
        <p:spPr>
          <a:xfrm flipH="1">
            <a:off x="1835125" y="1712885"/>
            <a:ext cx="1280003" cy="809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11" idx="2"/>
          </p:cNvCxnSpPr>
          <p:nvPr/>
        </p:nvCxnSpPr>
        <p:spPr>
          <a:xfrm flipV="1">
            <a:off x="1835125" y="1712885"/>
            <a:ext cx="3258155" cy="809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2" idx="0"/>
          </p:cNvCxnSpPr>
          <p:nvPr/>
        </p:nvCxnSpPr>
        <p:spPr>
          <a:xfrm>
            <a:off x="1835125" y="3534088"/>
            <a:ext cx="0" cy="6218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8544" y="758932"/>
            <a:ext cx="890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Host VM</a:t>
            </a:r>
            <a:endParaRPr lang="en-GB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678752" y="774101"/>
            <a:ext cx="890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Host VM</a:t>
            </a:r>
            <a:endParaRPr lang="en-GB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691456" y="783316"/>
            <a:ext cx="890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Host VM</a:t>
            </a:r>
            <a:endParaRPr lang="en-GB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10377091" y="4552948"/>
            <a:ext cx="1466742" cy="101193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OCCO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035187" y="4750399"/>
            <a:ext cx="2109216" cy="101193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InfoBroker</a:t>
            </a:r>
            <a:endParaRPr lang="en-GB" dirty="0" smtClean="0"/>
          </a:p>
        </p:txBody>
      </p:sp>
      <p:sp>
        <p:nvSpPr>
          <p:cNvPr id="23" name="Rounded Rectangle 22"/>
          <p:cNvSpPr/>
          <p:nvPr/>
        </p:nvSpPr>
        <p:spPr>
          <a:xfrm>
            <a:off x="7558710" y="299537"/>
            <a:ext cx="2109216" cy="101193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CloudHandler</a:t>
            </a:r>
            <a:endParaRPr lang="en-GB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8706965" y="1923827"/>
            <a:ext cx="2109216" cy="101193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ServiceComposer</a:t>
            </a:r>
            <a:endParaRPr lang="en-GB" dirty="0" smtClean="0"/>
          </a:p>
        </p:txBody>
      </p:sp>
      <p:cxnSp>
        <p:nvCxnSpPr>
          <p:cNvPr id="25" name="Straight Connector 24"/>
          <p:cNvCxnSpPr>
            <a:stCxn id="23" idx="1"/>
            <a:endCxn id="29" idx="0"/>
          </p:cNvCxnSpPr>
          <p:nvPr/>
        </p:nvCxnSpPr>
        <p:spPr>
          <a:xfrm flipH="1" flipV="1">
            <a:off x="5123760" y="774101"/>
            <a:ext cx="2434950" cy="31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582566" y="1168854"/>
            <a:ext cx="1060608" cy="2346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Application</a:t>
            </a:r>
            <a:endParaRPr lang="en-GB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6076708" y="507280"/>
            <a:ext cx="121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Create VM</a:t>
            </a:r>
            <a:endParaRPr lang="en-GB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445596" y="1366764"/>
            <a:ext cx="1550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Deploy application</a:t>
            </a:r>
            <a:endParaRPr lang="en-GB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012618" y="1958410"/>
            <a:ext cx="121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Deploy FDA</a:t>
            </a:r>
            <a:endParaRPr lang="en-GB" sz="1400" dirty="0"/>
          </a:p>
        </p:txBody>
      </p:sp>
      <p:cxnSp>
        <p:nvCxnSpPr>
          <p:cNvPr id="45" name="Elbow Connector 44"/>
          <p:cNvCxnSpPr>
            <a:stCxn id="23" idx="3"/>
            <a:endCxn id="31" idx="0"/>
          </p:cNvCxnSpPr>
          <p:nvPr/>
        </p:nvCxnSpPr>
        <p:spPr>
          <a:xfrm>
            <a:off x="9667926" y="805505"/>
            <a:ext cx="1442536" cy="374744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4" idx="3"/>
            <a:endCxn id="31" idx="0"/>
          </p:cNvCxnSpPr>
          <p:nvPr/>
        </p:nvCxnSpPr>
        <p:spPr>
          <a:xfrm>
            <a:off x="10816181" y="2429795"/>
            <a:ext cx="294281" cy="212315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6490673" y="4412171"/>
            <a:ext cx="436990" cy="34982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</p:txBody>
      </p:sp>
      <p:sp>
        <p:nvSpPr>
          <p:cNvPr id="50" name="Rounded Rectangle 49"/>
          <p:cNvSpPr/>
          <p:nvPr/>
        </p:nvSpPr>
        <p:spPr>
          <a:xfrm>
            <a:off x="7393572" y="4391408"/>
            <a:ext cx="436990" cy="34982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</p:txBody>
      </p:sp>
      <p:sp>
        <p:nvSpPr>
          <p:cNvPr id="51" name="Rounded Rectangle 50"/>
          <p:cNvSpPr/>
          <p:nvPr/>
        </p:nvSpPr>
        <p:spPr>
          <a:xfrm>
            <a:off x="5733813" y="4939759"/>
            <a:ext cx="436990" cy="34982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</p:txBody>
      </p:sp>
      <p:cxnSp>
        <p:nvCxnSpPr>
          <p:cNvPr id="52" name="Straight Connector 51"/>
          <p:cNvCxnSpPr>
            <a:stCxn id="49" idx="0"/>
            <a:endCxn id="23" idx="2"/>
          </p:cNvCxnSpPr>
          <p:nvPr/>
        </p:nvCxnSpPr>
        <p:spPr>
          <a:xfrm flipV="1">
            <a:off x="6709168" y="1311473"/>
            <a:ext cx="1904150" cy="3100698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0" idx="0"/>
            <a:endCxn id="24" idx="2"/>
          </p:cNvCxnSpPr>
          <p:nvPr/>
        </p:nvCxnSpPr>
        <p:spPr>
          <a:xfrm flipV="1">
            <a:off x="7612067" y="2935763"/>
            <a:ext cx="2149506" cy="1455645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1"/>
            <a:endCxn id="62" idx="3"/>
          </p:cNvCxnSpPr>
          <p:nvPr/>
        </p:nvCxnSpPr>
        <p:spPr>
          <a:xfrm flipH="1">
            <a:off x="4187238" y="5114673"/>
            <a:ext cx="1546575" cy="232112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153895" y="5086957"/>
            <a:ext cx="1033343" cy="5196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FT API</a:t>
            </a:r>
            <a:endParaRPr lang="en-GB" dirty="0"/>
          </a:p>
        </p:txBody>
      </p:sp>
      <p:cxnSp>
        <p:nvCxnSpPr>
          <p:cNvPr id="70" name="Straight Connector 69"/>
          <p:cNvCxnSpPr>
            <a:stCxn id="77" idx="2"/>
            <a:endCxn id="31" idx="1"/>
          </p:cNvCxnSpPr>
          <p:nvPr/>
        </p:nvCxnSpPr>
        <p:spPr>
          <a:xfrm flipV="1">
            <a:off x="8226621" y="5058916"/>
            <a:ext cx="2150470" cy="92353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4" idx="1"/>
            <a:endCxn id="11" idx="3"/>
          </p:cNvCxnSpPr>
          <p:nvPr/>
        </p:nvCxnSpPr>
        <p:spPr>
          <a:xfrm flipH="1" flipV="1">
            <a:off x="5568768" y="1609253"/>
            <a:ext cx="3138197" cy="82054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4" idx="1"/>
            <a:endCxn id="34" idx="3"/>
          </p:cNvCxnSpPr>
          <p:nvPr/>
        </p:nvCxnSpPr>
        <p:spPr>
          <a:xfrm flipH="1" flipV="1">
            <a:off x="5643174" y="1286185"/>
            <a:ext cx="3063791" cy="11436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857781" y="3943451"/>
            <a:ext cx="121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Query status</a:t>
            </a:r>
            <a:endParaRPr lang="en-GB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4449714" y="5237618"/>
            <a:ext cx="121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Query status</a:t>
            </a:r>
            <a:endParaRPr lang="en-GB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8620286" y="5142939"/>
            <a:ext cx="1583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Query composite node status</a:t>
            </a:r>
            <a:endParaRPr lang="en-GB" sz="1400" dirty="0"/>
          </a:p>
        </p:txBody>
      </p:sp>
      <p:sp>
        <p:nvSpPr>
          <p:cNvPr id="77" name="Freeform 76"/>
          <p:cNvSpPr/>
          <p:nvPr/>
        </p:nvSpPr>
        <p:spPr>
          <a:xfrm>
            <a:off x="6998964" y="4401241"/>
            <a:ext cx="1227657" cy="750375"/>
          </a:xfrm>
          <a:custGeom>
            <a:avLst/>
            <a:gdLst>
              <a:gd name="connsiteX0" fmla="*/ 520456 w 1040033"/>
              <a:gd name="connsiteY0" fmla="*/ 0 h 750722"/>
              <a:gd name="connsiteX1" fmla="*/ 15313 w 1040033"/>
              <a:gd name="connsiteY1" fmla="*/ 663794 h 750722"/>
              <a:gd name="connsiteX2" fmla="*/ 1040033 w 1040033"/>
              <a:gd name="connsiteY2" fmla="*/ 750375 h 75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0033" h="750722">
                <a:moveTo>
                  <a:pt x="520456" y="0"/>
                </a:moveTo>
                <a:cubicBezTo>
                  <a:pt x="224586" y="269366"/>
                  <a:pt x="-71283" y="538732"/>
                  <a:pt x="15313" y="663794"/>
                </a:cubicBezTo>
                <a:cubicBezTo>
                  <a:pt x="101909" y="788857"/>
                  <a:pt x="777840" y="738350"/>
                  <a:pt x="1040033" y="750375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6484179" y="4386811"/>
            <a:ext cx="1699146" cy="764806"/>
          </a:xfrm>
          <a:custGeom>
            <a:avLst/>
            <a:gdLst>
              <a:gd name="connsiteX0" fmla="*/ 1699146 w 1699146"/>
              <a:gd name="connsiteY0" fmla="*/ 735945 h 735945"/>
              <a:gd name="connsiteX1" fmla="*/ 82687 w 1699146"/>
              <a:gd name="connsiteY1" fmla="*/ 548352 h 735945"/>
              <a:gd name="connsiteX2" fmla="*/ 227014 w 1699146"/>
              <a:gd name="connsiteY2" fmla="*/ 0 h 735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9146" h="735945">
                <a:moveTo>
                  <a:pt x="1699146" y="735945"/>
                </a:moveTo>
                <a:cubicBezTo>
                  <a:pt x="1013594" y="703477"/>
                  <a:pt x="328042" y="671009"/>
                  <a:pt x="82687" y="548352"/>
                </a:cubicBezTo>
                <a:cubicBezTo>
                  <a:pt x="-162668" y="425694"/>
                  <a:pt x="214987" y="137088"/>
                  <a:pt x="227014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5700906" y="5007148"/>
            <a:ext cx="2366958" cy="144469"/>
          </a:xfrm>
          <a:custGeom>
            <a:avLst/>
            <a:gdLst>
              <a:gd name="connsiteX0" fmla="*/ 2366958 w 2366958"/>
              <a:gd name="connsiteY0" fmla="*/ 144469 h 144469"/>
              <a:gd name="connsiteX1" fmla="*/ 894825 w 2366958"/>
              <a:gd name="connsiteY1" fmla="*/ 166 h 144469"/>
              <a:gd name="connsiteX2" fmla="*/ 0 w 2366958"/>
              <a:gd name="connsiteY2" fmla="*/ 115608 h 144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6958" h="144469">
                <a:moveTo>
                  <a:pt x="2366958" y="144469"/>
                </a:moveTo>
                <a:cubicBezTo>
                  <a:pt x="1828138" y="74722"/>
                  <a:pt x="1289318" y="4976"/>
                  <a:pt x="894825" y="166"/>
                </a:cubicBezTo>
                <a:cubicBezTo>
                  <a:pt x="500332" y="-4644"/>
                  <a:pt x="146732" y="96368"/>
                  <a:pt x="0" y="115608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156442" y="6536926"/>
            <a:ext cx="175509" cy="17492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377515" y="6468759"/>
            <a:ext cx="121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New in OCCO</a:t>
            </a:r>
            <a:endParaRPr lang="en-GB" sz="1400" dirty="0"/>
          </a:p>
        </p:txBody>
      </p:sp>
      <p:sp>
        <p:nvSpPr>
          <p:cNvPr id="98" name="Oval 97"/>
          <p:cNvSpPr/>
          <p:nvPr/>
        </p:nvSpPr>
        <p:spPr>
          <a:xfrm>
            <a:off x="7905523" y="5040615"/>
            <a:ext cx="220317" cy="220317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Curved Connector 101"/>
          <p:cNvCxnSpPr>
            <a:stCxn id="12" idx="2"/>
            <a:endCxn id="31" idx="2"/>
          </p:cNvCxnSpPr>
          <p:nvPr/>
        </p:nvCxnSpPr>
        <p:spPr>
          <a:xfrm rot="16200000" flipH="1">
            <a:off x="6274276" y="728697"/>
            <a:ext cx="397035" cy="9275337"/>
          </a:xfrm>
          <a:prstGeom prst="curvedConnector3">
            <a:avLst>
              <a:gd name="adj1" fmla="val 359925"/>
            </a:avLst>
          </a:prstGeom>
          <a:ln w="190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118419" y="6232286"/>
            <a:ext cx="176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Trigger enactor run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00463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4976" y="774101"/>
            <a:ext cx="1524000" cy="101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353128" y="774101"/>
            <a:ext cx="1524000" cy="101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331280" y="774101"/>
            <a:ext cx="1524000" cy="101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67584" y="1505621"/>
            <a:ext cx="950976" cy="207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FDA</a:t>
            </a:r>
            <a:endParaRPr lang="en-GB" sz="1400" dirty="0"/>
          </a:p>
        </p:txBody>
      </p:sp>
      <p:sp>
        <p:nvSpPr>
          <p:cNvPr id="10" name="Rectangle 9"/>
          <p:cNvSpPr/>
          <p:nvPr/>
        </p:nvSpPr>
        <p:spPr>
          <a:xfrm>
            <a:off x="2639640" y="1505621"/>
            <a:ext cx="950976" cy="207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FDA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4617792" y="1505621"/>
            <a:ext cx="950976" cy="207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FDA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1073125" y="4155913"/>
            <a:ext cx="1524000" cy="10119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Fault Recovery Manager</a:t>
            </a:r>
            <a:endParaRPr lang="en-GB" dirty="0"/>
          </a:p>
        </p:txBody>
      </p:sp>
      <p:cxnSp>
        <p:nvCxnSpPr>
          <p:cNvPr id="14" name="Straight Connector 13"/>
          <p:cNvCxnSpPr>
            <a:stCxn id="4" idx="2"/>
            <a:endCxn id="4" idx="2"/>
          </p:cNvCxnSpPr>
          <p:nvPr/>
        </p:nvCxnSpPr>
        <p:spPr>
          <a:xfrm>
            <a:off x="1136976" y="178603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2"/>
            <a:endCxn id="6" idx="0"/>
          </p:cNvCxnSpPr>
          <p:nvPr/>
        </p:nvCxnSpPr>
        <p:spPr>
          <a:xfrm>
            <a:off x="1143072" y="1712885"/>
            <a:ext cx="8623639" cy="33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2"/>
            <a:endCxn id="6" idx="0"/>
          </p:cNvCxnSpPr>
          <p:nvPr/>
        </p:nvCxnSpPr>
        <p:spPr>
          <a:xfrm>
            <a:off x="3115128" y="1712885"/>
            <a:ext cx="6651583" cy="33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11" idx="2"/>
          </p:cNvCxnSpPr>
          <p:nvPr/>
        </p:nvCxnSpPr>
        <p:spPr>
          <a:xfrm flipH="1" flipV="1">
            <a:off x="5093280" y="1712885"/>
            <a:ext cx="4673431" cy="33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2" idx="0"/>
          </p:cNvCxnSpPr>
          <p:nvPr/>
        </p:nvCxnSpPr>
        <p:spPr>
          <a:xfrm flipH="1">
            <a:off x="1835125" y="2376484"/>
            <a:ext cx="7931586" cy="1779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8544" y="758932"/>
            <a:ext cx="890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Host VM</a:t>
            </a:r>
            <a:endParaRPr lang="en-GB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678752" y="774101"/>
            <a:ext cx="890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Host VM</a:t>
            </a:r>
            <a:endParaRPr lang="en-GB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691456" y="783316"/>
            <a:ext cx="890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Host VM</a:t>
            </a:r>
            <a:endParaRPr lang="en-GB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10377091" y="4552948"/>
            <a:ext cx="1466742" cy="101193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OCCO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035187" y="4750399"/>
            <a:ext cx="2109216" cy="101193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InfoBroker</a:t>
            </a:r>
            <a:endParaRPr lang="en-GB" dirty="0" smtClean="0"/>
          </a:p>
        </p:txBody>
      </p:sp>
      <p:sp>
        <p:nvSpPr>
          <p:cNvPr id="23" name="Rounded Rectangle 22"/>
          <p:cNvSpPr/>
          <p:nvPr/>
        </p:nvSpPr>
        <p:spPr>
          <a:xfrm>
            <a:off x="7558710" y="299537"/>
            <a:ext cx="2109216" cy="101193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CloudHandler</a:t>
            </a:r>
            <a:endParaRPr lang="en-GB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8706965" y="1923827"/>
            <a:ext cx="2109216" cy="101193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ServiceComposer</a:t>
            </a:r>
            <a:endParaRPr lang="en-GB" dirty="0" smtClean="0"/>
          </a:p>
        </p:txBody>
      </p:sp>
      <p:cxnSp>
        <p:nvCxnSpPr>
          <p:cNvPr id="25" name="Straight Connector 24"/>
          <p:cNvCxnSpPr>
            <a:stCxn id="23" idx="1"/>
            <a:endCxn id="29" idx="0"/>
          </p:cNvCxnSpPr>
          <p:nvPr/>
        </p:nvCxnSpPr>
        <p:spPr>
          <a:xfrm flipH="1" flipV="1">
            <a:off x="5123760" y="774101"/>
            <a:ext cx="2434950" cy="31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582566" y="1168854"/>
            <a:ext cx="1060608" cy="2346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Application</a:t>
            </a:r>
            <a:endParaRPr lang="en-GB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6076708" y="507280"/>
            <a:ext cx="121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Create VM</a:t>
            </a:r>
            <a:endParaRPr lang="en-GB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445596" y="1366764"/>
            <a:ext cx="1550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Deploy application</a:t>
            </a:r>
            <a:endParaRPr lang="en-GB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012618" y="1958410"/>
            <a:ext cx="121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Deploy FDA</a:t>
            </a:r>
            <a:endParaRPr lang="en-GB" sz="1400" dirty="0"/>
          </a:p>
        </p:txBody>
      </p:sp>
      <p:cxnSp>
        <p:nvCxnSpPr>
          <p:cNvPr id="45" name="Elbow Connector 44"/>
          <p:cNvCxnSpPr>
            <a:stCxn id="23" idx="3"/>
            <a:endCxn id="31" idx="0"/>
          </p:cNvCxnSpPr>
          <p:nvPr/>
        </p:nvCxnSpPr>
        <p:spPr>
          <a:xfrm>
            <a:off x="9667926" y="805505"/>
            <a:ext cx="1442536" cy="374744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4" idx="3"/>
            <a:endCxn id="31" idx="0"/>
          </p:cNvCxnSpPr>
          <p:nvPr/>
        </p:nvCxnSpPr>
        <p:spPr>
          <a:xfrm>
            <a:off x="10816181" y="2429795"/>
            <a:ext cx="294281" cy="212315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6490673" y="4412171"/>
            <a:ext cx="436990" cy="34982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</p:txBody>
      </p:sp>
      <p:sp>
        <p:nvSpPr>
          <p:cNvPr id="50" name="Rounded Rectangle 49"/>
          <p:cNvSpPr/>
          <p:nvPr/>
        </p:nvSpPr>
        <p:spPr>
          <a:xfrm>
            <a:off x="7393572" y="4391408"/>
            <a:ext cx="436990" cy="34982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</p:txBody>
      </p:sp>
      <p:cxnSp>
        <p:nvCxnSpPr>
          <p:cNvPr id="52" name="Straight Connector 51"/>
          <p:cNvCxnSpPr>
            <a:stCxn id="49" idx="0"/>
            <a:endCxn id="23" idx="2"/>
          </p:cNvCxnSpPr>
          <p:nvPr/>
        </p:nvCxnSpPr>
        <p:spPr>
          <a:xfrm flipV="1">
            <a:off x="6709168" y="1311473"/>
            <a:ext cx="1904150" cy="3100698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0" idx="0"/>
            <a:endCxn id="24" idx="2"/>
          </p:cNvCxnSpPr>
          <p:nvPr/>
        </p:nvCxnSpPr>
        <p:spPr>
          <a:xfrm flipV="1">
            <a:off x="7612067" y="2935763"/>
            <a:ext cx="2149506" cy="1455645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24" idx="2"/>
          </p:cNvCxnSpPr>
          <p:nvPr/>
        </p:nvCxnSpPr>
        <p:spPr>
          <a:xfrm flipV="1">
            <a:off x="7030154" y="2935763"/>
            <a:ext cx="2731419" cy="1936444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153895" y="5086957"/>
            <a:ext cx="1033343" cy="5196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FT API</a:t>
            </a:r>
            <a:endParaRPr lang="en-GB" dirty="0"/>
          </a:p>
        </p:txBody>
      </p:sp>
      <p:cxnSp>
        <p:nvCxnSpPr>
          <p:cNvPr id="70" name="Straight Connector 69"/>
          <p:cNvCxnSpPr>
            <a:stCxn id="77" idx="2"/>
            <a:endCxn id="31" idx="1"/>
          </p:cNvCxnSpPr>
          <p:nvPr/>
        </p:nvCxnSpPr>
        <p:spPr>
          <a:xfrm flipV="1">
            <a:off x="8226621" y="5058916"/>
            <a:ext cx="2150470" cy="92353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4" idx="1"/>
            <a:endCxn id="11" idx="3"/>
          </p:cNvCxnSpPr>
          <p:nvPr/>
        </p:nvCxnSpPr>
        <p:spPr>
          <a:xfrm flipH="1" flipV="1">
            <a:off x="5568768" y="1609253"/>
            <a:ext cx="3138197" cy="82054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4" idx="1"/>
            <a:endCxn id="34" idx="3"/>
          </p:cNvCxnSpPr>
          <p:nvPr/>
        </p:nvCxnSpPr>
        <p:spPr>
          <a:xfrm flipH="1" flipV="1">
            <a:off x="5643174" y="1286185"/>
            <a:ext cx="3063791" cy="11436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857781" y="3943451"/>
            <a:ext cx="121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Query status</a:t>
            </a:r>
            <a:endParaRPr lang="en-GB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4449714" y="5237618"/>
            <a:ext cx="121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Query status</a:t>
            </a:r>
            <a:endParaRPr lang="en-GB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8620286" y="5142939"/>
            <a:ext cx="1583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Query composite node status</a:t>
            </a:r>
            <a:endParaRPr lang="en-GB" sz="1400" dirty="0"/>
          </a:p>
        </p:txBody>
      </p:sp>
      <p:sp>
        <p:nvSpPr>
          <p:cNvPr id="77" name="Freeform 76"/>
          <p:cNvSpPr/>
          <p:nvPr/>
        </p:nvSpPr>
        <p:spPr>
          <a:xfrm>
            <a:off x="6998964" y="4401241"/>
            <a:ext cx="1227657" cy="750375"/>
          </a:xfrm>
          <a:custGeom>
            <a:avLst/>
            <a:gdLst>
              <a:gd name="connsiteX0" fmla="*/ 520456 w 1040033"/>
              <a:gd name="connsiteY0" fmla="*/ 0 h 750722"/>
              <a:gd name="connsiteX1" fmla="*/ 15313 w 1040033"/>
              <a:gd name="connsiteY1" fmla="*/ 663794 h 750722"/>
              <a:gd name="connsiteX2" fmla="*/ 1040033 w 1040033"/>
              <a:gd name="connsiteY2" fmla="*/ 750375 h 75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0033" h="750722">
                <a:moveTo>
                  <a:pt x="520456" y="0"/>
                </a:moveTo>
                <a:cubicBezTo>
                  <a:pt x="224586" y="269366"/>
                  <a:pt x="-71283" y="538732"/>
                  <a:pt x="15313" y="663794"/>
                </a:cubicBezTo>
                <a:cubicBezTo>
                  <a:pt x="101909" y="788857"/>
                  <a:pt x="777840" y="738350"/>
                  <a:pt x="1040033" y="750375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6484179" y="4386811"/>
            <a:ext cx="1699146" cy="764806"/>
          </a:xfrm>
          <a:custGeom>
            <a:avLst/>
            <a:gdLst>
              <a:gd name="connsiteX0" fmla="*/ 1699146 w 1699146"/>
              <a:gd name="connsiteY0" fmla="*/ 735945 h 735945"/>
              <a:gd name="connsiteX1" fmla="*/ 82687 w 1699146"/>
              <a:gd name="connsiteY1" fmla="*/ 548352 h 735945"/>
              <a:gd name="connsiteX2" fmla="*/ 227014 w 1699146"/>
              <a:gd name="connsiteY2" fmla="*/ 0 h 735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9146" h="735945">
                <a:moveTo>
                  <a:pt x="1699146" y="735945"/>
                </a:moveTo>
                <a:cubicBezTo>
                  <a:pt x="1013594" y="703477"/>
                  <a:pt x="328042" y="671009"/>
                  <a:pt x="82687" y="548352"/>
                </a:cubicBezTo>
                <a:cubicBezTo>
                  <a:pt x="-162668" y="425694"/>
                  <a:pt x="214987" y="137088"/>
                  <a:pt x="227014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156442" y="6536926"/>
            <a:ext cx="175509" cy="17492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377515" y="6468759"/>
            <a:ext cx="121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New in OCCO</a:t>
            </a:r>
            <a:endParaRPr lang="en-GB" sz="1400" dirty="0"/>
          </a:p>
        </p:txBody>
      </p:sp>
      <p:sp>
        <p:nvSpPr>
          <p:cNvPr id="98" name="Oval 97"/>
          <p:cNvSpPr/>
          <p:nvPr/>
        </p:nvSpPr>
        <p:spPr>
          <a:xfrm>
            <a:off x="7905523" y="5040615"/>
            <a:ext cx="220317" cy="220317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Curved Connector 101"/>
          <p:cNvCxnSpPr>
            <a:stCxn id="12" idx="2"/>
            <a:endCxn id="31" idx="2"/>
          </p:cNvCxnSpPr>
          <p:nvPr/>
        </p:nvCxnSpPr>
        <p:spPr>
          <a:xfrm rot="16200000" flipH="1">
            <a:off x="6274276" y="728697"/>
            <a:ext cx="397035" cy="9275337"/>
          </a:xfrm>
          <a:prstGeom prst="curvedConnector3">
            <a:avLst>
              <a:gd name="adj1" fmla="val 359925"/>
            </a:avLst>
          </a:prstGeom>
          <a:ln w="190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118419" y="6232286"/>
            <a:ext cx="176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Trigger enactor run</a:t>
            </a:r>
            <a:endParaRPr lang="en-GB" sz="1400" dirty="0"/>
          </a:p>
        </p:txBody>
      </p:sp>
      <p:sp>
        <p:nvSpPr>
          <p:cNvPr id="6" name="Rectangle 5"/>
          <p:cNvSpPr/>
          <p:nvPr/>
        </p:nvSpPr>
        <p:spPr>
          <a:xfrm>
            <a:off x="8841740" y="2049695"/>
            <a:ext cx="1849941" cy="3267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Fault Detection Manager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8691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OCCO-FT 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Major components</a:t>
            </a:r>
          </a:p>
          <a:p>
            <a:pPr lvl="1"/>
            <a:r>
              <a:rPr lang="en-GB" dirty="0" smtClean="0"/>
              <a:t>Fault Detection Manager (global component)</a:t>
            </a:r>
          </a:p>
          <a:p>
            <a:pPr lvl="2"/>
            <a:r>
              <a:rPr lang="en-GB" dirty="0" smtClean="0"/>
              <a:t>Single global component which liaises with localized components</a:t>
            </a:r>
          </a:p>
          <a:p>
            <a:pPr lvl="2"/>
            <a:r>
              <a:rPr lang="en-GB" dirty="0" smtClean="0"/>
              <a:t>Interaction with OCCO components to communicate fault occurrence/causes</a:t>
            </a:r>
          </a:p>
          <a:p>
            <a:pPr lvl="1"/>
            <a:r>
              <a:rPr lang="en-GB" dirty="0" smtClean="0"/>
              <a:t>Fault Detection Agent(s) (localized components)</a:t>
            </a:r>
          </a:p>
          <a:p>
            <a:pPr lvl="2"/>
            <a:r>
              <a:rPr lang="en-GB" dirty="0" smtClean="0"/>
              <a:t>Individual components for each node(VM)</a:t>
            </a:r>
          </a:p>
          <a:p>
            <a:pPr lvl="2"/>
            <a:r>
              <a:rPr lang="en-GB" dirty="0" smtClean="0"/>
              <a:t>Are they similar to ad-hoc fault detectors ( may become a plugins for each type of fault)?</a:t>
            </a:r>
          </a:p>
          <a:p>
            <a:pPr lvl="3"/>
            <a:r>
              <a:rPr lang="en-GB" dirty="0" smtClean="0"/>
              <a:t>If there is a plugin for each different type of fault then the local FDA is a collection of these plugins or detectors </a:t>
            </a:r>
          </a:p>
          <a:p>
            <a:pPr lvl="1"/>
            <a:r>
              <a:rPr lang="en-GB" dirty="0" smtClean="0"/>
              <a:t>Fault Recovery Manager (global component)</a:t>
            </a:r>
          </a:p>
          <a:p>
            <a:pPr lvl="2"/>
            <a:r>
              <a:rPr lang="en-GB" dirty="0" smtClean="0"/>
              <a:t>To perform actions to remedy/lessen the impact of a fault</a:t>
            </a:r>
          </a:p>
          <a:p>
            <a:pPr lvl="2"/>
            <a:r>
              <a:rPr lang="en-GB" dirty="0" smtClean="0"/>
              <a:t>Interaction with OCCO components to achieve desired remedial actions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202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4231</TotalTime>
  <Words>205</Words>
  <Application>Microsoft Macintosh PowerPoint</Application>
  <PresentationFormat>Custom</PresentationFormat>
  <Paragraphs>56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OCCO-FT Framework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Junaid</dc:creator>
  <cp:lastModifiedBy>Adam Visegradi</cp:lastModifiedBy>
  <cp:revision>44</cp:revision>
  <dcterms:created xsi:type="dcterms:W3CDTF">2015-08-12T13:47:04Z</dcterms:created>
  <dcterms:modified xsi:type="dcterms:W3CDTF">2015-09-03T12:51:26Z</dcterms:modified>
</cp:coreProperties>
</file>