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44"/>
  </p:notesMasterIdLst>
  <p:sldIdLst>
    <p:sldId id="256" r:id="rId2"/>
    <p:sldId id="258" r:id="rId3"/>
    <p:sldId id="257" r:id="rId4"/>
    <p:sldId id="260" r:id="rId5"/>
    <p:sldId id="259" r:id="rId6"/>
    <p:sldId id="261" r:id="rId7"/>
    <p:sldId id="262" r:id="rId8"/>
    <p:sldId id="264" r:id="rId9"/>
    <p:sldId id="267" r:id="rId10"/>
    <p:sldId id="263" r:id="rId11"/>
    <p:sldId id="265" r:id="rId12"/>
    <p:sldId id="266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89" r:id="rId22"/>
    <p:sldId id="290" r:id="rId23"/>
    <p:sldId id="291" r:id="rId24"/>
    <p:sldId id="292" r:id="rId25"/>
    <p:sldId id="294" r:id="rId26"/>
    <p:sldId id="295" r:id="rId27"/>
    <p:sldId id="296" r:id="rId28"/>
    <p:sldId id="297" r:id="rId29"/>
    <p:sldId id="288" r:id="rId30"/>
    <p:sldId id="293" r:id="rId31"/>
    <p:sldId id="276" r:id="rId32"/>
    <p:sldId id="277" r:id="rId33"/>
    <p:sldId id="278" r:id="rId34"/>
    <p:sldId id="279" r:id="rId35"/>
    <p:sldId id="280" r:id="rId36"/>
    <p:sldId id="281" r:id="rId37"/>
    <p:sldId id="282" r:id="rId38"/>
    <p:sldId id="283" r:id="rId39"/>
    <p:sldId id="284" r:id="rId40"/>
    <p:sldId id="285" r:id="rId41"/>
    <p:sldId id="286" r:id="rId42"/>
    <p:sldId id="287" r:id="rId43"/>
  </p:sldIdLst>
  <p:sldSz cx="9144000" cy="6858000" type="screen4x3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8155C5E7-3A18-044B-B0A6-D7A26ED5231F}">
          <p14:sldIdLst>
            <p14:sldId id="256"/>
            <p14:sldId id="258"/>
            <p14:sldId id="257"/>
            <p14:sldId id="260"/>
          </p14:sldIdLst>
        </p14:section>
        <p14:section name="Related Work" id="{5BF79FF6-BCBB-7443-99B6-AB1CD9034E73}">
          <p14:sldIdLst>
            <p14:sldId id="259"/>
            <p14:sldId id="261"/>
            <p14:sldId id="262"/>
          </p14:sldIdLst>
        </p14:section>
        <p14:section name="Architecture, Decisions" id="{3F7A1D1A-EB87-B145-8AF3-1D3E190FD1ED}">
          <p14:sldIdLst>
            <p14:sldId id="264"/>
            <p14:sldId id="267"/>
            <p14:sldId id="263"/>
            <p14:sldId id="265"/>
            <p14:sldId id="266"/>
            <p14:sldId id="268"/>
          </p14:sldIdLst>
        </p14:section>
        <p14:section name="Components" id="{16AF321F-BD41-8F44-844E-FFAD696EDA7D}">
          <p14:sldIdLst>
            <p14:sldId id="269"/>
            <p14:sldId id="270"/>
            <p14:sldId id="271"/>
            <p14:sldId id="272"/>
            <p14:sldId id="273"/>
            <p14:sldId id="274"/>
            <p14:sldId id="275"/>
            <p14:sldId id="289"/>
            <p14:sldId id="290"/>
            <p14:sldId id="291"/>
            <p14:sldId id="292"/>
            <p14:sldId id="294"/>
            <p14:sldId id="295"/>
            <p14:sldId id="296"/>
            <p14:sldId id="297"/>
            <p14:sldId id="288"/>
            <p14:sldId id="293"/>
          </p14:sldIdLst>
        </p14:section>
        <p14:section name="Development" id="{4B362548-B791-0C41-BB28-03440E7C79F9}">
          <p14:sldIdLst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clrMru>
    <a:srgbClr val="DEDEDE"/>
    <a:srgbClr val="007B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526" autoAdjust="0"/>
  </p:normalViewPr>
  <p:slideViewPr>
    <p:cSldViewPr>
      <p:cViewPr>
        <p:scale>
          <a:sx n="178" d="100"/>
          <a:sy n="178" d="100"/>
        </p:scale>
        <p:origin x="-80" y="3304"/>
      </p:cViewPr>
      <p:guideLst>
        <p:guide orient="horz" pos="3929"/>
        <p:guide pos="151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presProps" Target="presProps.xml"/><Relationship Id="rId47" Type="http://schemas.openxmlformats.org/officeDocument/2006/relationships/viewProps" Target="viewProps.xml"/><Relationship Id="rId48" Type="http://schemas.openxmlformats.org/officeDocument/2006/relationships/theme" Target="theme/theme1.xml"/><Relationship Id="rId49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notesMaster" Target="notesMasters/notesMaster1.xml"/><Relationship Id="rId45" Type="http://schemas.openxmlformats.org/officeDocument/2006/relationships/printerSettings" Target="printerSettings/printerSettings1.bin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57918A-B7E8-B443-A5C0-EB3776EA76D3}" type="datetimeFigureOut">
              <a:rPr lang="en-US" smtClean="0"/>
              <a:t>02/09/15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123C39-AEB7-1C44-A79A-DA0790C54D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0314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123C39-AEB7-1C44-A79A-DA0790C54D7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2236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Solving </a:t>
            </a:r>
            <a:r>
              <a:rPr lang="en-US" dirty="0" err="1" smtClean="0"/>
              <a:t>resumability</a:t>
            </a:r>
            <a:r>
              <a:rPr lang="en-US" dirty="0" smtClean="0"/>
              <a:t> for the IP could become a great feature: the IP could quit as a process after creating a node. Whenever an IP process is started, it must first check if it’s in a waiting session, and resume waiting if it is (i.e., check the node then quit again). So it will not use any resources.</a:t>
            </a:r>
          </a:p>
          <a:p>
            <a:endParaRPr lang="en-US" dirty="0" smtClean="0"/>
          </a:p>
          <a:p>
            <a:r>
              <a:rPr lang="en-US" dirty="0" smtClean="0"/>
              <a:t>Trivial</a:t>
            </a:r>
            <a:r>
              <a:rPr lang="en-US" baseline="0" dirty="0" smtClean="0"/>
              <a:t> part-solution: after starting a node, register this information in a database. When staring up, check there.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When failing/sleeping/anything (process exit), the message will remain in the queue. At next startup, this message will be delivered again automatically. This means that resuming is only a simple condition at the beginning of </a:t>
            </a:r>
            <a:r>
              <a:rPr lang="en-US" baseline="0" dirty="0" err="1" smtClean="0"/>
              <a:t>CreateNode.perform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This would also probably help aborting or changing the infrastructure while in a transient state: the Enactor could use this information too. (E.g.: consider the pending node as +1 for that node, and generate one less </a:t>
            </a:r>
            <a:r>
              <a:rPr lang="en-US" baseline="0" dirty="0" err="1" smtClean="0"/>
              <a:t>CreateNode</a:t>
            </a:r>
            <a:r>
              <a:rPr lang="en-US" baseline="0" dirty="0" smtClean="0"/>
              <a:t> instructions).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123C39-AEB7-1C44-A79A-DA0790C54D7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2623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08719"/>
            <a:ext cx="7772400" cy="3240361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653136"/>
            <a:ext cx="6400800" cy="172819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E244C-F977-4E9B-A72F-98F6435E2E1C}" type="datetimeFigureOut">
              <a:rPr lang="hu-HU" smtClean="0"/>
              <a:t>02/09/15</a:t>
            </a:fld>
            <a:endParaRPr lang="hu-HU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1C24862-0216-46ED-A9AA-928D4E2D7B87}" type="slidenum">
              <a:rPr lang="hu-HU" smtClean="0"/>
              <a:t>‹#›</a:t>
            </a:fld>
            <a:endParaRPr lang="hu-H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hu-H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E244C-F977-4E9B-A72F-98F6435E2E1C}" type="datetimeFigureOut">
              <a:rPr lang="hu-HU" smtClean="0"/>
              <a:t>02/09/15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24862-0216-46ED-A9AA-928D4E2D7B87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08720"/>
            <a:ext cx="2057400" cy="549148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08720"/>
            <a:ext cx="6019800" cy="549148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E244C-F977-4E9B-A72F-98F6435E2E1C}" type="datetimeFigureOut">
              <a:rPr lang="hu-HU" smtClean="0"/>
              <a:t>02/09/15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24862-0216-46ED-A9AA-928D4E2D7B87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E244C-F977-4E9B-A72F-98F6435E2E1C}" type="datetimeFigureOut">
              <a:rPr lang="hu-HU" smtClean="0"/>
              <a:t>02/09/15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24862-0216-46ED-A9AA-928D4E2D7B87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rgbClr val="007BC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fld id="{A7CE244C-F977-4E9B-A72F-98F6435E2E1C}" type="datetimeFigureOut">
              <a:rPr lang="hu-HU" smtClean="0"/>
              <a:pPr/>
              <a:t>02/09/15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fld id="{91C24862-0216-46ED-A9AA-928D4E2D7B87}" type="slidenum">
              <a:rPr lang="hu-HU" smtClean="0"/>
              <a:pPr/>
              <a:t>‹#›</a:t>
            </a:fld>
            <a:endParaRPr lang="hu-HU"/>
          </a:p>
        </p:txBody>
      </p:sp>
      <p:cxnSp>
        <p:nvCxnSpPr>
          <p:cNvPr id="11" name="Egyenes összekötő 10"/>
          <p:cNvCxnSpPr/>
          <p:nvPr userDrawn="1"/>
        </p:nvCxnSpPr>
        <p:spPr>
          <a:xfrm>
            <a:off x="683568" y="3933056"/>
            <a:ext cx="7848872" cy="0"/>
          </a:xfrm>
          <a:prstGeom prst="line">
            <a:avLst/>
          </a:prstGeom>
          <a:ln w="57150">
            <a:solidFill>
              <a:srgbClr val="DEDED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16832"/>
            <a:ext cx="4038600" cy="4464495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E244C-F977-4E9B-A72F-98F6435E2E1C}" type="datetimeFigureOut">
              <a:rPr lang="hu-HU" smtClean="0"/>
              <a:t>02/09/15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24862-0216-46ED-A9AA-928D4E2D7B87}" type="slidenum">
              <a:rPr lang="hu-HU" smtClean="0"/>
              <a:t>‹#›</a:t>
            </a:fld>
            <a:endParaRPr lang="hu-H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916833"/>
            <a:ext cx="4041648" cy="446483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544" y="1844824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008" y="1844824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E244C-F977-4E9B-A72F-98F6435E2E1C}" type="datetimeFigureOut">
              <a:rPr lang="hu-HU" smtClean="0"/>
              <a:t>02/09/15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24862-0216-46ED-A9AA-928D4E2D7B87}" type="slidenum">
              <a:rPr lang="hu-HU" smtClean="0"/>
              <a:t>‹#›</a:t>
            </a:fld>
            <a:endParaRPr lang="hu-HU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564904"/>
            <a:ext cx="4041648" cy="381642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564904"/>
            <a:ext cx="4041648" cy="381595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E244C-F977-4E9B-A72F-98F6435E2E1C}" type="datetimeFigureOut">
              <a:rPr lang="hu-HU" smtClean="0"/>
              <a:t>02/09/15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24862-0216-46ED-A9AA-928D4E2D7B87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E244C-F977-4E9B-A72F-98F6435E2E1C}" type="datetimeFigureOut">
              <a:rPr lang="hu-HU" smtClean="0"/>
              <a:t>02/09/15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24862-0216-46ED-A9AA-928D4E2D7B87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908720"/>
            <a:ext cx="3008313" cy="1918543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908720"/>
            <a:ext cx="4995863" cy="5487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893615"/>
            <a:ext cx="3008313" cy="3503068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E244C-F977-4E9B-A72F-98F6435E2E1C}" type="datetimeFigureOut">
              <a:rPr lang="hu-HU" smtClean="0"/>
              <a:t>02/09/15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24862-0216-46ED-A9AA-928D4E2D7B87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908720"/>
            <a:ext cx="5711824" cy="936104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916832"/>
            <a:ext cx="6054724" cy="381642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E244C-F977-4E9B-A72F-98F6435E2E1C}" type="datetimeFigureOut">
              <a:rPr lang="hu-HU" smtClean="0"/>
              <a:t>02/09/15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24862-0216-46ED-A9AA-928D4E2D7B87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908719"/>
            <a:ext cx="8229600" cy="864097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hu-HU" dirty="0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44825"/>
            <a:ext cx="8229600" cy="4536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dirty="0" smtClean="0"/>
              <a:t>Mintaszöveg szerkesztése</a:t>
            </a:r>
          </a:p>
          <a:p>
            <a:pPr lvl="1"/>
            <a:r>
              <a:rPr lang="hu-HU" dirty="0" smtClean="0"/>
              <a:t>Második szint</a:t>
            </a:r>
          </a:p>
          <a:p>
            <a:pPr lvl="2"/>
            <a:r>
              <a:rPr lang="hu-HU" dirty="0" smtClean="0"/>
              <a:t>Harmadik szint</a:t>
            </a:r>
          </a:p>
          <a:p>
            <a:pPr lvl="3"/>
            <a:r>
              <a:rPr lang="hu-HU" dirty="0" smtClean="0"/>
              <a:t>Negyedik szint</a:t>
            </a:r>
          </a:p>
          <a:p>
            <a:pPr lvl="4"/>
            <a:r>
              <a:rPr lang="hu-HU" dirty="0" smtClean="0"/>
              <a:t>Ötödik szint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520259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defRPr>
            </a:lvl1pPr>
          </a:lstStyle>
          <a:p>
            <a:fld id="{A7CE244C-F977-4E9B-A72F-98F6435E2E1C}" type="datetimeFigureOut">
              <a:rPr lang="hu-HU" smtClean="0"/>
              <a:pPr/>
              <a:t>02/09/15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7544" y="6520259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defRPr>
            </a:lvl1pPr>
          </a:lstStyle>
          <a:p>
            <a:endParaRPr lang="hu-H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520259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defRPr>
            </a:lvl1pPr>
          </a:lstStyle>
          <a:p>
            <a:fld id="{91C24862-0216-46ED-A9AA-928D4E2D7B87}" type="slidenum">
              <a:rPr lang="hu-HU" smtClean="0"/>
              <a:pPr/>
              <a:t>‹#›</a:t>
            </a:fld>
            <a:endParaRPr lang="hu-HU" dirty="0"/>
          </a:p>
        </p:txBody>
      </p:sp>
      <p:sp>
        <p:nvSpPr>
          <p:cNvPr id="7" name="Oval 6"/>
          <p:cNvSpPr/>
          <p:nvPr/>
        </p:nvSpPr>
        <p:spPr>
          <a:xfrm>
            <a:off x="8457760" y="6663293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377498" y="6663293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lnSpc>
          <a:spcPct val="100000"/>
        </a:lnSpc>
        <a:spcBef>
          <a:spcPct val="0"/>
        </a:spcBef>
        <a:buNone/>
        <a:defRPr sz="5400" kern="1200">
          <a:solidFill>
            <a:srgbClr val="007BC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adam.visegradi@sztaki.mta.hu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jira.lpds.sztaki.hu/browse/OCD" TargetMode="External"/><Relationship Id="rId4" Type="http://schemas.openxmlformats.org/officeDocument/2006/relationships/hyperlink" Target="http://c153-33.localcloud/util-doc/util.html" TargetMode="External"/><Relationship Id="rId5" Type="http://schemas.openxmlformats.org/officeDocument/2006/relationships/hyperlink" Target="http://c153-86.localcloud:8080/packages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lab.lpds.sztaki.hu/groups/cloud-orchestrator" TargetMode="Externa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lab.lpds.sztaki.hu/groups/cloud-orchestrator" TargetMode="Externa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jira.lpds.sztaki.hu/secure/RapidBoard.jspa?rapidView=14&amp;view=planning.nodetail" TargetMode="External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jira.lpds.sztaki.hu/browse/OCD" TargetMode="Externa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9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10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11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c153-33.localcloud/util-doc" TargetMode="Externa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smtClean="0"/>
              <a:t>OCCO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Project Status Report</a:t>
            </a:r>
          </a:p>
          <a:p>
            <a:r>
              <a:rPr lang="hu-HU" sz="1600" dirty="0" smtClean="0"/>
              <a:t>Adam Visegradi </a:t>
            </a:r>
            <a:r>
              <a:rPr lang="hu-HU" sz="1600" dirty="0" smtClean="0">
                <a:hlinkClick r:id="rId2"/>
              </a:rPr>
              <a:t>adam.visegradi@sztaki.mta.hu</a:t>
            </a:r>
            <a:endParaRPr lang="hu-HU" sz="1600" dirty="0" smtClean="0"/>
          </a:p>
        </p:txBody>
      </p:sp>
    </p:spTree>
    <p:extLst>
      <p:ext uri="{BB962C8B-B14F-4D97-AF65-F5344CB8AC3E}">
        <p14:creationId xmlns:p14="http://schemas.microsoft.com/office/powerpoint/2010/main" val="9652569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08719"/>
            <a:ext cx="8229600" cy="129614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Architecture</a:t>
            </a:r>
            <a:br>
              <a:rPr lang="en-US" dirty="0" smtClean="0"/>
            </a:br>
            <a:r>
              <a:rPr lang="en-US" sz="2400" dirty="0" smtClean="0"/>
              <a:t>How do we achieve: Being extensible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76871"/>
            <a:ext cx="8229600" cy="4104457"/>
          </a:xfrm>
        </p:spPr>
        <p:txBody>
          <a:bodyPr>
            <a:normAutofit/>
          </a:bodyPr>
          <a:lstStyle/>
          <a:p>
            <a:r>
              <a:rPr lang="en-US" dirty="0" smtClean="0"/>
              <a:t>We want no vendor/technology lock-in</a:t>
            </a:r>
          </a:p>
          <a:p>
            <a:r>
              <a:rPr lang="en-US" dirty="0" smtClean="0"/>
              <a:t>We need the abstraction of two external services:</a:t>
            </a:r>
          </a:p>
          <a:p>
            <a:pPr lvl="1"/>
            <a:r>
              <a:rPr lang="en-US" sz="1800" dirty="0" smtClean="0"/>
              <a:t>Node handling: instantiation, status querying, management, destroying</a:t>
            </a:r>
          </a:p>
          <a:p>
            <a:pPr lvl="1"/>
            <a:r>
              <a:rPr lang="en-US" sz="1800" dirty="0" smtClean="0"/>
              <a:t>Node configuration management: installing and configuring node instances</a:t>
            </a:r>
          </a:p>
          <a:p>
            <a:r>
              <a:rPr lang="en-US" sz="2600" dirty="0" smtClean="0"/>
              <a:t>Internal data abstractions</a:t>
            </a:r>
          </a:p>
          <a:p>
            <a:pPr lvl="1"/>
            <a:r>
              <a:rPr lang="en-US" sz="1800" dirty="0" smtClean="0"/>
              <a:t>Internal components must be oblivious to the content of offline descriptions</a:t>
            </a:r>
          </a:p>
          <a:p>
            <a:pPr lvl="1"/>
            <a:r>
              <a:rPr lang="en-US" sz="1800" dirty="0" smtClean="0"/>
              <a:t>E.g.: a node of type ‘X’ has to be instantiated</a:t>
            </a:r>
          </a:p>
          <a:p>
            <a:pPr lvl="2"/>
            <a:r>
              <a:rPr lang="en-US" sz="1800" dirty="0" smtClean="0"/>
              <a:t>Internal nodes may pass the definition of ‘X’ around, but must not rely on its content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041342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08719"/>
            <a:ext cx="8229600" cy="129614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Architecture</a:t>
            </a:r>
            <a:br>
              <a:rPr lang="en-US" dirty="0" smtClean="0"/>
            </a:br>
            <a:r>
              <a:rPr lang="en-US" sz="2400" dirty="0" smtClean="0"/>
              <a:t>How do we achieve: Being extensible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23528" y="2276872"/>
            <a:ext cx="4898876" cy="3888432"/>
            <a:chOff x="2483768" y="2420888"/>
            <a:chExt cx="4898876" cy="3888432"/>
          </a:xfrm>
        </p:grpSpPr>
        <p:pic>
          <p:nvPicPr>
            <p:cNvPr id="5" name="Picture 4" descr="components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83768" y="2420888"/>
              <a:ext cx="4898876" cy="3841792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4427984" y="3789040"/>
              <a:ext cx="1728192" cy="2520280"/>
            </a:xfrm>
            <a:prstGeom prst="rect">
              <a:avLst/>
            </a:prstGeom>
            <a:noFill/>
            <a:ln w="38100" cmpd="sng">
              <a:solidFill>
                <a:schemeClr val="accent3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sz="1600" dirty="0" smtClean="0"/>
                <a:t>“External” services</a:t>
              </a:r>
              <a:endParaRPr lang="en-US" sz="16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5796136" y="3645024"/>
            <a:ext cx="3024336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Abstract external services for extensibility:</a:t>
            </a:r>
          </a:p>
          <a:p>
            <a:pPr marL="285750" indent="-285750">
              <a:buFontTx/>
              <a:buChar char="-"/>
            </a:pPr>
            <a:r>
              <a:rPr lang="en-US" sz="1200" dirty="0" smtClean="0"/>
              <a:t>Cloud Handler</a:t>
            </a:r>
          </a:p>
          <a:p>
            <a:pPr marL="742950" lvl="1" indent="-285750">
              <a:buFontTx/>
              <a:buChar char="-"/>
            </a:pPr>
            <a:r>
              <a:rPr lang="en-US" sz="1200" dirty="0" smtClean="0"/>
              <a:t>Responsible for node creation and management</a:t>
            </a:r>
          </a:p>
          <a:p>
            <a:pPr marL="742950" lvl="1" indent="-285750">
              <a:buFontTx/>
              <a:buChar char="-"/>
            </a:pPr>
            <a:r>
              <a:rPr lang="en-US" sz="1200" dirty="0" smtClean="0"/>
              <a:t>Pluggable </a:t>
            </a:r>
            <a:r>
              <a:rPr lang="en-US" sz="1200" dirty="0" err="1" smtClean="0"/>
              <a:t>backends</a:t>
            </a:r>
            <a:r>
              <a:rPr lang="en-US" sz="1200" dirty="0" smtClean="0"/>
              <a:t>:</a:t>
            </a:r>
          </a:p>
          <a:p>
            <a:pPr marL="1200150" lvl="2" indent="-285750">
              <a:buFontTx/>
              <a:buChar char="-"/>
            </a:pPr>
            <a:r>
              <a:rPr lang="en-US" sz="1200" dirty="0" err="1" smtClean="0"/>
              <a:t>Boto</a:t>
            </a:r>
            <a:r>
              <a:rPr lang="en-US" sz="1200" dirty="0" smtClean="0"/>
              <a:t> EC2 done,</a:t>
            </a:r>
          </a:p>
          <a:p>
            <a:pPr marL="1200150" lvl="2" indent="-285750">
              <a:buFontTx/>
              <a:buChar char="-"/>
            </a:pPr>
            <a:r>
              <a:rPr lang="en-US" sz="1200" dirty="0" smtClean="0"/>
              <a:t>Etc. later</a:t>
            </a:r>
          </a:p>
          <a:p>
            <a:pPr marL="285750" indent="-285750">
              <a:buFontTx/>
              <a:buChar char="-"/>
            </a:pPr>
            <a:r>
              <a:rPr lang="en-US" sz="1200" dirty="0" smtClean="0"/>
              <a:t>Service Composer</a:t>
            </a:r>
          </a:p>
          <a:p>
            <a:pPr marL="742950" lvl="1" indent="-285750">
              <a:buFontTx/>
              <a:buChar char="-"/>
            </a:pPr>
            <a:r>
              <a:rPr lang="en-US" sz="1200" dirty="0" smtClean="0"/>
              <a:t>Responsible for node configuration</a:t>
            </a:r>
          </a:p>
          <a:p>
            <a:pPr marL="742950" lvl="1" indent="-285750">
              <a:buFontTx/>
              <a:buChar char="-"/>
            </a:pPr>
            <a:r>
              <a:rPr lang="en-US" sz="1200" dirty="0" smtClean="0"/>
              <a:t>Pluggable </a:t>
            </a:r>
            <a:r>
              <a:rPr lang="en-US" sz="1200" dirty="0" err="1" smtClean="0"/>
              <a:t>backends</a:t>
            </a:r>
            <a:r>
              <a:rPr lang="en-US" sz="1200" dirty="0" smtClean="0"/>
              <a:t>:</a:t>
            </a:r>
          </a:p>
          <a:p>
            <a:pPr marL="1200150" lvl="2" indent="-285750">
              <a:buFontTx/>
              <a:buChar char="-"/>
            </a:pPr>
            <a:r>
              <a:rPr lang="en-US" sz="1200" dirty="0" smtClean="0"/>
              <a:t>Chef under development</a:t>
            </a:r>
          </a:p>
          <a:p>
            <a:pPr marL="1200150" lvl="2" indent="-285750">
              <a:buFontTx/>
              <a:buChar char="-"/>
            </a:pPr>
            <a:r>
              <a:rPr lang="en-US" sz="1200" dirty="0" smtClean="0"/>
              <a:t>Etc. later</a:t>
            </a:r>
            <a:endParaRPr lang="en-US" sz="1200" dirty="0"/>
          </a:p>
        </p:txBody>
      </p:sp>
      <p:sp>
        <p:nvSpPr>
          <p:cNvPr id="9" name="L-Shape 8"/>
          <p:cNvSpPr/>
          <p:nvPr/>
        </p:nvSpPr>
        <p:spPr>
          <a:xfrm rot="5400000">
            <a:off x="1043608" y="1556792"/>
            <a:ext cx="2664296" cy="4104456"/>
          </a:xfrm>
          <a:prstGeom prst="corner">
            <a:avLst>
              <a:gd name="adj1" fmla="val 65593"/>
              <a:gd name="adj2" fmla="val 35465"/>
            </a:avLst>
          </a:prstGeom>
          <a:noFill/>
          <a:ln w="38100" cmpd="sng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5636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08719"/>
            <a:ext cx="8229600" cy="129614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Architecture</a:t>
            </a:r>
            <a:br>
              <a:rPr lang="en-US" dirty="0" smtClean="0"/>
            </a:br>
            <a:r>
              <a:rPr lang="en-US" sz="2400" dirty="0" smtClean="0"/>
              <a:t>How do we achieve: Being scalable?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76871"/>
            <a:ext cx="8229600" cy="410445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Scalable architecture</a:t>
            </a:r>
          </a:p>
          <a:p>
            <a:pPr lvl="1"/>
            <a:r>
              <a:rPr lang="en-US" dirty="0"/>
              <a:t>Distributable and disposable components</a:t>
            </a:r>
          </a:p>
          <a:p>
            <a:r>
              <a:rPr lang="en-US" dirty="0" smtClean="0"/>
              <a:t>Scalable algorithms in the implementation</a:t>
            </a:r>
          </a:p>
          <a:p>
            <a:pPr lvl="1"/>
            <a:r>
              <a:rPr lang="en-US" dirty="0" smtClean="0"/>
              <a:t>E.g.: generators instead of lists wherever possible; explicit parallel implementation if preferable (Infrastructure Processor)</a:t>
            </a:r>
          </a:p>
          <a:p>
            <a:r>
              <a:rPr lang="en-US" dirty="0" smtClean="0"/>
              <a:t>Message queues</a:t>
            </a:r>
          </a:p>
          <a:p>
            <a:pPr lvl="1"/>
            <a:r>
              <a:rPr lang="en-US" dirty="0" smtClean="0"/>
              <a:t>Asynchronous communication wherever possible</a:t>
            </a:r>
          </a:p>
          <a:p>
            <a:pPr lvl="1"/>
            <a:r>
              <a:rPr lang="en-US" dirty="0" smtClean="0"/>
              <a:t>Implicit parallelization of message processing (e.g. Cloud Handler)</a:t>
            </a:r>
          </a:p>
          <a:p>
            <a:pPr lvl="1"/>
            <a:r>
              <a:rPr lang="en-US" dirty="0" smtClean="0"/>
              <a:t>The system can be split on any queue (distributed architecture)</a:t>
            </a:r>
          </a:p>
          <a:p>
            <a:pPr lvl="1"/>
            <a:endParaRPr lang="en-US" dirty="0"/>
          </a:p>
          <a:p>
            <a:r>
              <a:rPr lang="en-US" dirty="0" smtClean="0"/>
              <a:t>Optional RMI</a:t>
            </a:r>
          </a:p>
          <a:p>
            <a:pPr lvl="1"/>
            <a:r>
              <a:rPr lang="en-US" dirty="0" smtClean="0"/>
              <a:t>Every connection among classes is implemented with simple method calling (non-distributed, monolithic execution possible)</a:t>
            </a:r>
          </a:p>
          <a:p>
            <a:pPr lvl="1"/>
            <a:r>
              <a:rPr lang="en-US" dirty="0" smtClean="0"/>
              <a:t>But the interfaces are designed with </a:t>
            </a:r>
            <a:r>
              <a:rPr lang="en-US" dirty="0" err="1" smtClean="0"/>
              <a:t>distributability</a:t>
            </a:r>
            <a:r>
              <a:rPr lang="en-US" dirty="0" smtClean="0"/>
              <a:t> in mind: inter-component connections are </a:t>
            </a:r>
            <a:r>
              <a:rPr lang="en-US" dirty="0" err="1" smtClean="0"/>
              <a:t>splittable</a:t>
            </a:r>
            <a:r>
              <a:rPr lang="en-US" dirty="0" smtClean="0"/>
              <a:t>: RMI through MQ (mostly distributed infrastructure)</a:t>
            </a:r>
          </a:p>
          <a:p>
            <a:pPr lvl="1"/>
            <a:r>
              <a:rPr lang="en-US" dirty="0" smtClean="0"/>
              <a:t>Anything in-between</a:t>
            </a:r>
          </a:p>
        </p:txBody>
      </p:sp>
    </p:spTree>
    <p:extLst>
      <p:ext uri="{BB962C8B-B14F-4D97-AF65-F5344CB8AC3E}">
        <p14:creationId xmlns:p14="http://schemas.microsoft.com/office/powerpoint/2010/main" val="13741008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08719"/>
            <a:ext cx="8229600" cy="129614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Architecture</a:t>
            </a:r>
            <a:br>
              <a:rPr lang="en-US" dirty="0" smtClean="0"/>
            </a:br>
            <a:r>
              <a:rPr lang="en-US" sz="2400" dirty="0" smtClean="0"/>
              <a:t>How do we achieve: Being robust?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76871"/>
            <a:ext cx="8229600" cy="4104457"/>
          </a:xfrm>
        </p:spPr>
        <p:txBody>
          <a:bodyPr>
            <a:normAutofit/>
          </a:bodyPr>
          <a:lstStyle/>
          <a:p>
            <a:r>
              <a:rPr lang="en-US" dirty="0" smtClean="0"/>
              <a:t>Stateless and </a:t>
            </a:r>
            <a:r>
              <a:rPr lang="en-US" dirty="0" err="1" smtClean="0"/>
              <a:t>restartable</a:t>
            </a:r>
            <a:r>
              <a:rPr lang="en-US" dirty="0" smtClean="0"/>
              <a:t> components</a:t>
            </a:r>
          </a:p>
          <a:p>
            <a:pPr lvl="1"/>
            <a:r>
              <a:rPr lang="en-US" dirty="0" smtClean="0"/>
              <a:t>Failing components can be simply restarted</a:t>
            </a:r>
          </a:p>
          <a:p>
            <a:pPr lvl="1"/>
            <a:r>
              <a:rPr lang="en-US" dirty="0" smtClean="0"/>
              <a:t>Single critical point: between starting a node and waiting for it to become ready</a:t>
            </a:r>
          </a:p>
          <a:p>
            <a:endParaRPr lang="en-US" dirty="0" smtClean="0"/>
          </a:p>
          <a:p>
            <a:r>
              <a:rPr lang="en-US" dirty="0" smtClean="0"/>
              <a:t>Persistent message queues</a:t>
            </a:r>
          </a:p>
          <a:p>
            <a:pPr lvl="1"/>
            <a:r>
              <a:rPr lang="en-US" dirty="0" smtClean="0"/>
              <a:t>Aborted tasks will not fail permanently</a:t>
            </a:r>
          </a:p>
          <a:p>
            <a:pPr lvl="1"/>
            <a:r>
              <a:rPr lang="en-US" dirty="0" smtClean="0"/>
              <a:t>They remain in the message queue until ACK-</a:t>
            </a:r>
            <a:r>
              <a:rPr lang="en-US" dirty="0" err="1" smtClean="0"/>
              <a:t>ed</a:t>
            </a:r>
            <a:r>
              <a:rPr lang="en-US" dirty="0" smtClean="0"/>
              <a:t> or aborted explicitly</a:t>
            </a:r>
          </a:p>
        </p:txBody>
      </p:sp>
    </p:spTree>
    <p:extLst>
      <p:ext uri="{BB962C8B-B14F-4D97-AF65-F5344CB8AC3E}">
        <p14:creationId xmlns:p14="http://schemas.microsoft.com/office/powerpoint/2010/main" val="2722474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InfoBroker</a:t>
            </a:r>
            <a:r>
              <a:rPr lang="en-US" dirty="0" smtClean="0"/>
              <a:t> (incl. the User Data Store)</a:t>
            </a:r>
          </a:p>
          <a:p>
            <a:r>
              <a:rPr lang="en-US" dirty="0" smtClean="0"/>
              <a:t>Compiler</a:t>
            </a:r>
          </a:p>
          <a:p>
            <a:r>
              <a:rPr lang="en-US" dirty="0" smtClean="0"/>
              <a:t>Enactor</a:t>
            </a:r>
          </a:p>
          <a:p>
            <a:r>
              <a:rPr lang="en-US" dirty="0" err="1" smtClean="0"/>
              <a:t>InfraProcessor</a:t>
            </a:r>
            <a:endParaRPr lang="en-US" dirty="0" smtClean="0"/>
          </a:p>
          <a:p>
            <a:r>
              <a:rPr lang="en-US" dirty="0" err="1" smtClean="0"/>
              <a:t>ServiceComposer</a:t>
            </a:r>
            <a:endParaRPr lang="en-US" dirty="0" smtClean="0"/>
          </a:p>
          <a:p>
            <a:r>
              <a:rPr lang="en-US" dirty="0" err="1" smtClean="0"/>
              <a:t>CloudHandler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45749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InfoBroker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In the architecture, as a role, the centralized source of all information</a:t>
            </a:r>
          </a:p>
          <a:p>
            <a:r>
              <a:rPr lang="en-US" dirty="0" smtClean="0"/>
              <a:t>The </a:t>
            </a:r>
            <a:r>
              <a:rPr lang="en-US" i="1" dirty="0" smtClean="0"/>
              <a:t>implementation</a:t>
            </a:r>
            <a:r>
              <a:rPr lang="en-US" dirty="0" smtClean="0"/>
              <a:t> is not centralized</a:t>
            </a:r>
          </a:p>
          <a:p>
            <a:pPr lvl="1"/>
            <a:r>
              <a:rPr lang="en-US" dirty="0" smtClean="0"/>
              <a:t>Hierarchical connection and aggregation of sub-brokers</a:t>
            </a:r>
          </a:p>
          <a:p>
            <a:pPr lvl="1"/>
            <a:r>
              <a:rPr lang="en-US" dirty="0" smtClean="0"/>
              <a:t>Stand-alone, semantically closed, functionally disjoint info-broker modules (</a:t>
            </a:r>
            <a:r>
              <a:rPr lang="en-US" b="1" dirty="0" err="1" smtClean="0"/>
              <a:t>backends</a:t>
            </a:r>
            <a:r>
              <a:rPr lang="en-US" dirty="0" smtClean="0"/>
              <a:t>) can be implemented, then aggregated behind a single façade</a:t>
            </a:r>
          </a:p>
          <a:p>
            <a:pPr lvl="1"/>
            <a:r>
              <a:rPr lang="en-US" dirty="0" smtClean="0"/>
              <a:t>The User Data Store (</a:t>
            </a:r>
            <a:r>
              <a:rPr lang="en-US" b="1" dirty="0" smtClean="0"/>
              <a:t>UDS</a:t>
            </a:r>
            <a:r>
              <a:rPr lang="en-US" dirty="0" smtClean="0"/>
              <a:t>), a persistent data store, is such a backend</a:t>
            </a:r>
          </a:p>
          <a:p>
            <a:pPr lvl="1"/>
            <a:r>
              <a:rPr lang="en-US" dirty="0" smtClean="0"/>
              <a:t>Any connection in the hierarchy can be decoupled (remote info-brokers)</a:t>
            </a:r>
          </a:p>
          <a:p>
            <a:pPr lvl="1"/>
            <a:endParaRPr lang="en-US" dirty="0"/>
          </a:p>
          <a:p>
            <a:r>
              <a:rPr lang="en-US" dirty="0" smtClean="0">
                <a:solidFill>
                  <a:srgbClr val="FF0000"/>
                </a:solidFill>
              </a:rPr>
              <a:t>There will always be something to implement in the IB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User-friendly information about infrastructure</a:t>
            </a:r>
          </a:p>
          <a:p>
            <a:pPr lvl="2"/>
            <a:r>
              <a:rPr lang="en-US" dirty="0" smtClean="0">
                <a:solidFill>
                  <a:srgbClr val="FF0000"/>
                </a:solidFill>
              </a:rPr>
              <a:t>Depends heavily on semantics (the service), so this should be </a:t>
            </a:r>
            <a:r>
              <a:rPr lang="en-US" dirty="0" err="1" smtClean="0">
                <a:solidFill>
                  <a:srgbClr val="FF0000"/>
                </a:solidFill>
              </a:rPr>
              <a:t>pluginable</a:t>
            </a:r>
            <a:r>
              <a:rPr lang="en-US" dirty="0" smtClean="0">
                <a:solidFill>
                  <a:srgbClr val="FF0000"/>
                </a:solidFill>
              </a:rPr>
              <a:t> and </a:t>
            </a:r>
            <a:r>
              <a:rPr lang="en-US" dirty="0" err="1" smtClean="0">
                <a:solidFill>
                  <a:srgbClr val="FF0000"/>
                </a:solidFill>
              </a:rPr>
              <a:t>specifyable</a:t>
            </a:r>
            <a:r>
              <a:rPr lang="en-US" dirty="0" smtClean="0">
                <a:solidFill>
                  <a:srgbClr val="FF0000"/>
                </a:solidFill>
              </a:rPr>
              <a:t> in the node definition (analogous to synchronization).</a:t>
            </a:r>
          </a:p>
          <a:p>
            <a:pPr lvl="2"/>
            <a:r>
              <a:rPr lang="en-US" dirty="0" smtClean="0">
                <a:solidFill>
                  <a:srgbClr val="FF0000"/>
                </a:solidFill>
              </a:rPr>
              <a:t>This affects other components too.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Error information</a:t>
            </a:r>
          </a:p>
          <a:p>
            <a:pPr lvl="2"/>
            <a:r>
              <a:rPr lang="en-US" dirty="0" smtClean="0">
                <a:solidFill>
                  <a:srgbClr val="FF0000"/>
                </a:solidFill>
              </a:rPr>
              <a:t>Querying logs, console output, etc.</a:t>
            </a:r>
          </a:p>
          <a:p>
            <a:pPr lvl="2"/>
            <a:r>
              <a:rPr lang="en-US" dirty="0" smtClean="0">
                <a:solidFill>
                  <a:srgbClr val="FF0000"/>
                </a:solidFill>
              </a:rPr>
              <a:t>Very important for proper debugging of node definitions.</a:t>
            </a:r>
          </a:p>
          <a:p>
            <a:pPr lvl="2"/>
            <a:r>
              <a:rPr lang="en-US" dirty="0" smtClean="0">
                <a:solidFill>
                  <a:srgbClr val="FF0000"/>
                </a:solidFill>
              </a:rPr>
              <a:t>Again, strongly coupled with backend type/service.</a:t>
            </a:r>
          </a:p>
          <a:p>
            <a:pPr lvl="2"/>
            <a:r>
              <a:rPr lang="en-US" dirty="0" smtClean="0">
                <a:solidFill>
                  <a:srgbClr val="FF0000"/>
                </a:solidFill>
              </a:rPr>
              <a:t>See also: </a:t>
            </a:r>
            <a:r>
              <a:rPr lang="en-US" dirty="0" err="1" smtClean="0">
                <a:solidFill>
                  <a:srgbClr val="FF0000"/>
                </a:solidFill>
              </a:rPr>
              <a:t>InfraProcessor</a:t>
            </a:r>
            <a:endParaRPr lang="en-US" dirty="0" smtClean="0">
              <a:solidFill>
                <a:srgbClr val="FF0000"/>
              </a:solidFill>
            </a:endParaRP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Caching (maybe not needed inside OCCO – should rather be done in a layer between UI and OCCO)</a:t>
            </a:r>
          </a:p>
          <a:p>
            <a:pPr lvl="1"/>
            <a:r>
              <a:rPr lang="en-US" dirty="0" err="1" smtClean="0">
                <a:solidFill>
                  <a:srgbClr val="FF0000"/>
                </a:solidFill>
              </a:rPr>
              <a:t>Sharding</a:t>
            </a:r>
            <a:r>
              <a:rPr lang="en-US" dirty="0" smtClean="0">
                <a:solidFill>
                  <a:srgbClr val="FF0000"/>
                </a:solidFill>
              </a:rPr>
              <a:t> (simple to implement, in the general Provider; may not be optional)</a:t>
            </a:r>
          </a:p>
        </p:txBody>
      </p:sp>
    </p:spTree>
    <p:extLst>
      <p:ext uri="{BB962C8B-B14F-4D97-AF65-F5344CB8AC3E}">
        <p14:creationId xmlns:p14="http://schemas.microsoft.com/office/powerpoint/2010/main" val="36946065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Passive component (essentially, just a library)</a:t>
            </a:r>
          </a:p>
          <a:p>
            <a:pPr lvl="1"/>
            <a:r>
              <a:rPr lang="en-US" dirty="0" smtClean="0"/>
              <a:t>Loads an infrastructure description</a:t>
            </a:r>
          </a:p>
          <a:p>
            <a:pPr lvl="1"/>
            <a:r>
              <a:rPr lang="en-US" dirty="0" smtClean="0"/>
              <a:t>Validates it against data in the UDS</a:t>
            </a:r>
          </a:p>
          <a:p>
            <a:pPr lvl="1"/>
            <a:r>
              <a:rPr lang="en-US" dirty="0" smtClean="0"/>
              <a:t>The compiled and validated </a:t>
            </a:r>
            <a:r>
              <a:rPr lang="en-US" b="1" dirty="0" smtClean="0"/>
              <a:t>static description</a:t>
            </a:r>
            <a:r>
              <a:rPr lang="en-US" dirty="0" smtClean="0"/>
              <a:t> can be stored in the UDS</a:t>
            </a:r>
          </a:p>
          <a:p>
            <a:endParaRPr lang="en-US" dirty="0" smtClean="0"/>
          </a:p>
          <a:p>
            <a:r>
              <a:rPr lang="en-US" dirty="0" smtClean="0"/>
              <a:t>Currently quite trivial</a:t>
            </a:r>
          </a:p>
          <a:p>
            <a:pPr lvl="1"/>
            <a:r>
              <a:rPr lang="en-US" dirty="0"/>
              <a:t>O</a:t>
            </a:r>
            <a:r>
              <a:rPr lang="en-US" dirty="0" smtClean="0"/>
              <a:t>nly a topological layering is implemented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No schema checking, no </a:t>
            </a:r>
            <a:r>
              <a:rPr lang="en-US" dirty="0">
                <a:solidFill>
                  <a:srgbClr val="FF0000"/>
                </a:solidFill>
              </a:rPr>
              <a:t>validation (</a:t>
            </a:r>
            <a:r>
              <a:rPr lang="en-US" dirty="0" smtClean="0">
                <a:solidFill>
                  <a:srgbClr val="FF0000"/>
                </a:solidFill>
              </a:rPr>
              <a:t>P1)</a:t>
            </a:r>
          </a:p>
          <a:p>
            <a:pPr lvl="2"/>
            <a:r>
              <a:rPr lang="en-US" dirty="0" smtClean="0">
                <a:solidFill>
                  <a:srgbClr val="FF0000"/>
                </a:solidFill>
              </a:rPr>
              <a:t>If input is generated, this is only necessary for testing and easier development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Currently, variables are static data (P2)</a:t>
            </a:r>
          </a:p>
          <a:p>
            <a:pPr lvl="2"/>
            <a:r>
              <a:rPr lang="en-US" dirty="0" smtClean="0">
                <a:solidFill>
                  <a:srgbClr val="FF0000"/>
                </a:solidFill>
              </a:rPr>
              <a:t>Referencing other variables and dynamic information (</a:t>
            </a:r>
            <a:r>
              <a:rPr lang="en-US" dirty="0" err="1" smtClean="0">
                <a:solidFill>
                  <a:srgbClr val="FF0000"/>
                </a:solidFill>
              </a:rPr>
              <a:t>ibget</a:t>
            </a:r>
            <a:r>
              <a:rPr lang="en-US" dirty="0" smtClean="0">
                <a:solidFill>
                  <a:srgbClr val="FF0000"/>
                </a:solidFill>
              </a:rPr>
              <a:t>) needs a semantic sorting, in which order variables can be evaluated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95669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Enactor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Passive component, acts only upon external trigger</a:t>
            </a:r>
          </a:p>
          <a:p>
            <a:pPr lvl="1"/>
            <a:r>
              <a:rPr lang="en-US" dirty="0" smtClean="0"/>
              <a:t>Input: single infrastructure identifier</a:t>
            </a:r>
          </a:p>
          <a:p>
            <a:pPr lvl="1"/>
            <a:r>
              <a:rPr lang="en-US" dirty="0" smtClean="0"/>
              <a:t>Loads the compiled </a:t>
            </a:r>
            <a:r>
              <a:rPr lang="en-US" b="1" dirty="0" smtClean="0"/>
              <a:t>static description</a:t>
            </a:r>
            <a:r>
              <a:rPr lang="en-US" dirty="0" smtClean="0"/>
              <a:t> of the infrastructure from the UDS</a:t>
            </a:r>
          </a:p>
          <a:p>
            <a:pPr lvl="1"/>
            <a:r>
              <a:rPr lang="en-US" dirty="0" smtClean="0"/>
              <a:t>Acquires the </a:t>
            </a:r>
            <a:r>
              <a:rPr lang="en-US" b="1" dirty="0" smtClean="0"/>
              <a:t>dynamic state</a:t>
            </a:r>
            <a:r>
              <a:rPr lang="en-US" dirty="0" smtClean="0"/>
              <a:t> of the infrastructure through the </a:t>
            </a:r>
            <a:r>
              <a:rPr lang="en-US" dirty="0" err="1" smtClean="0"/>
              <a:t>InfoBroker</a:t>
            </a:r>
            <a:endParaRPr lang="en-US" dirty="0" smtClean="0"/>
          </a:p>
          <a:p>
            <a:pPr lvl="1"/>
            <a:r>
              <a:rPr lang="en-US" dirty="0" smtClean="0"/>
              <a:t>𝜹 := (dynamic state - static description)</a:t>
            </a:r>
          </a:p>
          <a:p>
            <a:pPr lvl="2"/>
            <a:r>
              <a:rPr lang="en-US" dirty="0" smtClean="0"/>
              <a:t>𝜹 is a </a:t>
            </a:r>
            <a:r>
              <a:rPr lang="en-US" i="1" dirty="0" smtClean="0"/>
              <a:t>series</a:t>
            </a:r>
            <a:r>
              <a:rPr lang="en-US" dirty="0" smtClean="0"/>
              <a:t> of </a:t>
            </a:r>
            <a:r>
              <a:rPr lang="en-US" i="1" dirty="0" smtClean="0"/>
              <a:t>lists </a:t>
            </a:r>
            <a:r>
              <a:rPr lang="en-US" dirty="0" smtClean="0"/>
              <a:t>of instructions: list</a:t>
            </a:r>
            <a:r>
              <a:rPr lang="en-US" baseline="-25000" dirty="0" smtClean="0"/>
              <a:t>1</a:t>
            </a:r>
            <a:r>
              <a:rPr lang="en-US" dirty="0" smtClean="0"/>
              <a:t>, list</a:t>
            </a:r>
            <a:r>
              <a:rPr lang="en-US" baseline="-25000" dirty="0" smtClean="0"/>
              <a:t>2</a:t>
            </a:r>
            <a:r>
              <a:rPr lang="en-US" dirty="0" smtClean="0"/>
              <a:t>, …, </a:t>
            </a:r>
            <a:r>
              <a:rPr lang="en-US" dirty="0" err="1" smtClean="0"/>
              <a:t>list</a:t>
            </a:r>
            <a:r>
              <a:rPr lang="en-US" baseline="-25000" dirty="0" err="1" smtClean="0"/>
              <a:t>n</a:t>
            </a:r>
            <a:endParaRPr lang="en-US" baseline="-25000" dirty="0" smtClean="0"/>
          </a:p>
          <a:p>
            <a:pPr lvl="2"/>
            <a:r>
              <a:rPr lang="en-US" dirty="0" smtClean="0"/>
              <a:t>Each list must be performed one after the other</a:t>
            </a:r>
          </a:p>
          <a:p>
            <a:pPr lvl="2"/>
            <a:r>
              <a:rPr lang="en-US" dirty="0" smtClean="0"/>
              <a:t>Instructions in a list may be performed concurrently</a:t>
            </a:r>
          </a:p>
          <a:p>
            <a:pPr lvl="1"/>
            <a:r>
              <a:rPr lang="en-US" dirty="0" smtClean="0"/>
              <a:t>𝜹 is </a:t>
            </a:r>
            <a:r>
              <a:rPr lang="en-US" b="1" dirty="0" smtClean="0"/>
              <a:t>pushed</a:t>
            </a:r>
            <a:r>
              <a:rPr lang="en-US" dirty="0" smtClean="0"/>
              <a:t> to the </a:t>
            </a:r>
            <a:r>
              <a:rPr lang="en-US" b="1" dirty="0" err="1" smtClean="0"/>
              <a:t>InfraProcessor</a:t>
            </a:r>
            <a:endParaRPr lang="en-US" b="1" dirty="0" smtClean="0"/>
          </a:p>
          <a:p>
            <a:endParaRPr lang="en-US" dirty="0" smtClean="0"/>
          </a:p>
          <a:p>
            <a:r>
              <a:rPr lang="en-US" dirty="0" smtClean="0"/>
              <a:t>Changeable component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New behavior</a:t>
            </a:r>
            <a:r>
              <a:rPr lang="en-US" dirty="0" smtClean="0"/>
              <a:t> can be implemented </a:t>
            </a:r>
            <a:r>
              <a:rPr lang="en-US" b="1" dirty="0" smtClean="0"/>
              <a:t>if necessary (P1)</a:t>
            </a:r>
            <a:endParaRPr lang="en-US" dirty="0" smtClean="0"/>
          </a:p>
          <a:p>
            <a:pPr lvl="2"/>
            <a:r>
              <a:rPr lang="en-US" dirty="0" smtClean="0">
                <a:solidFill>
                  <a:srgbClr val="FF0000"/>
                </a:solidFill>
              </a:rPr>
              <a:t>Event-based</a:t>
            </a:r>
          </a:p>
          <a:p>
            <a:pPr lvl="2"/>
            <a:r>
              <a:rPr lang="en-US" dirty="0" smtClean="0">
                <a:solidFill>
                  <a:srgbClr val="FF0000"/>
                </a:solidFill>
              </a:rPr>
              <a:t>Externally controlled</a:t>
            </a:r>
          </a:p>
          <a:p>
            <a:pPr lvl="2"/>
            <a:r>
              <a:rPr lang="en-US" dirty="0" smtClean="0">
                <a:solidFill>
                  <a:srgbClr val="FF0000"/>
                </a:solidFill>
              </a:rPr>
              <a:t>More complex decisions</a:t>
            </a:r>
          </a:p>
          <a:p>
            <a:pPr lvl="2"/>
            <a:r>
              <a:rPr lang="en-US" dirty="0"/>
              <a:t>e</a:t>
            </a:r>
            <a:r>
              <a:rPr lang="en-US" dirty="0" smtClean="0"/>
              <a:t>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5601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InfraProcessor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Active component, processing a message queue</a:t>
            </a:r>
          </a:p>
          <a:p>
            <a:r>
              <a:rPr lang="en-US" i="1" dirty="0" smtClean="0"/>
              <a:t>Synchronously</a:t>
            </a:r>
            <a:r>
              <a:rPr lang="en-US" dirty="0" smtClean="0"/>
              <a:t> performs instructions of the Enactor</a:t>
            </a:r>
          </a:p>
          <a:p>
            <a:pPr lvl="1"/>
            <a:r>
              <a:rPr lang="en-US" i="1" dirty="0" smtClean="0"/>
              <a:t>Communicates</a:t>
            </a:r>
            <a:r>
              <a:rPr lang="en-US" dirty="0" smtClean="0"/>
              <a:t> with the </a:t>
            </a:r>
            <a:r>
              <a:rPr lang="en-US" dirty="0" err="1" smtClean="0"/>
              <a:t>InfoBroker</a:t>
            </a:r>
            <a:r>
              <a:rPr lang="en-US" dirty="0" smtClean="0"/>
              <a:t>, the </a:t>
            </a:r>
            <a:r>
              <a:rPr lang="en-US" dirty="0" err="1" smtClean="0"/>
              <a:t>CloudHandler</a:t>
            </a:r>
            <a:r>
              <a:rPr lang="en-US" dirty="0" smtClean="0"/>
              <a:t>, and the </a:t>
            </a:r>
            <a:r>
              <a:rPr lang="en-US" dirty="0" err="1" smtClean="0"/>
              <a:t>ServiceComposer</a:t>
            </a:r>
            <a:r>
              <a:rPr lang="en-US" dirty="0" smtClean="0"/>
              <a:t> to perform a single instruction</a:t>
            </a:r>
          </a:p>
          <a:p>
            <a:pPr lvl="1"/>
            <a:r>
              <a:rPr lang="en-US" dirty="0" smtClean="0"/>
              <a:t>When creating a node, waits for the service to become available</a:t>
            </a:r>
          </a:p>
          <a:p>
            <a:pPr lvl="2"/>
            <a:r>
              <a:rPr lang="en-US" dirty="0" smtClean="0"/>
              <a:t>Multiple strategies</a:t>
            </a:r>
          </a:p>
          <a:p>
            <a:pPr lvl="2"/>
            <a:r>
              <a:rPr lang="en-US" dirty="0" smtClean="0"/>
              <a:t>The strategy required is specified in the node definition</a:t>
            </a:r>
          </a:p>
          <a:p>
            <a:r>
              <a:rPr lang="en-US" dirty="0" smtClean="0"/>
              <a:t>One </a:t>
            </a:r>
            <a:r>
              <a:rPr lang="en-US" dirty="0" err="1" smtClean="0"/>
              <a:t>InfraProcessor</a:t>
            </a:r>
            <a:r>
              <a:rPr lang="en-US" dirty="0" smtClean="0"/>
              <a:t> handles one infrastructure</a:t>
            </a:r>
          </a:p>
          <a:p>
            <a:pPr lvl="1"/>
            <a:r>
              <a:rPr lang="en-US" dirty="0"/>
              <a:t>Includes a message queue dedicated to this </a:t>
            </a:r>
            <a:r>
              <a:rPr lang="en-US" dirty="0" smtClean="0"/>
              <a:t>infrastructure</a:t>
            </a:r>
          </a:p>
          <a:p>
            <a:r>
              <a:rPr lang="en-US" dirty="0" smtClean="0"/>
              <a:t>Performs a list of instructions, and waits for all of them to finish</a:t>
            </a:r>
          </a:p>
          <a:p>
            <a:pPr lvl="1"/>
            <a:r>
              <a:rPr lang="en-US" dirty="0" smtClean="0"/>
              <a:t>Instructions in a list may be performed concurrently</a:t>
            </a:r>
          </a:p>
          <a:p>
            <a:pPr lvl="1"/>
            <a:r>
              <a:rPr lang="en-US" dirty="0" smtClean="0"/>
              <a:t>The next list in the sequence will be performed only after the previous list has finished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Missing features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Error handling, timeout (P4)</a:t>
            </a:r>
          </a:p>
          <a:p>
            <a:pPr lvl="2"/>
            <a:r>
              <a:rPr lang="en-US" dirty="0" smtClean="0">
                <a:solidFill>
                  <a:srgbClr val="FF0000"/>
                </a:solidFill>
              </a:rPr>
              <a:t>Distinguish fatal and transient errors</a:t>
            </a:r>
          </a:p>
          <a:p>
            <a:pPr lvl="3"/>
            <a:r>
              <a:rPr lang="en-US" dirty="0">
                <a:solidFill>
                  <a:srgbClr val="FF0000"/>
                </a:solidFill>
              </a:rPr>
              <a:t>E</a:t>
            </a:r>
            <a:r>
              <a:rPr lang="en-US" dirty="0" smtClean="0">
                <a:solidFill>
                  <a:srgbClr val="FF0000"/>
                </a:solidFill>
              </a:rPr>
              <a:t>rrors that the backend reports, but will retry automatically, can be waited upon</a:t>
            </a:r>
          </a:p>
          <a:p>
            <a:pPr lvl="3"/>
            <a:r>
              <a:rPr lang="en-US" dirty="0" smtClean="0">
                <a:solidFill>
                  <a:srgbClr val="FF0000"/>
                </a:solidFill>
              </a:rPr>
              <a:t>Errors that the backend cannot handle must be treated as critical errors</a:t>
            </a:r>
          </a:p>
          <a:p>
            <a:pPr lvl="4"/>
            <a:r>
              <a:rPr lang="en-US" dirty="0" smtClean="0">
                <a:solidFill>
                  <a:srgbClr val="FF0000"/>
                </a:solidFill>
              </a:rPr>
              <a:t>How to handle critical errors? Tear down the infrastructure? Notify user and wait for manual intervention (maybe teardown, but not automatically)?</a:t>
            </a:r>
          </a:p>
          <a:p>
            <a:pPr lvl="2"/>
            <a:r>
              <a:rPr lang="en-US" dirty="0" smtClean="0">
                <a:solidFill>
                  <a:srgbClr val="FF0000"/>
                </a:solidFill>
              </a:rPr>
              <a:t>Error information (P3)</a:t>
            </a:r>
          </a:p>
          <a:p>
            <a:pPr lvl="3"/>
            <a:r>
              <a:rPr lang="en-US" dirty="0" smtClean="0">
                <a:solidFill>
                  <a:srgbClr val="FF0000"/>
                </a:solidFill>
              </a:rPr>
              <a:t>Many sources: error responses of course, log files on VMs, logs in the hypervisor, console output on VM, etc.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Cancellation (P5)</a:t>
            </a:r>
          </a:p>
          <a:p>
            <a:pPr lvl="2"/>
            <a:r>
              <a:rPr lang="en-US" dirty="0" smtClean="0">
                <a:solidFill>
                  <a:srgbClr val="FF0000"/>
                </a:solidFill>
              </a:rPr>
              <a:t>Resource allocation transaction</a:t>
            </a:r>
          </a:p>
          <a:p>
            <a:pPr lvl="3"/>
            <a:r>
              <a:rPr lang="en-US" dirty="0" smtClean="0"/>
              <a:t>When an error or cancellation happens during node creation, resources already allocated must be freed to avoid leaking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Multiprocessing (P4)</a:t>
            </a:r>
          </a:p>
        </p:txBody>
      </p:sp>
    </p:spTree>
    <p:extLst>
      <p:ext uri="{BB962C8B-B14F-4D97-AF65-F5344CB8AC3E}">
        <p14:creationId xmlns:p14="http://schemas.microsoft.com/office/powerpoint/2010/main" val="17684007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CloudHandler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A service with a class of actuators as </a:t>
            </a:r>
            <a:r>
              <a:rPr lang="en-US" b="1" dirty="0" err="1" smtClean="0"/>
              <a:t>backends</a:t>
            </a:r>
            <a:endParaRPr lang="en-US" dirty="0" smtClean="0"/>
          </a:p>
          <a:p>
            <a:pPr lvl="1"/>
            <a:r>
              <a:rPr lang="en-US" dirty="0" smtClean="0"/>
              <a:t>Operations: </a:t>
            </a:r>
            <a:r>
              <a:rPr lang="en-US" dirty="0" err="1" smtClean="0"/>
              <a:t>start_node</a:t>
            </a:r>
            <a:r>
              <a:rPr lang="en-US" dirty="0" smtClean="0"/>
              <a:t>, </a:t>
            </a:r>
            <a:r>
              <a:rPr lang="en-US" dirty="0" err="1" smtClean="0"/>
              <a:t>drop_node</a:t>
            </a:r>
            <a:r>
              <a:rPr lang="en-US" dirty="0" smtClean="0"/>
              <a:t>, </a:t>
            </a:r>
            <a:r>
              <a:rPr lang="en-US" dirty="0" err="1" smtClean="0"/>
              <a:t>get_node_status</a:t>
            </a:r>
            <a:endParaRPr lang="en-US" dirty="0" smtClean="0"/>
          </a:p>
          <a:p>
            <a:r>
              <a:rPr lang="en-US" dirty="0" smtClean="0"/>
              <a:t>A single cloud handler backend can perform tasks specific to a given class of cloud</a:t>
            </a:r>
          </a:p>
          <a:p>
            <a:pPr lvl="1"/>
            <a:r>
              <a:rPr lang="en-US" dirty="0" smtClean="0"/>
              <a:t>E.g.: the </a:t>
            </a:r>
            <a:r>
              <a:rPr lang="en-US" dirty="0" err="1" smtClean="0"/>
              <a:t>Boto</a:t>
            </a:r>
            <a:r>
              <a:rPr lang="en-US" dirty="0" smtClean="0"/>
              <a:t> EC2 VM cloud handler can perform EC2 specific operations on VMs</a:t>
            </a:r>
          </a:p>
          <a:p>
            <a:r>
              <a:rPr lang="en-US" dirty="0" smtClean="0"/>
              <a:t>For each </a:t>
            </a:r>
            <a:r>
              <a:rPr lang="en-US" i="1" dirty="0" smtClean="0"/>
              <a:t>class</a:t>
            </a:r>
            <a:r>
              <a:rPr lang="en-US" dirty="0" smtClean="0"/>
              <a:t> of backend clouds a cloud handler must be implemented</a:t>
            </a:r>
          </a:p>
          <a:p>
            <a:pPr lvl="1"/>
            <a:r>
              <a:rPr lang="en-US" dirty="0" smtClean="0"/>
              <a:t>E.g. </a:t>
            </a:r>
            <a:r>
              <a:rPr lang="en-US" dirty="0" err="1" smtClean="0"/>
              <a:t>Boto</a:t>
            </a:r>
            <a:r>
              <a:rPr lang="en-US" dirty="0" smtClean="0"/>
              <a:t> EC2, </a:t>
            </a:r>
            <a:r>
              <a:rPr lang="en-US" dirty="0" err="1" smtClean="0"/>
              <a:t>CloudSigma</a:t>
            </a:r>
            <a:endParaRPr lang="en-US" dirty="0" smtClean="0"/>
          </a:p>
          <a:p>
            <a:r>
              <a:rPr lang="en-US" dirty="0" smtClean="0"/>
              <a:t>Not about VMs; not even about </a:t>
            </a:r>
            <a:r>
              <a:rPr lang="en-US" i="1" dirty="0" smtClean="0"/>
              <a:t>cloud</a:t>
            </a:r>
            <a:endParaRPr lang="en-US" dirty="0" smtClean="0"/>
          </a:p>
          <a:p>
            <a:pPr lvl="1"/>
            <a:r>
              <a:rPr lang="en-US" dirty="0" smtClean="0"/>
              <a:t>I.e.: the operations declared can be interpreted in other environments</a:t>
            </a:r>
          </a:p>
          <a:p>
            <a:pPr lvl="1"/>
            <a:r>
              <a:rPr lang="en-US" dirty="0" smtClean="0"/>
              <a:t>Not only VMs, but Floating IP-s specified as nodes in the graph (handler: BotoEC2-Net)</a:t>
            </a:r>
          </a:p>
          <a:p>
            <a:pPr lvl="1"/>
            <a:r>
              <a:rPr lang="en-US" dirty="0" smtClean="0"/>
              <a:t>Back-ends could include local processes (</a:t>
            </a:r>
            <a:r>
              <a:rPr lang="en-US" dirty="0" err="1" smtClean="0"/>
              <a:t>start_node</a:t>
            </a:r>
            <a:r>
              <a:rPr lang="en-US" dirty="0" smtClean="0"/>
              <a:t>=</a:t>
            </a:r>
            <a:r>
              <a:rPr lang="en-US" dirty="0" err="1" smtClean="0"/>
              <a:t>start_process</a:t>
            </a:r>
            <a:r>
              <a:rPr lang="en-US" dirty="0" smtClean="0"/>
              <a:t>, </a:t>
            </a:r>
            <a:r>
              <a:rPr lang="en-US" dirty="0" err="1" smtClean="0"/>
              <a:t>drop_node</a:t>
            </a:r>
            <a:r>
              <a:rPr lang="en-US" dirty="0" smtClean="0"/>
              <a:t>=kill, etc.), Vagrant nodes, </a:t>
            </a:r>
            <a:r>
              <a:rPr lang="en-US" dirty="0" err="1" smtClean="0"/>
              <a:t>supervisord</a:t>
            </a:r>
            <a:r>
              <a:rPr lang="en-US" dirty="0" smtClean="0"/>
              <a:t> processes, whatever…</a:t>
            </a:r>
          </a:p>
          <a:p>
            <a:pPr lvl="1"/>
            <a:r>
              <a:rPr lang="en-US" b="1" dirty="0" err="1" smtClean="0"/>
              <a:t>ResourceHandler</a:t>
            </a:r>
            <a:r>
              <a:rPr lang="en-US" dirty="0" smtClean="0"/>
              <a:t> would be a much suitable name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Missing features</a:t>
            </a:r>
          </a:p>
          <a:p>
            <a:pPr lvl="1"/>
            <a:r>
              <a:rPr lang="en-US" dirty="0" smtClean="0"/>
              <a:t>Multi-tenancy: plugins are already supported, but there is no </a:t>
            </a:r>
            <a:r>
              <a:rPr lang="en-US" dirty="0" smtClean="0">
                <a:solidFill>
                  <a:srgbClr val="FF0000"/>
                </a:solidFill>
              </a:rPr>
              <a:t>dispatching (P2)</a:t>
            </a:r>
            <a:r>
              <a:rPr lang="en-US" dirty="0" smtClean="0"/>
              <a:t> among them at the code level. This can be worked around using a MQ, but a dispatcher would be better for testing.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7849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08719"/>
            <a:ext cx="8229600" cy="50405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dirty="0" smtClean="0"/>
              <a:t>Outline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896545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Goals, </a:t>
            </a:r>
            <a:r>
              <a:rPr lang="en-US" b="1" dirty="0" smtClean="0"/>
              <a:t>what</a:t>
            </a:r>
            <a:r>
              <a:rPr lang="en-US" dirty="0" smtClean="0"/>
              <a:t> OCCO intends to be</a:t>
            </a:r>
          </a:p>
          <a:p>
            <a:r>
              <a:rPr lang="en-US" dirty="0" err="1" smtClean="0"/>
              <a:t>SotA</a:t>
            </a:r>
            <a:endParaRPr lang="en-US" dirty="0" smtClean="0"/>
          </a:p>
          <a:p>
            <a:r>
              <a:rPr lang="en-US" dirty="0" smtClean="0"/>
              <a:t>OCCO’s relation to the </a:t>
            </a:r>
            <a:r>
              <a:rPr lang="en-US" dirty="0" err="1" smtClean="0"/>
              <a:t>SotA</a:t>
            </a:r>
            <a:r>
              <a:rPr lang="en-US" dirty="0" smtClean="0"/>
              <a:t>; </a:t>
            </a:r>
            <a:r>
              <a:rPr lang="en-US" b="1" dirty="0" smtClean="0"/>
              <a:t>why</a:t>
            </a:r>
            <a:r>
              <a:rPr lang="en-US" dirty="0" smtClean="0"/>
              <a:t> we are making it</a:t>
            </a:r>
          </a:p>
          <a:p>
            <a:pPr lvl="1"/>
            <a:r>
              <a:rPr lang="en-US" dirty="0" err="1" smtClean="0"/>
              <a:t>Extendability</a:t>
            </a:r>
            <a:r>
              <a:rPr lang="en-US" dirty="0" smtClean="0"/>
              <a:t>, flexibility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The state of the project</a:t>
            </a:r>
          </a:p>
          <a:p>
            <a:endParaRPr lang="en-US" dirty="0"/>
          </a:p>
          <a:p>
            <a:r>
              <a:rPr lang="en-US" dirty="0" smtClean="0"/>
              <a:t>Architecture; </a:t>
            </a:r>
            <a:r>
              <a:rPr lang="en-US" b="1" dirty="0" smtClean="0"/>
              <a:t>how</a:t>
            </a:r>
            <a:r>
              <a:rPr lang="en-US" dirty="0" smtClean="0"/>
              <a:t> we are doing it</a:t>
            </a:r>
          </a:p>
          <a:p>
            <a:pPr lvl="1"/>
            <a:r>
              <a:rPr lang="en-US" dirty="0" smtClean="0"/>
              <a:t>Base principles</a:t>
            </a:r>
          </a:p>
          <a:p>
            <a:pPr lvl="2"/>
            <a:r>
              <a:rPr lang="en-US" dirty="0" smtClean="0"/>
              <a:t>Small, well-defined components (flexibility)</a:t>
            </a:r>
          </a:p>
          <a:p>
            <a:pPr lvl="2"/>
            <a:r>
              <a:rPr lang="en-US" dirty="0" smtClean="0"/>
              <a:t>High abstraction of internal components help extensibility (plug-ins)</a:t>
            </a:r>
          </a:p>
          <a:p>
            <a:pPr lvl="1"/>
            <a:r>
              <a:rPr lang="en-US" dirty="0" smtClean="0"/>
              <a:t>Communication model</a:t>
            </a:r>
          </a:p>
          <a:p>
            <a:pPr lvl="2"/>
            <a:r>
              <a:rPr lang="en-US" dirty="0" smtClean="0"/>
              <a:t>OOP design with RMI kept in mind</a:t>
            </a:r>
          </a:p>
          <a:p>
            <a:pPr lvl="3"/>
            <a:r>
              <a:rPr lang="en-US" dirty="0" smtClean="0"/>
              <a:t>Monolithic (self-contained) executable for integration is possible</a:t>
            </a:r>
          </a:p>
          <a:p>
            <a:pPr lvl="3"/>
            <a:r>
              <a:rPr lang="en-US" dirty="0" smtClean="0"/>
              <a:t>Most class connections are separable: fully distributed architecture is also possible</a:t>
            </a:r>
          </a:p>
          <a:p>
            <a:pPr lvl="3"/>
            <a:r>
              <a:rPr lang="en-US" dirty="0" smtClean="0"/>
              <a:t>And anything in-between</a:t>
            </a:r>
          </a:p>
          <a:p>
            <a:pPr lvl="2"/>
            <a:r>
              <a:rPr lang="en-US" dirty="0" smtClean="0"/>
              <a:t>Message queues (why instead of REST interfaces—built-in asynchrony, arbitrarily long queues with persistence (cf. socket), simple scalability for independent messages)</a:t>
            </a:r>
          </a:p>
          <a:p>
            <a:pPr lvl="1"/>
            <a:r>
              <a:rPr lang="en-US" dirty="0" smtClean="0"/>
              <a:t>Information and data model; the </a:t>
            </a:r>
            <a:r>
              <a:rPr lang="en-US" dirty="0" err="1" smtClean="0"/>
              <a:t>InfoBroker</a:t>
            </a:r>
            <a:r>
              <a:rPr lang="en-US" dirty="0" smtClean="0"/>
              <a:t>; YAML; </a:t>
            </a:r>
          </a:p>
          <a:p>
            <a:pPr lvl="1"/>
            <a:r>
              <a:rPr lang="en-US" dirty="0" smtClean="0"/>
              <a:t>Abstract solution: control circuit; Enactor </a:t>
            </a:r>
            <a:r>
              <a:rPr lang="en-US" dirty="0" err="1" smtClean="0"/>
              <a:t>maing</a:t>
            </a:r>
            <a:r>
              <a:rPr lang="en-US" dirty="0" smtClean="0"/>
              <a:t> decisions (programmer), IP executing instructions (CPU), on the SC and CH (hardware)</a:t>
            </a:r>
          </a:p>
          <a:p>
            <a:pPr lvl="3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7442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ServiceComposer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Component responsible of</a:t>
            </a:r>
          </a:p>
          <a:p>
            <a:pPr lvl="1"/>
            <a:r>
              <a:rPr lang="en-US" dirty="0" smtClean="0"/>
              <a:t>Support composing nodes (if necessary; e.g. prepared images will not need it)</a:t>
            </a:r>
          </a:p>
          <a:p>
            <a:pPr lvl="1"/>
            <a:r>
              <a:rPr lang="en-US" dirty="0" smtClean="0"/>
              <a:t>Connect interdependent nodes in an infrastructure</a:t>
            </a:r>
          </a:p>
          <a:p>
            <a:r>
              <a:rPr lang="en-US" dirty="0" smtClean="0"/>
              <a:t>Chef plugin has been created, mostly works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Missing features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Like the </a:t>
            </a:r>
            <a:r>
              <a:rPr lang="en-US" dirty="0" err="1" smtClean="0">
                <a:solidFill>
                  <a:srgbClr val="000000"/>
                </a:solidFill>
              </a:rPr>
              <a:t>CloudHandler</a:t>
            </a:r>
            <a:r>
              <a:rPr lang="en-US" dirty="0" smtClean="0">
                <a:solidFill>
                  <a:srgbClr val="000000"/>
                </a:solidFill>
              </a:rPr>
              <a:t>: no </a:t>
            </a:r>
            <a:r>
              <a:rPr lang="en-US" dirty="0" smtClean="0">
                <a:solidFill>
                  <a:srgbClr val="FF0000"/>
                </a:solidFill>
              </a:rPr>
              <a:t>dispatching (P2)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Chef feature: </a:t>
            </a:r>
            <a:r>
              <a:rPr lang="en-US" dirty="0" smtClean="0">
                <a:solidFill>
                  <a:srgbClr val="FF0000"/>
                </a:solidFill>
              </a:rPr>
              <a:t>cookbook version specification</a:t>
            </a:r>
            <a:r>
              <a:rPr lang="en-US" dirty="0" smtClean="0">
                <a:solidFill>
                  <a:srgbClr val="000000"/>
                </a:solidFill>
              </a:rPr>
              <a:t> in the Chef environment (P4)</a:t>
            </a:r>
          </a:p>
          <a:p>
            <a:pPr lvl="2"/>
            <a:r>
              <a:rPr lang="en-US" dirty="0" smtClean="0">
                <a:solidFill>
                  <a:srgbClr val="000000"/>
                </a:solidFill>
              </a:rPr>
              <a:t>Problem: contradicting node definitions (P1)</a:t>
            </a:r>
          </a:p>
          <a:p>
            <a:pPr lvl="2"/>
            <a:r>
              <a:rPr lang="en-US" dirty="0" smtClean="0">
                <a:solidFill>
                  <a:srgbClr val="000000"/>
                </a:solidFill>
              </a:rPr>
              <a:t>Possible solutions:</a:t>
            </a:r>
          </a:p>
          <a:p>
            <a:pPr lvl="3"/>
            <a:r>
              <a:rPr lang="en-US" dirty="0" smtClean="0">
                <a:solidFill>
                  <a:srgbClr val="000000"/>
                </a:solidFill>
              </a:rPr>
              <a:t>Wrapper cookbooks containing version constraints (tight coupling of wrapper cookbooks to node definitions)</a:t>
            </a:r>
          </a:p>
          <a:p>
            <a:pPr lvl="4"/>
            <a:r>
              <a:rPr lang="en-US" dirty="0" smtClean="0">
                <a:solidFill>
                  <a:srgbClr val="000000"/>
                </a:solidFill>
              </a:rPr>
              <a:t>More reliability (use tested, verified constellations of cookbooks)</a:t>
            </a:r>
          </a:p>
          <a:p>
            <a:pPr lvl="4"/>
            <a:r>
              <a:rPr lang="en-US" dirty="0" smtClean="0">
                <a:solidFill>
                  <a:srgbClr val="000000"/>
                </a:solidFill>
              </a:rPr>
              <a:t>Less reusability (version constraints specific to that node definition)</a:t>
            </a:r>
          </a:p>
          <a:p>
            <a:pPr lvl="3"/>
            <a:r>
              <a:rPr lang="en-US" dirty="0" smtClean="0">
                <a:solidFill>
                  <a:srgbClr val="000000"/>
                </a:solidFill>
              </a:rPr>
              <a:t>Other, offline </a:t>
            </a:r>
            <a:r>
              <a:rPr lang="en-US" dirty="0" err="1" smtClean="0">
                <a:solidFill>
                  <a:srgbClr val="000000"/>
                </a:solidFill>
              </a:rPr>
              <a:t>vendoring</a:t>
            </a:r>
            <a:r>
              <a:rPr lang="en-US" dirty="0" smtClean="0">
                <a:solidFill>
                  <a:srgbClr val="000000"/>
                </a:solidFill>
              </a:rPr>
              <a:t> strategies (chef solo, </a:t>
            </a:r>
            <a:r>
              <a:rPr lang="en-US" dirty="0" err="1" smtClean="0">
                <a:solidFill>
                  <a:srgbClr val="000000"/>
                </a:solidFill>
              </a:rPr>
              <a:t>berkshelf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– tight coupling of a specific set of cookbooks to the node definition)</a:t>
            </a:r>
          </a:p>
          <a:p>
            <a:pPr lvl="4"/>
            <a:r>
              <a:rPr lang="en-US" dirty="0" smtClean="0">
                <a:solidFill>
                  <a:srgbClr val="000000"/>
                </a:solidFill>
              </a:rPr>
              <a:t>No central server – no environment</a:t>
            </a:r>
          </a:p>
          <a:p>
            <a:pPr lvl="4"/>
            <a:r>
              <a:rPr lang="en-US" dirty="0" smtClean="0">
                <a:solidFill>
                  <a:srgbClr val="000000"/>
                </a:solidFill>
              </a:rPr>
              <a:t>Therefore, no dynamic connecting, reconnecting, currently no possibility to handle failures</a:t>
            </a:r>
          </a:p>
          <a:p>
            <a:pPr lvl="4"/>
            <a:r>
              <a:rPr lang="en-US" dirty="0" smtClean="0">
                <a:solidFill>
                  <a:srgbClr val="000000"/>
                </a:solidFill>
              </a:rPr>
              <a:t>Static connections (fix </a:t>
            </a:r>
            <a:r>
              <a:rPr lang="en-US" dirty="0" err="1" smtClean="0">
                <a:solidFill>
                  <a:srgbClr val="000000"/>
                </a:solidFill>
              </a:rPr>
              <a:t>ipaddress</a:t>
            </a:r>
            <a:r>
              <a:rPr lang="en-US" dirty="0" smtClean="0">
                <a:solidFill>
                  <a:srgbClr val="000000"/>
                </a:solidFill>
              </a:rPr>
              <a:t>, e.g.) still work</a:t>
            </a:r>
          </a:p>
        </p:txBody>
      </p:sp>
    </p:spTree>
    <p:extLst>
      <p:ext uri="{BB962C8B-B14F-4D97-AF65-F5344CB8AC3E}">
        <p14:creationId xmlns:p14="http://schemas.microsoft.com/office/powerpoint/2010/main" val="25935181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</a:t>
            </a:r>
          </a:p>
          <a:p>
            <a:pPr lvl="1"/>
            <a:r>
              <a:rPr lang="en-US" dirty="0" smtClean="0"/>
              <a:t>Main: </a:t>
            </a:r>
            <a:r>
              <a:rPr lang="en-US" dirty="0" err="1" smtClean="0"/>
              <a:t>infrastart</a:t>
            </a:r>
            <a:r>
              <a:rPr lang="en-US" dirty="0" smtClean="0"/>
              <a:t>, </a:t>
            </a:r>
            <a:r>
              <a:rPr lang="en-US" dirty="0" err="1" smtClean="0"/>
              <a:t>infrastop</a:t>
            </a:r>
            <a:r>
              <a:rPr lang="en-US" dirty="0" smtClean="0"/>
              <a:t>, </a:t>
            </a:r>
            <a:r>
              <a:rPr lang="en-US" dirty="0" err="1" smtClean="0"/>
              <a:t>nodestart</a:t>
            </a:r>
            <a:r>
              <a:rPr lang="en-US" dirty="0" smtClean="0"/>
              <a:t>, </a:t>
            </a:r>
            <a:r>
              <a:rPr lang="en-US" dirty="0" err="1" smtClean="0"/>
              <a:t>nodestop</a:t>
            </a:r>
            <a:r>
              <a:rPr lang="en-US" dirty="0" smtClean="0"/>
              <a:t>, </a:t>
            </a:r>
            <a:r>
              <a:rPr lang="en-US" dirty="0" err="1" smtClean="0"/>
              <a:t>ibclient</a:t>
            </a:r>
            <a:r>
              <a:rPr lang="en-US" dirty="0" smtClean="0"/>
              <a:t>, </a:t>
            </a:r>
            <a:r>
              <a:rPr lang="en-US" dirty="0" err="1" smtClean="0"/>
              <a:t>listnodes</a:t>
            </a:r>
            <a:endParaRPr lang="en-US" dirty="0" smtClean="0"/>
          </a:p>
          <a:p>
            <a:pPr lvl="1"/>
            <a:r>
              <a:rPr lang="en-US" dirty="0" smtClean="0"/>
              <a:t>Aux: </a:t>
            </a:r>
            <a:r>
              <a:rPr lang="en-US" dirty="0" err="1" smtClean="0"/>
              <a:t>redisload</a:t>
            </a:r>
            <a:r>
              <a:rPr lang="en-US" dirty="0" smtClean="0"/>
              <a:t>, </a:t>
            </a:r>
            <a:r>
              <a:rPr lang="en-US" dirty="0" err="1" smtClean="0"/>
              <a:t>redisload</a:t>
            </a:r>
            <a:endParaRPr lang="en-US" dirty="0" smtClean="0"/>
          </a:p>
          <a:p>
            <a:r>
              <a:rPr lang="en-US" dirty="0" smtClean="0"/>
              <a:t>Remote API</a:t>
            </a:r>
          </a:p>
          <a:p>
            <a:pPr lvl="1"/>
            <a:r>
              <a:rPr lang="en-US" dirty="0" err="1" smtClean="0"/>
              <a:t>manager_service</a:t>
            </a:r>
            <a:endParaRPr lang="en-US" dirty="0" smtClean="0"/>
          </a:p>
          <a:p>
            <a:pPr lvl="2"/>
            <a:r>
              <a:rPr lang="en-US" dirty="0" smtClean="0">
                <a:solidFill>
                  <a:srgbClr val="FF0000"/>
                </a:solidFill>
              </a:rPr>
              <a:t>Authentication, authorization (P5); UI/application will be responsible</a:t>
            </a:r>
          </a:p>
          <a:p>
            <a:pPr lvl="2"/>
            <a:r>
              <a:rPr lang="en-US" dirty="0" smtClean="0">
                <a:solidFill>
                  <a:srgbClr val="FF0000"/>
                </a:solidFill>
              </a:rPr>
              <a:t>Listing, querying, etc. (P4)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0543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Standardizing resource and service statuses; backend independent, matching OCCO semantics (P5)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E.g.: unknown, pending, ready, </a:t>
            </a:r>
            <a:r>
              <a:rPr lang="en-US" dirty="0" err="1" smtClean="0">
                <a:solidFill>
                  <a:srgbClr val="FF0000"/>
                </a:solidFill>
              </a:rPr>
              <a:t>permanently_failed</a:t>
            </a:r>
            <a:r>
              <a:rPr lang="en-US" dirty="0" smtClean="0">
                <a:solidFill>
                  <a:srgbClr val="FF0000"/>
                </a:solidFill>
              </a:rPr>
              <a:t>, </a:t>
            </a:r>
            <a:r>
              <a:rPr lang="en-US" dirty="0" err="1" smtClean="0">
                <a:solidFill>
                  <a:srgbClr val="FF0000"/>
                </a:solidFill>
              </a:rPr>
              <a:t>temporarily_failed</a:t>
            </a:r>
            <a:r>
              <a:rPr lang="en-US" dirty="0" smtClean="0">
                <a:solidFill>
                  <a:srgbClr val="FF0000"/>
                </a:solidFill>
              </a:rPr>
              <a:t>, shutdown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Infrastructure/node details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Format and semantics tightly coupled with the service</a:t>
            </a:r>
          </a:p>
          <a:p>
            <a:pPr lvl="2"/>
            <a:r>
              <a:rPr lang="en-US" dirty="0" smtClean="0">
                <a:solidFill>
                  <a:srgbClr val="FF0000"/>
                </a:solidFill>
              </a:rPr>
              <a:t>Specified in node definition and infrastructure description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Including user-friendly summaries (like “BOINC server ops URL” in </a:t>
            </a:r>
            <a:r>
              <a:rPr lang="en-US" dirty="0" err="1" smtClean="0">
                <a:solidFill>
                  <a:srgbClr val="FF0000"/>
                </a:solidFill>
              </a:rPr>
              <a:t>ocdemo</a:t>
            </a:r>
            <a:r>
              <a:rPr lang="en-US" dirty="0" smtClean="0">
                <a:solidFill>
                  <a:srgbClr val="FF0000"/>
                </a:solidFill>
              </a:rPr>
              <a:t>) (P5)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Error information propagation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From deep inside the resources, to the UI</a:t>
            </a:r>
          </a:p>
          <a:p>
            <a:r>
              <a:rPr lang="en-US" dirty="0" err="1" smtClean="0">
                <a:solidFill>
                  <a:srgbClr val="FF0000"/>
                </a:solidFill>
              </a:rPr>
              <a:t>Queryable</a:t>
            </a:r>
            <a:r>
              <a:rPr lang="en-US" dirty="0" smtClean="0">
                <a:solidFill>
                  <a:srgbClr val="FF0000"/>
                </a:solidFill>
              </a:rPr>
              <a:t> event log (P5)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So the user can see what happened, when</a:t>
            </a:r>
          </a:p>
          <a:p>
            <a:r>
              <a:rPr lang="en-US" dirty="0" err="1" smtClean="0">
                <a:solidFill>
                  <a:srgbClr val="FF0000"/>
                </a:solidFill>
              </a:rPr>
              <a:t>Timestamping</a:t>
            </a:r>
            <a:r>
              <a:rPr lang="en-US" dirty="0" smtClean="0">
                <a:solidFill>
                  <a:srgbClr val="FF0000"/>
                </a:solidFill>
              </a:rPr>
              <a:t> everything (see above)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Trivial feature, but extremely useful, probably required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49259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Summary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44825"/>
            <a:ext cx="8229600" cy="2232247"/>
          </a:xfrm>
        </p:spPr>
        <p:txBody>
          <a:bodyPr>
            <a:normAutofit fontScale="550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Node status standardization and upkeep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Error handling and propagation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Supplying user with information about infrastructure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>
                <a:solidFill>
                  <a:srgbClr val="FF0000"/>
                </a:solidFill>
              </a:rPr>
              <a:t>ServiceComposer</a:t>
            </a:r>
            <a:r>
              <a:rPr lang="en-US" dirty="0" smtClean="0">
                <a:solidFill>
                  <a:srgbClr val="FF0000"/>
                </a:solidFill>
              </a:rPr>
              <a:t> and </a:t>
            </a:r>
            <a:r>
              <a:rPr lang="en-US" dirty="0" err="1" smtClean="0">
                <a:solidFill>
                  <a:srgbClr val="FF0000"/>
                </a:solidFill>
              </a:rPr>
              <a:t>CloudHandler</a:t>
            </a:r>
            <a:r>
              <a:rPr lang="en-US" dirty="0" smtClean="0">
                <a:solidFill>
                  <a:srgbClr val="FF0000"/>
                </a:solidFill>
              </a:rPr>
              <a:t> dispatching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IP parallelization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IP cancellation (purge queue, abort, rollback)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Schema checking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Evaluable variables (semantic ordering, evaluation)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>
                <a:solidFill>
                  <a:srgbClr val="FF0000"/>
                </a:solidFill>
              </a:rPr>
              <a:t>InfoBroker</a:t>
            </a:r>
            <a:endParaRPr lang="en-US" dirty="0" smtClean="0">
              <a:solidFill>
                <a:srgbClr val="FF0000"/>
              </a:solidFill>
            </a:endParaRP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Caching</a:t>
            </a: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S</a:t>
            </a:r>
            <a:r>
              <a:rPr lang="en-US" dirty="0" err="1" smtClean="0">
                <a:solidFill>
                  <a:srgbClr val="FF0000"/>
                </a:solidFill>
              </a:rPr>
              <a:t>harding</a:t>
            </a:r>
            <a:endParaRPr lang="en-US" dirty="0" smtClean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4149079"/>
            <a:ext cx="8229600" cy="2232249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r>
              <a:rPr lang="en-US" dirty="0" smtClean="0"/>
              <a:t>1 implicitly implements automatic healing (this is the only missing feature for this)</a:t>
            </a:r>
          </a:p>
          <a:p>
            <a:r>
              <a:rPr lang="en-US" dirty="0" smtClean="0"/>
              <a:t>2 is very important for the user</a:t>
            </a:r>
          </a:p>
          <a:p>
            <a:r>
              <a:rPr lang="en-US" dirty="0" smtClean="0"/>
              <a:t>2 needs 6/rollback</a:t>
            </a:r>
          </a:p>
          <a:p>
            <a:r>
              <a:rPr lang="en-US" dirty="0" smtClean="0"/>
              <a:t>2 helps 6/abort (abortion is a special exception)</a:t>
            </a:r>
          </a:p>
          <a:p>
            <a:r>
              <a:rPr lang="en-US" dirty="0" smtClean="0"/>
              <a:t>Using multiprocessing, 5 is ok with 6</a:t>
            </a:r>
          </a:p>
          <a:p>
            <a:r>
              <a:rPr lang="en-US" dirty="0" smtClean="0"/>
              <a:t>9/caching may not be necessary at all</a:t>
            </a:r>
          </a:p>
          <a:p>
            <a:r>
              <a:rPr lang="en-US" dirty="0" smtClean="0"/>
              <a:t>9/</a:t>
            </a:r>
            <a:r>
              <a:rPr lang="en-US" dirty="0" err="1" smtClean="0"/>
              <a:t>sharding</a:t>
            </a:r>
            <a:r>
              <a:rPr lang="en-US" dirty="0" smtClean="0"/>
              <a:t> is simple, short, and may be necessary</a:t>
            </a:r>
          </a:p>
          <a:p>
            <a:r>
              <a:rPr lang="en-US" dirty="0" smtClean="0"/>
              <a:t>5 is an optimization</a:t>
            </a:r>
          </a:p>
          <a:p>
            <a:r>
              <a:rPr lang="en-US" dirty="0" smtClean="0"/>
              <a:t>7 is necessary for human—service interaction only</a:t>
            </a:r>
          </a:p>
          <a:p>
            <a:r>
              <a:rPr lang="en-US" dirty="0" smtClean="0"/>
              <a:t>7 is useful for machine—service interaction (testing, debugging)</a:t>
            </a:r>
          </a:p>
        </p:txBody>
      </p:sp>
    </p:spTree>
    <p:extLst>
      <p:ext uri="{BB962C8B-B14F-4D97-AF65-F5344CB8AC3E}">
        <p14:creationId xmlns:p14="http://schemas.microsoft.com/office/powerpoint/2010/main" val="4718448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92696"/>
            <a:ext cx="8229600" cy="648073"/>
          </a:xfrm>
        </p:spPr>
        <p:txBody>
          <a:bodyPr lIns="0" tIns="0" rIns="0" bIns="0" anchor="t"/>
          <a:lstStyle/>
          <a:p>
            <a:r>
              <a:rPr lang="en-US" dirty="0" smtClean="0">
                <a:solidFill>
                  <a:srgbClr val="FF0000"/>
                </a:solidFill>
              </a:rPr>
              <a:t>Summary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00808"/>
            <a:ext cx="3898776" cy="1944216"/>
          </a:xfrm>
        </p:spPr>
        <p:txBody>
          <a:bodyPr>
            <a:normAutofit fontScale="32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P5 Node status standardization and upkeep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P4 Error handling and (P3) propagation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P5 Supplying user with information about infrastructure, event logging, </a:t>
            </a:r>
            <a:r>
              <a:rPr lang="en-US" dirty="0" err="1" smtClean="0">
                <a:solidFill>
                  <a:srgbClr val="FF0000"/>
                </a:solidFill>
              </a:rPr>
              <a:t>timestamping</a:t>
            </a:r>
            <a:endParaRPr lang="en-US" dirty="0" smtClean="0">
              <a:solidFill>
                <a:srgbClr val="FF000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P2 </a:t>
            </a:r>
            <a:r>
              <a:rPr lang="en-US" dirty="0" err="1" smtClean="0">
                <a:solidFill>
                  <a:srgbClr val="FF0000"/>
                </a:solidFill>
              </a:rPr>
              <a:t>ServiceComposer</a:t>
            </a:r>
            <a:r>
              <a:rPr lang="en-US" dirty="0" smtClean="0">
                <a:solidFill>
                  <a:srgbClr val="FF0000"/>
                </a:solidFill>
              </a:rPr>
              <a:t> and </a:t>
            </a:r>
            <a:r>
              <a:rPr lang="en-US" dirty="0" err="1" smtClean="0">
                <a:solidFill>
                  <a:srgbClr val="FF0000"/>
                </a:solidFill>
              </a:rPr>
              <a:t>CloudHandler</a:t>
            </a:r>
            <a:r>
              <a:rPr lang="en-US" dirty="0" smtClean="0">
                <a:solidFill>
                  <a:srgbClr val="FF0000"/>
                </a:solidFill>
              </a:rPr>
              <a:t> dispatching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P4 IP parallelization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P5 IP cancellation (purge queue, abort, rollback)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P1 Schema checking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P2 Evaluable variables (semantic ordering, evaluation)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>
                <a:solidFill>
                  <a:srgbClr val="FF0000"/>
                </a:solidFill>
              </a:rPr>
              <a:t>InfoBroker</a:t>
            </a:r>
            <a:endParaRPr lang="en-US" dirty="0" smtClean="0">
              <a:solidFill>
                <a:srgbClr val="FF0000"/>
              </a:solidFill>
            </a:endParaRP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Caching</a:t>
            </a:r>
          </a:p>
          <a:p>
            <a:pPr lvl="1"/>
            <a:r>
              <a:rPr lang="en-US" dirty="0" err="1" smtClean="0">
                <a:solidFill>
                  <a:srgbClr val="FF0000"/>
                </a:solidFill>
              </a:rPr>
              <a:t>Sharding</a:t>
            </a:r>
            <a:endParaRPr lang="en-US" dirty="0" smtClean="0">
              <a:solidFill>
                <a:srgbClr val="FF000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P1 Enactor: New behavior as needed by the Portal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P4-&gt;P1 Cookbook version specification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(X) P5 Authentication and Authorization; but UI will be responsible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P4 Listing, querying – as needed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67544" y="3645024"/>
            <a:ext cx="4258816" cy="2664296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r>
              <a:rPr lang="en-US" dirty="0" smtClean="0"/>
              <a:t>1 implicitly implements automatic healing (this is the only missing feature for this)</a:t>
            </a:r>
          </a:p>
          <a:p>
            <a:r>
              <a:rPr lang="en-US" dirty="0" smtClean="0"/>
              <a:t>2 is very important for the user</a:t>
            </a:r>
          </a:p>
          <a:p>
            <a:r>
              <a:rPr lang="en-US" dirty="0" smtClean="0"/>
              <a:t>2 needs 6/rollback</a:t>
            </a:r>
          </a:p>
          <a:p>
            <a:r>
              <a:rPr lang="en-US" dirty="0" smtClean="0"/>
              <a:t>2 helps 6/abort (abortion is a special exception)</a:t>
            </a:r>
          </a:p>
          <a:p>
            <a:r>
              <a:rPr lang="en-US" dirty="0" smtClean="0"/>
              <a:t>Using multiprocessing, 5 is ok with 6</a:t>
            </a:r>
          </a:p>
          <a:p>
            <a:r>
              <a:rPr lang="en-US" dirty="0" smtClean="0"/>
              <a:t>5 is an optimization</a:t>
            </a:r>
          </a:p>
          <a:p>
            <a:r>
              <a:rPr lang="en-US" dirty="0" smtClean="0"/>
              <a:t>9/caching may not be necessary at all</a:t>
            </a:r>
          </a:p>
          <a:p>
            <a:r>
              <a:rPr lang="en-US" dirty="0" smtClean="0"/>
              <a:t>9/</a:t>
            </a:r>
            <a:r>
              <a:rPr lang="en-US" dirty="0" err="1" smtClean="0"/>
              <a:t>sharding</a:t>
            </a:r>
            <a:r>
              <a:rPr lang="en-US" dirty="0" smtClean="0"/>
              <a:t> is simple, short, and may be necessary</a:t>
            </a:r>
          </a:p>
          <a:p>
            <a:r>
              <a:rPr lang="en-US" dirty="0" smtClean="0"/>
              <a:t>7 is necessary for human—service interaction only</a:t>
            </a:r>
          </a:p>
          <a:p>
            <a:r>
              <a:rPr lang="en-US" dirty="0" smtClean="0"/>
              <a:t>7 is useful for machine—service interaction (testing, debugging)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148064" y="2492897"/>
            <a:ext cx="3610744" cy="1944215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FF0000"/>
                </a:solidFill>
              </a:rPr>
              <a:t>Node status standardization and upkeep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Error handling and propagation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Supplying user with information about infrastructure</a:t>
            </a:r>
          </a:p>
          <a:p>
            <a:r>
              <a:rPr lang="en-US" dirty="0" err="1" smtClean="0">
                <a:solidFill>
                  <a:srgbClr val="FF0000"/>
                </a:solidFill>
              </a:rPr>
              <a:t>ServiceComposer</a:t>
            </a:r>
            <a:r>
              <a:rPr lang="en-US" dirty="0" smtClean="0">
                <a:solidFill>
                  <a:srgbClr val="FF0000"/>
                </a:solidFill>
              </a:rPr>
              <a:t> and </a:t>
            </a:r>
            <a:r>
              <a:rPr lang="en-US" dirty="0" err="1" smtClean="0">
                <a:solidFill>
                  <a:srgbClr val="FF0000"/>
                </a:solidFill>
              </a:rPr>
              <a:t>CloudHandler</a:t>
            </a:r>
            <a:r>
              <a:rPr lang="en-US" dirty="0" smtClean="0">
                <a:solidFill>
                  <a:srgbClr val="FF0000"/>
                </a:solidFill>
              </a:rPr>
              <a:t> dispatching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IP parallelization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IP rollback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IP abort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IP cancellation (purge queue, abort, rollback)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Schema checking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Evaluable variables (semantic ordering, evaluation)</a:t>
            </a:r>
          </a:p>
          <a:p>
            <a:r>
              <a:rPr lang="en-US" dirty="0" err="1" smtClean="0">
                <a:solidFill>
                  <a:srgbClr val="FF0000"/>
                </a:solidFill>
              </a:rPr>
              <a:t>InfoBroker</a:t>
            </a:r>
            <a:r>
              <a:rPr lang="en-US" dirty="0" smtClean="0">
                <a:solidFill>
                  <a:srgbClr val="FF0000"/>
                </a:solidFill>
              </a:rPr>
              <a:t> Caching</a:t>
            </a:r>
          </a:p>
          <a:p>
            <a:r>
              <a:rPr lang="en-US" dirty="0" err="1" smtClean="0">
                <a:solidFill>
                  <a:srgbClr val="FF0000"/>
                </a:solidFill>
              </a:rPr>
              <a:t>InfoBroker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Sharding</a:t>
            </a:r>
            <a:endParaRPr lang="en-US" dirty="0" smtClean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01972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92696"/>
            <a:ext cx="8229600" cy="648073"/>
          </a:xfrm>
        </p:spPr>
        <p:txBody>
          <a:bodyPr lIns="0" tIns="0" rIns="0" bIns="0" anchor="t"/>
          <a:lstStyle/>
          <a:p>
            <a:r>
              <a:rPr lang="en-US" dirty="0" smtClean="0">
                <a:solidFill>
                  <a:srgbClr val="FF0000"/>
                </a:solidFill>
              </a:rPr>
              <a:t>Summary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00808"/>
            <a:ext cx="7787208" cy="4464496"/>
          </a:xfrm>
        </p:spPr>
        <p:txBody>
          <a:bodyPr>
            <a:normAutofit fontScale="62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P5 Node status standardization and upkeep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P5 Supplying user with information about infrastructure, event logging, </a:t>
            </a:r>
            <a:r>
              <a:rPr lang="en-US" dirty="0" err="1" smtClean="0">
                <a:solidFill>
                  <a:srgbClr val="FF0000"/>
                </a:solidFill>
              </a:rPr>
              <a:t>timestamping</a:t>
            </a:r>
            <a:endParaRPr lang="en-US" dirty="0" smtClean="0">
              <a:solidFill>
                <a:srgbClr val="FF000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P5 IP cancellation (purge queue, abort)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P4 Listing, querying – as needed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P4 Error handling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P4 </a:t>
            </a:r>
            <a:r>
              <a:rPr lang="en-US" dirty="0" err="1" smtClean="0">
                <a:solidFill>
                  <a:srgbClr val="FF0000"/>
                </a:solidFill>
              </a:rPr>
              <a:t>InfoBroker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Sharding</a:t>
            </a:r>
            <a:endParaRPr lang="en-US" dirty="0" smtClean="0">
              <a:solidFill>
                <a:srgbClr val="FF000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P4 IP parallelization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P3 Error information propagation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P2 </a:t>
            </a:r>
            <a:r>
              <a:rPr lang="en-US" dirty="0" err="1" smtClean="0">
                <a:solidFill>
                  <a:srgbClr val="FF0000"/>
                </a:solidFill>
              </a:rPr>
              <a:t>ServiceComposer</a:t>
            </a:r>
            <a:r>
              <a:rPr lang="en-US" dirty="0" smtClean="0">
                <a:solidFill>
                  <a:srgbClr val="FF0000"/>
                </a:solidFill>
              </a:rPr>
              <a:t> and </a:t>
            </a:r>
            <a:r>
              <a:rPr lang="en-US" dirty="0" err="1" smtClean="0">
                <a:solidFill>
                  <a:srgbClr val="FF0000"/>
                </a:solidFill>
              </a:rPr>
              <a:t>CloudHandler</a:t>
            </a:r>
            <a:r>
              <a:rPr lang="en-US" dirty="0" smtClean="0">
                <a:solidFill>
                  <a:srgbClr val="FF0000"/>
                </a:solidFill>
              </a:rPr>
              <a:t> dispatching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P2 IP rollback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P2 Evaluable variables (semantic ordering, evaluation)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P1 Schema checking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P1 </a:t>
            </a:r>
            <a:r>
              <a:rPr lang="en-US" dirty="0" err="1" smtClean="0">
                <a:solidFill>
                  <a:srgbClr val="FF0000"/>
                </a:solidFill>
              </a:rPr>
              <a:t>InfoBroker</a:t>
            </a:r>
            <a:r>
              <a:rPr lang="en-US" dirty="0" smtClean="0">
                <a:solidFill>
                  <a:srgbClr val="FF0000"/>
                </a:solidFill>
              </a:rPr>
              <a:t> Caching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P4-&gt;P1 Cookbook version specification (can be circumvented)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PX (was 1) Enactor: New behavior as needed by the Portal (X: as needed; not in scope now)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PX (was 5) Authentication and Authorization (X:  UI will be responsible)</a:t>
            </a:r>
          </a:p>
        </p:txBody>
      </p:sp>
    </p:spTree>
    <p:extLst>
      <p:ext uri="{BB962C8B-B14F-4D97-AF65-F5344CB8AC3E}">
        <p14:creationId xmlns:p14="http://schemas.microsoft.com/office/powerpoint/2010/main" val="4225977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92696"/>
            <a:ext cx="8229600" cy="648073"/>
          </a:xfrm>
        </p:spPr>
        <p:txBody>
          <a:bodyPr lIns="0" tIns="0" rIns="0" bIns="0" anchor="t"/>
          <a:lstStyle/>
          <a:p>
            <a:r>
              <a:rPr lang="en-US" dirty="0" smtClean="0">
                <a:solidFill>
                  <a:srgbClr val="FF0000"/>
                </a:solidFill>
              </a:rPr>
              <a:t>Summary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00808"/>
            <a:ext cx="7643192" cy="4464496"/>
          </a:xfrm>
        </p:spPr>
        <p:txBody>
          <a:bodyPr>
            <a:normAutofit fontScale="62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P5 Node status standardization and upkeep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P5 Supplying user with information about infrastructure, event logging, </a:t>
            </a:r>
            <a:r>
              <a:rPr lang="en-US" dirty="0" err="1" smtClean="0">
                <a:solidFill>
                  <a:srgbClr val="FF0000"/>
                </a:solidFill>
              </a:rPr>
              <a:t>timestamping</a:t>
            </a:r>
            <a:endParaRPr lang="en-US" dirty="0" smtClean="0">
              <a:solidFill>
                <a:srgbClr val="FF000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P5 IP cancellation (purge queue, abort)</a:t>
            </a:r>
          </a:p>
          <a:p>
            <a:pPr marL="457200" indent="-457200">
              <a:buFont typeface="+mj-lt"/>
              <a:buAutoNum type="arabicPeriod"/>
            </a:pPr>
            <a:endParaRPr lang="en-US" dirty="0" smtClean="0">
              <a:solidFill>
                <a:srgbClr val="FF000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P4 Listing, querying – as needed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P4 Error handling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P4 </a:t>
            </a:r>
            <a:r>
              <a:rPr lang="en-US" dirty="0" err="1" smtClean="0">
                <a:solidFill>
                  <a:srgbClr val="FF0000"/>
                </a:solidFill>
              </a:rPr>
              <a:t>InfoBroker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Sharding</a:t>
            </a:r>
            <a:endParaRPr lang="en-US" dirty="0" smtClean="0">
              <a:solidFill>
                <a:srgbClr val="FF000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P4 IP parallelization</a:t>
            </a:r>
          </a:p>
          <a:p>
            <a:pPr marL="457200" indent="-457200">
              <a:buFont typeface="+mj-lt"/>
              <a:buAutoNum type="arabicPeriod"/>
            </a:pPr>
            <a:endParaRPr lang="en-US" dirty="0" smtClean="0">
              <a:solidFill>
                <a:srgbClr val="FF000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P3 Error information propagation</a:t>
            </a:r>
          </a:p>
          <a:p>
            <a:pPr marL="457200" indent="-457200">
              <a:buFont typeface="+mj-lt"/>
              <a:buAutoNum type="arabicPeriod"/>
            </a:pPr>
            <a:endParaRPr lang="en-US" dirty="0" smtClean="0">
              <a:solidFill>
                <a:srgbClr val="FF000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P2 </a:t>
            </a:r>
            <a:r>
              <a:rPr lang="en-US" dirty="0" err="1" smtClean="0">
                <a:solidFill>
                  <a:srgbClr val="FF0000"/>
                </a:solidFill>
              </a:rPr>
              <a:t>ServiceComposer</a:t>
            </a:r>
            <a:r>
              <a:rPr lang="en-US" dirty="0" smtClean="0">
                <a:solidFill>
                  <a:srgbClr val="FF0000"/>
                </a:solidFill>
              </a:rPr>
              <a:t> and </a:t>
            </a:r>
            <a:r>
              <a:rPr lang="en-US" dirty="0" err="1" smtClean="0">
                <a:solidFill>
                  <a:srgbClr val="FF0000"/>
                </a:solidFill>
              </a:rPr>
              <a:t>CloudHandler</a:t>
            </a:r>
            <a:r>
              <a:rPr lang="en-US" dirty="0" smtClean="0">
                <a:solidFill>
                  <a:srgbClr val="FF0000"/>
                </a:solidFill>
              </a:rPr>
              <a:t> dispatching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P2 IP rollback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P2 Evaluable variables (semantic ordering, evaluation)</a:t>
            </a:r>
          </a:p>
          <a:p>
            <a:pPr marL="457200" indent="-457200">
              <a:buFont typeface="+mj-lt"/>
              <a:buAutoNum type="arabicPeriod"/>
            </a:pPr>
            <a:endParaRPr lang="en-US" dirty="0" smtClean="0">
              <a:solidFill>
                <a:srgbClr val="FF000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P1 Schema checking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P1 </a:t>
            </a:r>
            <a:r>
              <a:rPr lang="en-US" dirty="0" err="1" smtClean="0">
                <a:solidFill>
                  <a:srgbClr val="FF0000"/>
                </a:solidFill>
              </a:rPr>
              <a:t>InfoBroker</a:t>
            </a:r>
            <a:r>
              <a:rPr lang="en-US" dirty="0" smtClean="0">
                <a:solidFill>
                  <a:srgbClr val="FF0000"/>
                </a:solidFill>
              </a:rPr>
              <a:t> Caching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P4-&gt;P1 Cookbook version specification (can be circumvented)</a:t>
            </a:r>
          </a:p>
        </p:txBody>
      </p:sp>
    </p:spTree>
    <p:extLst>
      <p:ext uri="{BB962C8B-B14F-4D97-AF65-F5344CB8AC3E}">
        <p14:creationId xmlns:p14="http://schemas.microsoft.com/office/powerpoint/2010/main" val="42786938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92696"/>
            <a:ext cx="8229600" cy="648073"/>
          </a:xfrm>
        </p:spPr>
        <p:txBody>
          <a:bodyPr lIns="0" tIns="0" rIns="0" bIns="0" anchor="t"/>
          <a:lstStyle/>
          <a:p>
            <a:r>
              <a:rPr lang="en-US" dirty="0" smtClean="0">
                <a:solidFill>
                  <a:srgbClr val="FF0000"/>
                </a:solidFill>
              </a:rPr>
              <a:t>Summary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00808"/>
            <a:ext cx="7643192" cy="4464496"/>
          </a:xfrm>
        </p:spPr>
        <p:txBody>
          <a:bodyPr>
            <a:normAutofit fontScale="62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E P5 Finish </a:t>
            </a:r>
            <a:r>
              <a:rPr lang="en-US" dirty="0" err="1" smtClean="0">
                <a:solidFill>
                  <a:srgbClr val="FF0000"/>
                </a:solidFill>
              </a:rPr>
              <a:t>mysql-wordpress</a:t>
            </a:r>
            <a:r>
              <a:rPr lang="en-US" dirty="0" smtClean="0">
                <a:solidFill>
                  <a:srgbClr val="FF0000"/>
                </a:solidFill>
              </a:rPr>
              <a:t> demo (because it’s trivial work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E P5 Node status standardization and upkeep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E P5 Supplying user with information about infrastructure, event logging, </a:t>
            </a:r>
            <a:r>
              <a:rPr lang="en-US" dirty="0" err="1" smtClean="0">
                <a:solidFill>
                  <a:srgbClr val="FF0000"/>
                </a:solidFill>
              </a:rPr>
              <a:t>timestamping</a:t>
            </a:r>
            <a:endParaRPr lang="en-US" dirty="0">
              <a:solidFill>
                <a:srgbClr val="FF0000"/>
              </a:solidFill>
            </a:endParaRPr>
          </a:p>
          <a:p>
            <a:pPr marL="857250" lvl="1" indent="-457200"/>
            <a:r>
              <a:rPr lang="en-US" dirty="0" smtClean="0">
                <a:solidFill>
                  <a:srgbClr val="FF0000"/>
                </a:solidFill>
              </a:rPr>
              <a:t>+ Error </a:t>
            </a:r>
            <a:r>
              <a:rPr lang="en-US" dirty="0">
                <a:solidFill>
                  <a:srgbClr val="FF0000"/>
                </a:solidFill>
              </a:rPr>
              <a:t>information </a:t>
            </a:r>
            <a:r>
              <a:rPr lang="en-US" dirty="0" smtClean="0">
                <a:solidFill>
                  <a:srgbClr val="FF0000"/>
                </a:solidFill>
              </a:rPr>
              <a:t>propagation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E P5 IP cancellation (purge queue, abort)</a:t>
            </a:r>
          </a:p>
          <a:p>
            <a:pPr marL="457200" indent="-457200">
              <a:buFont typeface="+mj-lt"/>
              <a:buAutoNum type="arabicPeriod"/>
            </a:pPr>
            <a:endParaRPr lang="en-US" dirty="0" smtClean="0">
              <a:solidFill>
                <a:srgbClr val="FF000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P4 Listing, querying – as needed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E P4 Error handling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P4 </a:t>
            </a:r>
            <a:r>
              <a:rPr lang="en-US" dirty="0" err="1" smtClean="0">
                <a:solidFill>
                  <a:srgbClr val="FF0000"/>
                </a:solidFill>
              </a:rPr>
              <a:t>InfoBroker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Sharding</a:t>
            </a:r>
            <a:endParaRPr lang="en-US" dirty="0" smtClean="0">
              <a:solidFill>
                <a:srgbClr val="FF000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E P4 IP parallelization</a:t>
            </a:r>
          </a:p>
          <a:p>
            <a:pPr marL="457200" indent="-457200">
              <a:buFont typeface="+mj-lt"/>
              <a:buAutoNum type="arabicPeriod"/>
            </a:pPr>
            <a:endParaRPr lang="en-US" dirty="0" smtClean="0">
              <a:solidFill>
                <a:srgbClr val="FF000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E P2 </a:t>
            </a:r>
            <a:r>
              <a:rPr lang="en-US" dirty="0" err="1" smtClean="0">
                <a:solidFill>
                  <a:srgbClr val="FF0000"/>
                </a:solidFill>
              </a:rPr>
              <a:t>ServiceComposer</a:t>
            </a:r>
            <a:r>
              <a:rPr lang="en-US" dirty="0" smtClean="0">
                <a:solidFill>
                  <a:srgbClr val="FF0000"/>
                </a:solidFill>
              </a:rPr>
              <a:t> and </a:t>
            </a:r>
            <a:r>
              <a:rPr lang="en-US" dirty="0" err="1" smtClean="0">
                <a:solidFill>
                  <a:srgbClr val="FF0000"/>
                </a:solidFill>
              </a:rPr>
              <a:t>CloudHandler</a:t>
            </a:r>
            <a:r>
              <a:rPr lang="en-US" dirty="0" smtClean="0">
                <a:solidFill>
                  <a:srgbClr val="FF0000"/>
                </a:solidFill>
              </a:rPr>
              <a:t> dispatching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E P2 IP rollback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E P2 Evaluable variables (semantic ordering, evaluation)</a:t>
            </a:r>
          </a:p>
          <a:p>
            <a:pPr marL="457200" indent="-457200">
              <a:buFont typeface="+mj-lt"/>
              <a:buAutoNum type="arabicPeriod"/>
            </a:pPr>
            <a:endParaRPr lang="en-US" dirty="0" smtClean="0">
              <a:solidFill>
                <a:srgbClr val="FF000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E P1 Schema checking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P1 </a:t>
            </a:r>
            <a:r>
              <a:rPr lang="en-US" dirty="0" err="1" smtClean="0">
                <a:solidFill>
                  <a:srgbClr val="FF0000"/>
                </a:solidFill>
              </a:rPr>
              <a:t>InfoBroker</a:t>
            </a:r>
            <a:r>
              <a:rPr lang="en-US" dirty="0" smtClean="0">
                <a:solidFill>
                  <a:srgbClr val="FF0000"/>
                </a:solidFill>
              </a:rPr>
              <a:t> Caching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P1 Enactor: New behavior as needed by the Portal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P4-&gt;P1 Cookbook version specification (can be circumvented)</a:t>
            </a:r>
          </a:p>
        </p:txBody>
      </p:sp>
    </p:spTree>
    <p:extLst>
      <p:ext uri="{BB962C8B-B14F-4D97-AF65-F5344CB8AC3E}">
        <p14:creationId xmlns:p14="http://schemas.microsoft.com/office/powerpoint/2010/main" val="5614900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92696"/>
            <a:ext cx="8229600" cy="648073"/>
          </a:xfrm>
        </p:spPr>
        <p:txBody>
          <a:bodyPr lIns="0" tIns="0" rIns="0" bIns="0" anchor="t"/>
          <a:lstStyle/>
          <a:p>
            <a:r>
              <a:rPr lang="en-US" dirty="0" smtClean="0">
                <a:solidFill>
                  <a:srgbClr val="FF0000"/>
                </a:solidFill>
              </a:rPr>
              <a:t>Summary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00808"/>
            <a:ext cx="7643192" cy="4464496"/>
          </a:xfrm>
        </p:spPr>
        <p:txBody>
          <a:bodyPr>
            <a:normAutofit fontScale="47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trike="sngStrike" dirty="0" smtClean="0">
                <a:solidFill>
                  <a:srgbClr val="FF0000"/>
                </a:solidFill>
              </a:rPr>
              <a:t>E P5 Finish </a:t>
            </a:r>
            <a:r>
              <a:rPr lang="en-US" strike="sngStrike" dirty="0" err="1" smtClean="0">
                <a:solidFill>
                  <a:srgbClr val="FF0000"/>
                </a:solidFill>
              </a:rPr>
              <a:t>mysql-wordpress</a:t>
            </a:r>
            <a:r>
              <a:rPr lang="en-US" strike="sngStrike" dirty="0" smtClean="0">
                <a:solidFill>
                  <a:srgbClr val="FF0000"/>
                </a:solidFill>
              </a:rPr>
              <a:t> demo (because it’s trivial work</a:t>
            </a:r>
          </a:p>
          <a:p>
            <a:pPr marL="457200" indent="-457200">
              <a:buFont typeface="+mj-lt"/>
              <a:buAutoNum type="arabicPeriod"/>
            </a:pPr>
            <a:r>
              <a:rPr lang="en-US" strike="sngStrike" dirty="0" smtClean="0">
                <a:solidFill>
                  <a:srgbClr val="FF0000"/>
                </a:solidFill>
              </a:rPr>
              <a:t>E P5 Node status standardization and upkeep</a:t>
            </a:r>
          </a:p>
          <a:p>
            <a:pPr marL="457200" indent="-457200">
              <a:buFont typeface="+mj-lt"/>
              <a:buAutoNum type="arabicPeriod"/>
            </a:pPr>
            <a:r>
              <a:rPr lang="en-US" strike="sngStrike" dirty="0" smtClean="0">
                <a:solidFill>
                  <a:srgbClr val="FF0000"/>
                </a:solidFill>
              </a:rPr>
              <a:t>E P5 Supplying user with information about infrastructure</a:t>
            </a:r>
            <a:r>
              <a:rPr lang="en-US" dirty="0" smtClean="0">
                <a:solidFill>
                  <a:srgbClr val="FF0000"/>
                </a:solidFill>
              </a:rPr>
              <a:t>, </a:t>
            </a:r>
            <a:r>
              <a:rPr lang="en-US" strike="sngStrike" dirty="0" smtClean="0">
                <a:solidFill>
                  <a:srgbClr val="FF0000"/>
                </a:solidFill>
              </a:rPr>
              <a:t>event logging</a:t>
            </a:r>
            <a:r>
              <a:rPr lang="en-US" dirty="0" smtClean="0">
                <a:solidFill>
                  <a:srgbClr val="FF0000"/>
                </a:solidFill>
              </a:rPr>
              <a:t>, </a:t>
            </a:r>
            <a:r>
              <a:rPr lang="en-US" dirty="0" err="1" smtClean="0">
                <a:solidFill>
                  <a:srgbClr val="FF0000"/>
                </a:solidFill>
              </a:rPr>
              <a:t>timestamping</a:t>
            </a:r>
            <a:endParaRPr lang="en-US" dirty="0">
              <a:solidFill>
                <a:srgbClr val="FF0000"/>
              </a:solidFill>
            </a:endParaRPr>
          </a:p>
          <a:p>
            <a:pPr marL="857250" lvl="1" indent="-457200"/>
            <a:r>
              <a:rPr lang="en-US" dirty="0" smtClean="0">
                <a:solidFill>
                  <a:srgbClr val="FF0000"/>
                </a:solidFill>
              </a:rPr>
              <a:t>+ </a:t>
            </a:r>
            <a:r>
              <a:rPr lang="en-US" strike="sngStrike" dirty="0" smtClean="0">
                <a:solidFill>
                  <a:srgbClr val="FF0000"/>
                </a:solidFill>
              </a:rPr>
              <a:t>Error </a:t>
            </a:r>
            <a:r>
              <a:rPr lang="en-US" strike="sngStrike" dirty="0">
                <a:solidFill>
                  <a:srgbClr val="FF0000"/>
                </a:solidFill>
              </a:rPr>
              <a:t>information </a:t>
            </a:r>
            <a:r>
              <a:rPr lang="en-US" strike="sngStrike" dirty="0" smtClean="0">
                <a:solidFill>
                  <a:srgbClr val="FF0000"/>
                </a:solidFill>
              </a:rPr>
              <a:t>propagation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trike="sngStrike" dirty="0" smtClean="0">
                <a:solidFill>
                  <a:srgbClr val="FF0000"/>
                </a:solidFill>
              </a:rPr>
              <a:t>E P5 IP cancellation (purge queue, abort)</a:t>
            </a:r>
          </a:p>
          <a:p>
            <a:pPr marL="457200" indent="-457200">
              <a:buFont typeface="+mj-lt"/>
              <a:buAutoNum type="arabicPeriod"/>
            </a:pPr>
            <a:endParaRPr lang="en-US" dirty="0" smtClean="0">
              <a:solidFill>
                <a:srgbClr val="FF000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P4 Listing, </a:t>
            </a:r>
            <a:r>
              <a:rPr lang="en-US" strike="sngStrike" dirty="0" smtClean="0">
                <a:solidFill>
                  <a:srgbClr val="FF0000"/>
                </a:solidFill>
              </a:rPr>
              <a:t>querying</a:t>
            </a:r>
            <a:r>
              <a:rPr lang="en-US" dirty="0" smtClean="0">
                <a:solidFill>
                  <a:srgbClr val="FF0000"/>
                </a:solidFill>
              </a:rPr>
              <a:t> – as needed</a:t>
            </a:r>
          </a:p>
          <a:p>
            <a:pPr marL="457200" indent="-457200">
              <a:buFont typeface="+mj-lt"/>
              <a:buAutoNum type="arabicPeriod"/>
            </a:pPr>
            <a:r>
              <a:rPr lang="en-US" strike="sngStrike" dirty="0" smtClean="0">
                <a:solidFill>
                  <a:srgbClr val="FF0000"/>
                </a:solidFill>
              </a:rPr>
              <a:t>E P4 Error handling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P4 </a:t>
            </a:r>
            <a:r>
              <a:rPr lang="en-US" dirty="0" err="1" smtClean="0">
                <a:solidFill>
                  <a:srgbClr val="FF0000"/>
                </a:solidFill>
              </a:rPr>
              <a:t>InfoBroker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Sharding</a:t>
            </a:r>
            <a:r>
              <a:rPr lang="en-US" dirty="0" smtClean="0">
                <a:solidFill>
                  <a:srgbClr val="FF0000"/>
                </a:solidFill>
              </a:rPr>
              <a:t> (*Optimization)</a:t>
            </a:r>
            <a:endParaRPr lang="en-US" dirty="0" smtClean="0">
              <a:solidFill>
                <a:srgbClr val="FF000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trike="sngStrike" dirty="0" smtClean="0">
                <a:solidFill>
                  <a:srgbClr val="FF0000"/>
                </a:solidFill>
              </a:rPr>
              <a:t>E P4 IP parallelization</a:t>
            </a:r>
          </a:p>
          <a:p>
            <a:pPr marL="457200" indent="-457200">
              <a:buFont typeface="+mj-lt"/>
              <a:buAutoNum type="arabicPeriod"/>
            </a:pPr>
            <a:endParaRPr lang="en-US" dirty="0" smtClean="0">
              <a:solidFill>
                <a:srgbClr val="FF000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E P2 </a:t>
            </a:r>
            <a:r>
              <a:rPr lang="en-US" dirty="0" err="1" smtClean="0">
                <a:solidFill>
                  <a:srgbClr val="FF0000"/>
                </a:solidFill>
              </a:rPr>
              <a:t>ServiceComposer</a:t>
            </a:r>
            <a:r>
              <a:rPr lang="en-US" dirty="0" smtClean="0">
                <a:solidFill>
                  <a:srgbClr val="FF0000"/>
                </a:solidFill>
              </a:rPr>
              <a:t> and </a:t>
            </a:r>
            <a:r>
              <a:rPr lang="en-US" strike="sngStrike" dirty="0" err="1" smtClean="0">
                <a:solidFill>
                  <a:srgbClr val="FF0000"/>
                </a:solidFill>
              </a:rPr>
              <a:t>CloudHandler</a:t>
            </a:r>
            <a:r>
              <a:rPr lang="en-US" strike="sngStrike" dirty="0" smtClean="0">
                <a:solidFill>
                  <a:srgbClr val="FF0000"/>
                </a:solidFill>
              </a:rPr>
              <a:t> </a:t>
            </a:r>
            <a:r>
              <a:rPr lang="en-US" strike="sngStrike" dirty="0" smtClean="0">
                <a:solidFill>
                  <a:srgbClr val="FF0000"/>
                </a:solidFill>
              </a:rPr>
              <a:t>dispatching </a:t>
            </a:r>
            <a:r>
              <a:rPr lang="en-US" dirty="0" smtClean="0">
                <a:solidFill>
                  <a:srgbClr val="FF0000"/>
                </a:solidFill>
              </a:rPr>
              <a:t>(*One down, one to go (~copy-paste)</a:t>
            </a:r>
            <a:endParaRPr lang="en-US" dirty="0" smtClean="0">
              <a:solidFill>
                <a:srgbClr val="FF000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trike="sngStrike" dirty="0" smtClean="0">
                <a:solidFill>
                  <a:srgbClr val="FF0000"/>
                </a:solidFill>
              </a:rPr>
              <a:t>E P2 IP rollback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E P2 Evaluable variables (semantic ordering, evaluation)</a:t>
            </a:r>
          </a:p>
          <a:p>
            <a:pPr marL="457200" indent="-457200">
              <a:buFont typeface="+mj-lt"/>
              <a:buAutoNum type="arabicPeriod"/>
            </a:pPr>
            <a:endParaRPr lang="en-US" dirty="0" smtClean="0">
              <a:solidFill>
                <a:srgbClr val="FF000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E P1 Schema checking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P1 </a:t>
            </a:r>
            <a:r>
              <a:rPr lang="en-US" dirty="0" err="1" smtClean="0">
                <a:solidFill>
                  <a:srgbClr val="FF0000"/>
                </a:solidFill>
              </a:rPr>
              <a:t>InfoBroker</a:t>
            </a:r>
            <a:r>
              <a:rPr lang="en-US" dirty="0" smtClean="0">
                <a:solidFill>
                  <a:srgbClr val="FF0000"/>
                </a:solidFill>
              </a:rPr>
              <a:t> Caching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P1 Enactor: New behavior as needed by the Portal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P4-&gt;P1 Cookbook version specification (can be circumvented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</a:p>
          <a:p>
            <a:pPr marL="457200" indent="-457200">
              <a:buFont typeface="+mj-lt"/>
              <a:buAutoNum type="arabicPeriod"/>
            </a:pPr>
            <a:endParaRPr lang="en-US" dirty="0">
              <a:solidFill>
                <a:srgbClr val="FF000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++ </a:t>
            </a:r>
            <a:r>
              <a:rPr lang="en-US" strike="sngStrike" dirty="0" err="1" smtClean="0">
                <a:solidFill>
                  <a:srgbClr val="FF0000"/>
                </a:solidFill>
              </a:rPr>
              <a:t>CloudBroker</a:t>
            </a:r>
            <a:r>
              <a:rPr lang="en-US" strike="sngStrike" dirty="0" smtClean="0">
                <a:solidFill>
                  <a:srgbClr val="FF0000"/>
                </a:solidFill>
              </a:rPr>
              <a:t> plugin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++ </a:t>
            </a:r>
            <a:r>
              <a:rPr lang="en-US" dirty="0" err="1" smtClean="0">
                <a:solidFill>
                  <a:srgbClr val="FF0000"/>
                </a:solidFill>
              </a:rPr>
              <a:t>Docker</a:t>
            </a:r>
            <a:r>
              <a:rPr lang="en-US" dirty="0" smtClean="0">
                <a:solidFill>
                  <a:srgbClr val="FF0000"/>
                </a:solidFill>
              </a:rPr>
              <a:t> plugin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++ Fault tolerance and scalability by </a:t>
            </a:r>
            <a:r>
              <a:rPr lang="en-US" dirty="0" err="1" smtClean="0">
                <a:solidFill>
                  <a:srgbClr val="FF0000"/>
                </a:solidFill>
              </a:rPr>
              <a:t>Junaid</a:t>
            </a:r>
            <a:endParaRPr lang="en-US" dirty="0" smtClean="0">
              <a:solidFill>
                <a:srgbClr val="FF000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++ Refactoring </a:t>
            </a:r>
          </a:p>
          <a:p>
            <a:pPr marL="628650" lvl="1" indent="-228600">
              <a:buFont typeface="+mj-lt"/>
              <a:buAutoNum type="arabicPeriod"/>
            </a:pPr>
            <a:r>
              <a:rPr lang="en-US" strike="sngStrike" dirty="0" smtClean="0">
                <a:solidFill>
                  <a:srgbClr val="FF0000"/>
                </a:solidFill>
              </a:rPr>
              <a:t>Fix </a:t>
            </a:r>
            <a:r>
              <a:rPr lang="en-US" sz="1700" strike="sngStrike" dirty="0">
                <a:solidFill>
                  <a:srgbClr val="FF0000"/>
                </a:solidFill>
              </a:rPr>
              <a:t>deployment</a:t>
            </a:r>
            <a:r>
              <a:rPr lang="en-US" strike="sngStrike" dirty="0" smtClean="0">
                <a:solidFill>
                  <a:srgbClr val="FF0000"/>
                </a:solidFill>
              </a:rPr>
              <a:t> issues (packaging)</a:t>
            </a:r>
            <a:endParaRPr lang="en-US" dirty="0">
              <a:solidFill>
                <a:srgbClr val="FF0000"/>
              </a:solidFill>
            </a:endParaRPr>
          </a:p>
          <a:p>
            <a:pPr marL="628650" lvl="1" indent="-228600">
              <a:buFont typeface="+mj-lt"/>
              <a:buAutoNum type="arabicPeriod"/>
            </a:pPr>
            <a:r>
              <a:rPr lang="en-US" strike="sngStrike" dirty="0">
                <a:solidFill>
                  <a:srgbClr val="FF0000"/>
                </a:solidFill>
              </a:rPr>
              <a:t>E</a:t>
            </a:r>
            <a:r>
              <a:rPr lang="en-US" strike="sngStrike" dirty="0" smtClean="0">
                <a:solidFill>
                  <a:srgbClr val="FF0000"/>
                </a:solidFill>
              </a:rPr>
              <a:t>xceptions module</a:t>
            </a:r>
            <a:r>
              <a:rPr lang="en-US" dirty="0" smtClean="0">
                <a:solidFill>
                  <a:srgbClr val="FF0000"/>
                </a:solidFill>
              </a:rPr>
              <a:t>, </a:t>
            </a:r>
            <a:r>
              <a:rPr lang="en-US" strike="sngStrike" dirty="0" smtClean="0">
                <a:solidFill>
                  <a:srgbClr val="FF0000"/>
                </a:solidFill>
              </a:rPr>
              <a:t>constants module</a:t>
            </a:r>
            <a:endParaRPr lang="en-US" dirty="0" smtClean="0">
              <a:solidFill>
                <a:srgbClr val="FF000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++ Documentation, code review, tidy </a:t>
            </a:r>
            <a:r>
              <a:rPr lang="en-US" dirty="0" err="1" smtClean="0">
                <a:solidFill>
                  <a:srgbClr val="FF0000"/>
                </a:solidFill>
              </a:rPr>
              <a:t>Jira</a:t>
            </a:r>
            <a:r>
              <a:rPr lang="en-US" smtClean="0">
                <a:solidFill>
                  <a:srgbClr val="FF0000"/>
                </a:solidFill>
              </a:rPr>
              <a:t>, handing </a:t>
            </a:r>
            <a:r>
              <a:rPr lang="en-US" dirty="0" smtClean="0">
                <a:solidFill>
                  <a:srgbClr val="FF0000"/>
                </a:solidFill>
              </a:rPr>
              <a:t>over the project</a:t>
            </a:r>
            <a:endParaRPr lang="en-US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47245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InfoBroker</a:t>
            </a:r>
            <a:r>
              <a:rPr lang="en-US" dirty="0" smtClean="0"/>
              <a:t> (incl. the User Data Store)</a:t>
            </a:r>
          </a:p>
          <a:p>
            <a:pPr lvl="1"/>
            <a:r>
              <a:rPr lang="en-US" dirty="0" smtClean="0"/>
              <a:t>Architecturally centralized information source</a:t>
            </a:r>
          </a:p>
          <a:p>
            <a:r>
              <a:rPr lang="en-US" dirty="0" smtClean="0"/>
              <a:t>Compiler</a:t>
            </a:r>
          </a:p>
          <a:p>
            <a:pPr lvl="1"/>
            <a:r>
              <a:rPr lang="en-US" dirty="0" smtClean="0"/>
              <a:t>Translates an incoming infrastructure specification into internal representation</a:t>
            </a:r>
          </a:p>
          <a:p>
            <a:r>
              <a:rPr lang="en-US" dirty="0" smtClean="0"/>
              <a:t>Enactor</a:t>
            </a:r>
          </a:p>
          <a:p>
            <a:pPr lvl="1"/>
            <a:r>
              <a:rPr lang="en-US" dirty="0" smtClean="0"/>
              <a:t>Makes decisions about the infrastructure components, generates IP </a:t>
            </a:r>
            <a:r>
              <a:rPr lang="en-US" i="1" dirty="0" smtClean="0"/>
              <a:t>Commands</a:t>
            </a:r>
          </a:p>
          <a:p>
            <a:r>
              <a:rPr lang="en-US" dirty="0" err="1" smtClean="0"/>
              <a:t>InfraProcessor</a:t>
            </a:r>
            <a:endParaRPr lang="en-US" dirty="0" smtClean="0"/>
          </a:p>
          <a:p>
            <a:pPr lvl="1"/>
            <a:r>
              <a:rPr lang="en-US" dirty="0" smtClean="0"/>
              <a:t>Knows how to perform a complex IP </a:t>
            </a:r>
            <a:r>
              <a:rPr lang="en-US" i="1" dirty="0" smtClean="0"/>
              <a:t>Command</a:t>
            </a:r>
            <a:r>
              <a:rPr lang="en-US" dirty="0" smtClean="0"/>
              <a:t> using its backends (SC and CH)</a:t>
            </a:r>
          </a:p>
          <a:p>
            <a:r>
              <a:rPr lang="en-US" dirty="0" err="1"/>
              <a:t>CloudHandler</a:t>
            </a:r>
            <a:endParaRPr lang="en-US" dirty="0"/>
          </a:p>
          <a:p>
            <a:pPr lvl="1"/>
            <a:r>
              <a:rPr lang="en-US" dirty="0" smtClean="0"/>
              <a:t>Responsible for acquiring a resource</a:t>
            </a:r>
          </a:p>
          <a:p>
            <a:r>
              <a:rPr lang="en-US" dirty="0" err="1" smtClean="0"/>
              <a:t>ServiceComposer</a:t>
            </a:r>
            <a:endParaRPr lang="en-US" dirty="0" smtClean="0"/>
          </a:p>
          <a:p>
            <a:pPr lvl="1"/>
            <a:r>
              <a:rPr lang="en-US" dirty="0" smtClean="0"/>
              <a:t>Responsible for setting up services on available resources</a:t>
            </a:r>
          </a:p>
        </p:txBody>
      </p:sp>
    </p:spTree>
    <p:extLst>
      <p:ext uri="{BB962C8B-B14F-4D97-AF65-F5344CB8AC3E}">
        <p14:creationId xmlns:p14="http://schemas.microsoft.com/office/powerpoint/2010/main" val="14523187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Automated infrastructure instantiation and management</a:t>
            </a:r>
          </a:p>
          <a:p>
            <a:pPr lvl="1"/>
            <a:r>
              <a:rPr lang="en-US" dirty="0" smtClean="0"/>
              <a:t>Offline description how an infrastructure should look like</a:t>
            </a:r>
          </a:p>
          <a:p>
            <a:pPr lvl="1"/>
            <a:r>
              <a:rPr lang="en-US" dirty="0" smtClean="0"/>
              <a:t>An infrastructure can be instantiated automatically, or with a single click of a user</a:t>
            </a:r>
          </a:p>
          <a:p>
            <a:pPr lvl="2"/>
            <a:r>
              <a:rPr lang="en-US" dirty="0" smtClean="0"/>
              <a:t>Hence the name: </a:t>
            </a:r>
            <a:r>
              <a:rPr lang="en-US" sz="2400" b="1" dirty="0" smtClean="0"/>
              <a:t>One-Click Cloud Orchestrator</a:t>
            </a:r>
          </a:p>
          <a:p>
            <a:pPr lvl="2"/>
            <a:endParaRPr lang="en-US" sz="1800" dirty="0" smtClean="0"/>
          </a:p>
          <a:p>
            <a:r>
              <a:rPr lang="en-US" sz="2600" dirty="0" smtClean="0"/>
              <a:t>Automation in a cloud</a:t>
            </a:r>
          </a:p>
          <a:p>
            <a:pPr lvl="1"/>
            <a:r>
              <a:rPr lang="en-US" sz="1800" dirty="0" smtClean="0"/>
              <a:t>Node </a:t>
            </a:r>
            <a:r>
              <a:rPr lang="en-US" sz="1800" b="1" dirty="0" smtClean="0"/>
              <a:t>instantiation</a:t>
            </a:r>
          </a:p>
          <a:p>
            <a:pPr lvl="2"/>
            <a:r>
              <a:rPr lang="en-US" sz="1800" dirty="0" smtClean="0"/>
              <a:t>Through an API or a UI</a:t>
            </a:r>
          </a:p>
          <a:p>
            <a:pPr lvl="1"/>
            <a:r>
              <a:rPr lang="en-US" sz="1800" dirty="0" smtClean="0"/>
              <a:t>Node configuration </a:t>
            </a:r>
            <a:r>
              <a:rPr lang="en-US" sz="1800" b="1" dirty="0" smtClean="0"/>
              <a:t>management</a:t>
            </a:r>
          </a:p>
          <a:p>
            <a:pPr lvl="2"/>
            <a:r>
              <a:rPr lang="en-US" sz="1800" dirty="0" smtClean="0"/>
              <a:t>Chef, Puppet, etc.</a:t>
            </a:r>
          </a:p>
          <a:p>
            <a:pPr lvl="1"/>
            <a:r>
              <a:rPr lang="en-US" sz="1800" dirty="0" smtClean="0"/>
              <a:t>Our goal is a extending these to infrastructures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8006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4125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Environment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Python 2.7</a:t>
            </a:r>
          </a:p>
          <a:p>
            <a:r>
              <a:rPr lang="en-US" dirty="0" err="1" smtClean="0"/>
              <a:t>Git</a:t>
            </a:r>
            <a:r>
              <a:rPr lang="en-US" dirty="0"/>
              <a:t> [</a:t>
            </a:r>
            <a:r>
              <a:rPr lang="en-US" dirty="0">
                <a:hlinkClick r:id="rId2"/>
              </a:rPr>
              <a:t>https://</a:t>
            </a:r>
            <a:r>
              <a:rPr lang="en-US" dirty="0" err="1">
                <a:hlinkClick r:id="rId2"/>
              </a:rPr>
              <a:t>gitlab.lpds.sztaki.hu</a:t>
            </a:r>
            <a:r>
              <a:rPr lang="en-US" dirty="0">
                <a:hlinkClick r:id="rId2"/>
              </a:rPr>
              <a:t>/groups/cloud-</a:t>
            </a:r>
            <a:r>
              <a:rPr lang="en-US" dirty="0" smtClean="0">
                <a:hlinkClick r:id="rId2"/>
              </a:rPr>
              <a:t>orchestrator</a:t>
            </a:r>
            <a:r>
              <a:rPr lang="en-US" dirty="0" smtClean="0"/>
              <a:t>]</a:t>
            </a:r>
          </a:p>
          <a:p>
            <a:r>
              <a:rPr lang="en-US" dirty="0" err="1" smtClean="0"/>
              <a:t>Jira</a:t>
            </a:r>
            <a:r>
              <a:rPr lang="en-US" dirty="0" smtClean="0"/>
              <a:t> [</a:t>
            </a:r>
            <a:r>
              <a:rPr lang="en-US" dirty="0" smtClean="0">
                <a:hlinkClick r:id="rId3"/>
              </a:rPr>
              <a:t>https://jira.lpds.sztaki.hu/browse/OCD</a:t>
            </a:r>
            <a:r>
              <a:rPr lang="en-US" dirty="0" smtClean="0"/>
              <a:t>]</a:t>
            </a:r>
          </a:p>
          <a:p>
            <a:r>
              <a:rPr lang="en-US" dirty="0"/>
              <a:t>Documentation [</a:t>
            </a:r>
            <a:r>
              <a:rPr lang="en-US" dirty="0">
                <a:hlinkClick r:id="rId4"/>
              </a:rPr>
              <a:t>http:/</a:t>
            </a:r>
            <a:r>
              <a:rPr lang="en-US" dirty="0" smtClean="0">
                <a:hlinkClick r:id="rId4"/>
              </a:rPr>
              <a:t>/c153-33.localcloud/</a:t>
            </a:r>
            <a:r>
              <a:rPr lang="en-US" dirty="0">
                <a:hlinkClick r:id="rId4"/>
              </a:rPr>
              <a:t>util-doc/util.html</a:t>
            </a:r>
            <a:r>
              <a:rPr lang="en-US" dirty="0" smtClean="0"/>
              <a:t>]</a:t>
            </a:r>
          </a:p>
          <a:p>
            <a:pPr lvl="1"/>
            <a:r>
              <a:rPr lang="en-US" dirty="0" smtClean="0"/>
              <a:t>Sphinx, </a:t>
            </a:r>
            <a:r>
              <a:rPr lang="en-US" dirty="0" err="1" smtClean="0"/>
              <a:t>docstrings</a:t>
            </a:r>
            <a:endParaRPr lang="en-US" dirty="0" smtClean="0"/>
          </a:p>
          <a:p>
            <a:r>
              <a:rPr lang="en-US" dirty="0" smtClean="0"/>
              <a:t>Testing: Python </a:t>
            </a:r>
            <a:r>
              <a:rPr lang="en-US" i="1" u="sng" dirty="0" err="1" smtClean="0"/>
              <a:t>nosetests</a:t>
            </a:r>
            <a:endParaRPr lang="en-US" i="1" u="sng" dirty="0" smtClean="0"/>
          </a:p>
          <a:p>
            <a:r>
              <a:rPr lang="en-US" dirty="0" smtClean="0"/>
              <a:t>Deployment: </a:t>
            </a:r>
            <a:r>
              <a:rPr lang="en-US" i="1" dirty="0" err="1" smtClean="0"/>
              <a:t>setuptools</a:t>
            </a:r>
            <a:endParaRPr lang="en-US" i="1" dirty="0"/>
          </a:p>
          <a:p>
            <a:pPr lvl="1"/>
            <a:r>
              <a:rPr lang="en-US" dirty="0" smtClean="0"/>
              <a:t>Development </a:t>
            </a:r>
            <a:r>
              <a:rPr lang="en-US" dirty="0" err="1" smtClean="0"/>
              <a:t>pacakge</a:t>
            </a:r>
            <a:r>
              <a:rPr lang="en-US" dirty="0" smtClean="0"/>
              <a:t> repo: [</a:t>
            </a:r>
            <a:r>
              <a:rPr lang="en-US" dirty="0" smtClean="0">
                <a:hlinkClick r:id="rId5"/>
              </a:rPr>
              <a:t>http://c153-86.localcloud:8080/packages</a:t>
            </a:r>
            <a:r>
              <a:rPr lang="en-US" dirty="0" smtClean="0"/>
              <a:t>]</a:t>
            </a:r>
          </a:p>
          <a:p>
            <a:pPr lvl="1"/>
            <a:r>
              <a:rPr lang="en-US" dirty="0" smtClean="0"/>
              <a:t>Works best with </a:t>
            </a:r>
            <a:r>
              <a:rPr lang="en-US" i="1" dirty="0" err="1" smtClean="0"/>
              <a:t>virtualenv</a:t>
            </a:r>
            <a:endParaRPr lang="en-US" i="1" dirty="0" smtClean="0"/>
          </a:p>
          <a:p>
            <a:r>
              <a:rPr lang="en-US" dirty="0" smtClean="0"/>
              <a:t>Package dependencies</a:t>
            </a:r>
          </a:p>
          <a:p>
            <a:pPr lvl="1"/>
            <a:r>
              <a:rPr lang="en-US" dirty="0" err="1" smtClean="0"/>
              <a:t>PyYAML</a:t>
            </a:r>
            <a:r>
              <a:rPr lang="en-US" dirty="0" smtClean="0"/>
              <a:t>, </a:t>
            </a:r>
            <a:r>
              <a:rPr lang="en-US" dirty="0" err="1" smtClean="0"/>
              <a:t>argparse</a:t>
            </a:r>
            <a:r>
              <a:rPr lang="en-US" dirty="0" smtClean="0"/>
              <a:t>, python-</a:t>
            </a:r>
            <a:r>
              <a:rPr lang="en-US" dirty="0" err="1" smtClean="0"/>
              <a:t>dateutil</a:t>
            </a:r>
            <a:r>
              <a:rPr lang="en-US" dirty="0" smtClean="0"/>
              <a:t>, </a:t>
            </a:r>
            <a:r>
              <a:rPr lang="en-US" dirty="0" err="1" smtClean="0"/>
              <a:t>pika</a:t>
            </a:r>
            <a:r>
              <a:rPr lang="en-US" dirty="0" smtClean="0"/>
              <a:t> (for </a:t>
            </a:r>
            <a:r>
              <a:rPr lang="en-US" dirty="0" err="1" smtClean="0"/>
              <a:t>RabbitMQ</a:t>
            </a:r>
            <a:r>
              <a:rPr lang="en-US" dirty="0" smtClean="0"/>
              <a:t>), </a:t>
            </a:r>
            <a:r>
              <a:rPr lang="en-US" dirty="0" err="1" smtClean="0"/>
              <a:t>Boto</a:t>
            </a:r>
            <a:r>
              <a:rPr lang="en-US" dirty="0" smtClean="0"/>
              <a:t>, etc.</a:t>
            </a:r>
          </a:p>
          <a:p>
            <a:r>
              <a:rPr lang="en-US" dirty="0" smtClean="0"/>
              <a:t>TODO: Integrating these into Jenkins</a:t>
            </a:r>
          </a:p>
          <a:p>
            <a:pPr lvl="1"/>
            <a:r>
              <a:rPr lang="en-US" dirty="0" smtClean="0"/>
              <a:t>Automatic package repo updating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utomatic testing</a:t>
            </a:r>
          </a:p>
        </p:txBody>
      </p:sp>
    </p:spTree>
    <p:extLst>
      <p:ext uri="{BB962C8B-B14F-4D97-AF65-F5344CB8AC3E}">
        <p14:creationId xmlns:p14="http://schemas.microsoft.com/office/powerpoint/2010/main" val="24135317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Repositories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</a:t>
            </a:r>
            <a:r>
              <a:rPr lang="en-US" dirty="0" err="1" smtClean="0"/>
              <a:t>it</a:t>
            </a:r>
            <a:endParaRPr lang="en-US" dirty="0" smtClean="0"/>
          </a:p>
          <a:p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://gitlab.lpds.sztaki.hu/groups/cloud-</a:t>
            </a:r>
            <a:r>
              <a:rPr lang="en-US" dirty="0" smtClean="0">
                <a:hlinkClick r:id="rId2"/>
              </a:rPr>
              <a:t>orchestrator</a:t>
            </a:r>
            <a:endParaRPr lang="en-US" dirty="0" smtClean="0"/>
          </a:p>
          <a:p>
            <a:r>
              <a:rPr lang="en-US" dirty="0" smtClean="0"/>
              <a:t>Each package has its own repository</a:t>
            </a:r>
          </a:p>
          <a:p>
            <a:r>
              <a:rPr lang="en-US" dirty="0" smtClean="0"/>
              <a:t>Plus</a:t>
            </a:r>
          </a:p>
          <a:p>
            <a:pPr lvl="1"/>
            <a:r>
              <a:rPr lang="en-US" dirty="0" smtClean="0"/>
              <a:t>Demo – containing standalone </a:t>
            </a:r>
            <a:r>
              <a:rPr lang="en-US" dirty="0" err="1" smtClean="0"/>
              <a:t>executables</a:t>
            </a:r>
            <a:r>
              <a:rPr lang="en-US" dirty="0" smtClean="0"/>
              <a:t> that can run OCCO (until an API package is released)</a:t>
            </a:r>
          </a:p>
          <a:p>
            <a:pPr lvl="1"/>
            <a:r>
              <a:rPr lang="en-US" dirty="0" smtClean="0"/>
              <a:t>Documentation</a:t>
            </a:r>
          </a:p>
          <a:p>
            <a:pPr lvl="1"/>
            <a:r>
              <a:rPr lang="en-US" dirty="0" smtClean="0"/>
              <a:t>Publications</a:t>
            </a:r>
          </a:p>
        </p:txBody>
      </p:sp>
    </p:spTree>
    <p:extLst>
      <p:ext uri="{BB962C8B-B14F-4D97-AF65-F5344CB8AC3E}">
        <p14:creationId xmlns:p14="http://schemas.microsoft.com/office/powerpoint/2010/main" val="37781405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Standard Python deployment: </a:t>
            </a:r>
            <a:r>
              <a:rPr lang="en-US" dirty="0" err="1" smtClean="0"/>
              <a:t>distutils</a:t>
            </a:r>
            <a:endParaRPr lang="en-US" dirty="0" smtClean="0"/>
          </a:p>
          <a:p>
            <a:r>
              <a:rPr lang="en-US" dirty="0" smtClean="0"/>
              <a:t>Each component has its own package</a:t>
            </a:r>
          </a:p>
          <a:p>
            <a:pPr lvl="1"/>
            <a:r>
              <a:rPr lang="en-US" dirty="0" smtClean="0"/>
              <a:t>Independent components may not be installed</a:t>
            </a:r>
          </a:p>
          <a:p>
            <a:pPr lvl="1"/>
            <a:r>
              <a:rPr lang="en-US" dirty="0" smtClean="0"/>
              <a:t>Package dependencies:</a:t>
            </a:r>
          </a:p>
          <a:p>
            <a:pPr lvl="1"/>
            <a:r>
              <a:rPr lang="en-US" b="1" dirty="0" smtClean="0"/>
              <a:t>TODO</a:t>
            </a:r>
            <a:r>
              <a:rPr lang="en-US" dirty="0" smtClean="0"/>
              <a:t>: revise</a:t>
            </a:r>
          </a:p>
          <a:p>
            <a:pPr lvl="2"/>
            <a:r>
              <a:rPr lang="en-US" dirty="0" smtClean="0"/>
              <a:t>E.g. We have namespace packages now</a:t>
            </a:r>
          </a:p>
        </p:txBody>
      </p:sp>
      <p:pic>
        <p:nvPicPr>
          <p:cNvPr id="5" name="Picture 4" descr="package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3162" y="2852936"/>
            <a:ext cx="3852727" cy="3539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3422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and Release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We’re using </a:t>
            </a:r>
            <a:r>
              <a:rPr lang="en-US" dirty="0" err="1" smtClean="0"/>
              <a:t>Jira</a:t>
            </a:r>
            <a:r>
              <a:rPr lang="en-US" dirty="0" smtClean="0"/>
              <a:t> with a Scrum board</a:t>
            </a:r>
          </a:p>
          <a:p>
            <a:pPr lvl="1"/>
            <a:r>
              <a:rPr lang="en-US" sz="1400" dirty="0">
                <a:hlinkClick r:id="rId2"/>
              </a:rPr>
              <a:t>https://jira.lpds.sztaki.hu/browse/</a:t>
            </a:r>
            <a:r>
              <a:rPr lang="en-US" sz="1400" dirty="0" smtClean="0">
                <a:hlinkClick r:id="rId2"/>
              </a:rPr>
              <a:t>OCD</a:t>
            </a:r>
            <a:endParaRPr lang="en-US" sz="1400" dirty="0" smtClean="0"/>
          </a:p>
          <a:p>
            <a:pPr lvl="1"/>
            <a:r>
              <a:rPr lang="en-US" sz="1400" dirty="0">
                <a:hlinkClick r:id="rId3"/>
              </a:rPr>
              <a:t>https://jira.lpds.sztaki.hu/secure/RapidBoard.jspa?rapidView=14&amp;view=</a:t>
            </a:r>
            <a:r>
              <a:rPr lang="en-US" sz="1400" dirty="0" smtClean="0">
                <a:hlinkClick r:id="rId3"/>
              </a:rPr>
              <a:t>planning.nodetail</a:t>
            </a:r>
            <a:endParaRPr lang="en-US" sz="1400" dirty="0" smtClean="0"/>
          </a:p>
        </p:txBody>
      </p:sp>
      <p:pic>
        <p:nvPicPr>
          <p:cNvPr id="4" name="Picture 3" descr="Screen Shot 2014-11-11 at 13.56.42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3356992"/>
            <a:ext cx="3336807" cy="3501008"/>
          </a:xfrm>
          <a:prstGeom prst="rect">
            <a:avLst/>
          </a:prstGeom>
        </p:spPr>
      </p:pic>
      <p:pic>
        <p:nvPicPr>
          <p:cNvPr id="5" name="Picture 4" descr="Screen Shot 2014-11-11 at 13.56.02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892883"/>
            <a:ext cx="5076056" cy="2984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854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Components</a:t>
            </a:r>
            <a:endParaRPr lang="en-US" sz="4400" dirty="0"/>
          </a:p>
        </p:txBody>
      </p:sp>
      <p:pic>
        <p:nvPicPr>
          <p:cNvPr id="7" name="Picture 6" descr="legen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4797152"/>
            <a:ext cx="952768" cy="1571826"/>
          </a:xfrm>
          <a:prstGeom prst="rect">
            <a:avLst/>
          </a:prstGeom>
        </p:spPr>
      </p:pic>
      <p:pic>
        <p:nvPicPr>
          <p:cNvPr id="8" name="Picture 7" descr="component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1970558"/>
            <a:ext cx="5832648" cy="4338762"/>
          </a:xfrm>
          <a:prstGeom prst="rect">
            <a:avLst/>
          </a:prstGeom>
        </p:spPr>
      </p:pic>
      <p:sp>
        <p:nvSpPr>
          <p:cNvPr id="9" name="Oval 8"/>
          <p:cNvSpPr/>
          <p:nvPr/>
        </p:nvSpPr>
        <p:spPr>
          <a:xfrm>
            <a:off x="251520" y="4365104"/>
            <a:ext cx="1008112" cy="360040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Focus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75913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Codebase (May-August, ‘14)</a:t>
            </a:r>
            <a:endParaRPr lang="en-US" sz="4400" dirty="0"/>
          </a:p>
        </p:txBody>
      </p:sp>
      <p:pic>
        <p:nvPicPr>
          <p:cNvPr id="7" name="Picture 6" descr="legen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4797152"/>
            <a:ext cx="952768" cy="1571826"/>
          </a:xfrm>
          <a:prstGeom prst="rect">
            <a:avLst/>
          </a:prstGeom>
        </p:spPr>
      </p:pic>
      <p:pic>
        <p:nvPicPr>
          <p:cNvPr id="3" name="Picture 2" descr="first-codebas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59" y="1964061"/>
            <a:ext cx="5832649" cy="4345259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>
          <a:xfrm>
            <a:off x="3203848" y="1916832"/>
            <a:ext cx="3384376" cy="1296144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51520" y="4365104"/>
            <a:ext cx="1008112" cy="360040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Focus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9512" y="1844824"/>
            <a:ext cx="2736304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Main goals:</a:t>
            </a:r>
          </a:p>
          <a:p>
            <a:pPr marL="285750" indent="-285750">
              <a:buFontTx/>
              <a:buChar char="-"/>
            </a:pPr>
            <a:r>
              <a:rPr lang="en-US" sz="1600" dirty="0" smtClean="0"/>
              <a:t>Codebase skeleton</a:t>
            </a:r>
          </a:p>
          <a:p>
            <a:pPr marL="742950" lvl="1" indent="-285750">
              <a:buFontTx/>
              <a:buChar char="-"/>
            </a:pPr>
            <a:r>
              <a:rPr lang="en-US" sz="1200" dirty="0" smtClean="0"/>
              <a:t>Packages, </a:t>
            </a:r>
            <a:r>
              <a:rPr lang="en-US" sz="1200" dirty="0" err="1" smtClean="0"/>
              <a:t>git</a:t>
            </a:r>
            <a:r>
              <a:rPr lang="en-US" sz="1200" dirty="0" smtClean="0"/>
              <a:t> repos, documentation, formal requirements, experimenting, utilities, testing</a:t>
            </a:r>
          </a:p>
          <a:p>
            <a:pPr marL="285750" indent="-285750">
              <a:buFontTx/>
              <a:buChar char="-"/>
            </a:pPr>
            <a:r>
              <a:rPr lang="en-US" sz="1600" dirty="0" err="1" smtClean="0"/>
              <a:t>InfoBroker</a:t>
            </a:r>
            <a:endParaRPr lang="en-US" sz="1600" dirty="0" smtClean="0"/>
          </a:p>
          <a:p>
            <a:pPr marL="285750" indent="-285750">
              <a:buFontTx/>
              <a:buChar char="-"/>
            </a:pPr>
            <a:r>
              <a:rPr lang="en-US" sz="1600" dirty="0" smtClean="0"/>
              <a:t>Communications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547664" y="4089846"/>
            <a:ext cx="27363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By “accident”:</a:t>
            </a:r>
          </a:p>
          <a:p>
            <a:pPr marL="285750" indent="-285750">
              <a:buFontTx/>
              <a:buChar char="-"/>
            </a:pPr>
            <a:r>
              <a:rPr lang="en-US" sz="1600" dirty="0" smtClean="0"/>
              <a:t>Compiler and Enactor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66917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1</a:t>
            </a:r>
            <a:r>
              <a:rPr lang="en-US" sz="4400" baseline="30000" dirty="0" smtClean="0"/>
              <a:t>st</a:t>
            </a:r>
            <a:r>
              <a:rPr lang="en-US" sz="4400" dirty="0" smtClean="0"/>
              <a:t> sprint (October, ‘14)</a:t>
            </a:r>
            <a:endParaRPr lang="en-US" sz="4400" dirty="0"/>
          </a:p>
        </p:txBody>
      </p:sp>
      <p:pic>
        <p:nvPicPr>
          <p:cNvPr id="7" name="Picture 6" descr="legen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4797152"/>
            <a:ext cx="952768" cy="1571826"/>
          </a:xfrm>
          <a:prstGeom prst="rect">
            <a:avLst/>
          </a:prstGeom>
        </p:spPr>
      </p:pic>
      <p:pic>
        <p:nvPicPr>
          <p:cNvPr id="4" name="Picture 3" descr="first-sprin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1844824"/>
            <a:ext cx="5904656" cy="4495664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251520" y="4365104"/>
            <a:ext cx="1008112" cy="360040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Focus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3923928" y="3861048"/>
            <a:ext cx="1008112" cy="1224136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79512" y="1844824"/>
            <a:ext cx="27363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Main goals:</a:t>
            </a:r>
          </a:p>
          <a:p>
            <a:pPr marL="285750" indent="-285750">
              <a:buFontTx/>
              <a:buChar char="-"/>
            </a:pPr>
            <a:r>
              <a:rPr lang="en-US" sz="1600" dirty="0" smtClean="0"/>
              <a:t>Infra Processor</a:t>
            </a:r>
          </a:p>
          <a:p>
            <a:pPr marL="285750" indent="-285750">
              <a:buFontTx/>
              <a:buChar char="-"/>
            </a:pPr>
            <a:r>
              <a:rPr lang="en-US" sz="1600" dirty="0" smtClean="0"/>
              <a:t>Cooperation of existing components</a:t>
            </a:r>
          </a:p>
          <a:p>
            <a:pPr lvl="1"/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99592" y="3692639"/>
            <a:ext cx="3168352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Expected outcome:</a:t>
            </a:r>
          </a:p>
          <a:p>
            <a:pPr marL="285750" indent="-285750">
              <a:buFontTx/>
              <a:buChar char="-"/>
            </a:pPr>
            <a:r>
              <a:rPr lang="en-US" sz="1600" dirty="0" smtClean="0"/>
              <a:t>Core prototype</a:t>
            </a:r>
          </a:p>
          <a:p>
            <a:pPr lvl="1"/>
            <a:r>
              <a:rPr lang="en-US" sz="1400" dirty="0" smtClean="0"/>
              <a:t>The </a:t>
            </a:r>
            <a:r>
              <a:rPr lang="en-US" sz="1400" dirty="0"/>
              <a:t>Compiler-Enactor-</a:t>
            </a:r>
            <a:r>
              <a:rPr lang="en-US" sz="1400" dirty="0" err="1" smtClean="0"/>
              <a:t>InfraProcessor</a:t>
            </a:r>
            <a:r>
              <a:rPr lang="en-US" sz="1400" dirty="0" smtClean="0"/>
              <a:t> triplet </a:t>
            </a:r>
            <a:r>
              <a:rPr lang="en-US" sz="1400" dirty="0"/>
              <a:t>(the </a:t>
            </a:r>
            <a:r>
              <a:rPr lang="en-US" sz="1400" b="1" dirty="0"/>
              <a:t>core</a:t>
            </a:r>
            <a:r>
              <a:rPr lang="en-US" sz="1400" dirty="0"/>
              <a:t>) can work together </a:t>
            </a:r>
            <a:r>
              <a:rPr lang="en-US" sz="1400" dirty="0" smtClean="0"/>
              <a:t>using dummy cloud-handler and service composer; it </a:t>
            </a:r>
            <a:r>
              <a:rPr lang="en-US" sz="1400" i="1" dirty="0" smtClean="0"/>
              <a:t>simulates</a:t>
            </a:r>
            <a:r>
              <a:rPr lang="en-US" sz="1400" dirty="0" smtClean="0"/>
              <a:t> infrastructure creation successfully.</a:t>
            </a:r>
            <a:endParaRPr lang="en-US" sz="1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95599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2</a:t>
            </a:r>
            <a:r>
              <a:rPr lang="en-US" sz="4400" baseline="30000" dirty="0" smtClean="0"/>
              <a:t>nd</a:t>
            </a:r>
            <a:r>
              <a:rPr lang="en-US" sz="4400" dirty="0" smtClean="0"/>
              <a:t> sprint (November, </a:t>
            </a:r>
            <a:r>
              <a:rPr lang="fr-FR" sz="4400" dirty="0" smtClean="0"/>
              <a:t>’</a:t>
            </a:r>
            <a:r>
              <a:rPr lang="en-US" sz="4400" dirty="0" smtClean="0"/>
              <a:t>14)</a:t>
            </a:r>
            <a:endParaRPr lang="en-US" sz="4400" dirty="0"/>
          </a:p>
        </p:txBody>
      </p:sp>
      <p:pic>
        <p:nvPicPr>
          <p:cNvPr id="7" name="Picture 6" descr="legen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4797152"/>
            <a:ext cx="952768" cy="1571826"/>
          </a:xfrm>
          <a:prstGeom prst="rect">
            <a:avLst/>
          </a:prstGeom>
        </p:spPr>
      </p:pic>
      <p:pic>
        <p:nvPicPr>
          <p:cNvPr id="3" name="Picture 2" descr="current-sprin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1844824"/>
            <a:ext cx="5877192" cy="4474754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251520" y="4365104"/>
            <a:ext cx="1008112" cy="360040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Focus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4788024" y="3789040"/>
            <a:ext cx="2232248" cy="1296144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79512" y="1844824"/>
            <a:ext cx="273630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Main goals:</a:t>
            </a:r>
          </a:p>
          <a:p>
            <a:pPr marL="285750" indent="-285750">
              <a:buFontTx/>
              <a:buChar char="-"/>
            </a:pPr>
            <a:r>
              <a:rPr lang="en-US" sz="1600" dirty="0" smtClean="0"/>
              <a:t>Cloud submitting</a:t>
            </a:r>
            <a:br>
              <a:rPr lang="en-US" sz="1600" dirty="0" smtClean="0"/>
            </a:br>
            <a:r>
              <a:rPr lang="en-US" sz="1600" dirty="0" smtClean="0"/>
              <a:t>without contextualization</a:t>
            </a:r>
          </a:p>
          <a:p>
            <a:pPr marL="285750" indent="-285750">
              <a:buFontTx/>
              <a:buChar char="-"/>
            </a:pPr>
            <a:r>
              <a:rPr lang="en-US" sz="1600" dirty="0" smtClean="0"/>
              <a:t>Permanent UDS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331640" y="4841865"/>
            <a:ext cx="3168352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Expected outcome:</a:t>
            </a:r>
          </a:p>
          <a:p>
            <a:pPr marL="285750" indent="-285750">
              <a:buFontTx/>
              <a:buChar char="-"/>
            </a:pPr>
            <a:r>
              <a:rPr lang="en-US" sz="1600" dirty="0" smtClean="0"/>
              <a:t>Cloud submission prototype</a:t>
            </a:r>
          </a:p>
          <a:p>
            <a:pPr lvl="1"/>
            <a:r>
              <a:rPr lang="en-US" sz="1400" dirty="0" smtClean="0"/>
              <a:t>OCCO can create an infrastructure using prepared images.</a:t>
            </a:r>
          </a:p>
          <a:p>
            <a:pPr lvl="1"/>
            <a:r>
              <a:rPr lang="en-US" sz="1400" dirty="0" smtClean="0"/>
              <a:t>Using the service composer is </a:t>
            </a:r>
            <a:r>
              <a:rPr lang="en-US" sz="1400" i="1" dirty="0" smtClean="0"/>
              <a:t>not</a:t>
            </a:r>
            <a:r>
              <a:rPr lang="en-US" sz="1400" dirty="0" smtClean="0"/>
              <a:t> yet a goal.</a:t>
            </a:r>
            <a:endParaRPr lang="en-US" sz="1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2815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rogress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1771965"/>
            <a:ext cx="6029848" cy="460936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908719"/>
            <a:ext cx="8928992" cy="864097"/>
          </a:xfrm>
        </p:spPr>
        <p:txBody>
          <a:bodyPr/>
          <a:lstStyle/>
          <a:p>
            <a:r>
              <a:rPr lang="en-US" sz="4400" dirty="0" smtClean="0"/>
              <a:t>3</a:t>
            </a:r>
            <a:r>
              <a:rPr lang="en-US" sz="4400" baseline="30000" dirty="0" smtClean="0"/>
              <a:t>rd</a:t>
            </a:r>
            <a:r>
              <a:rPr lang="en-US" sz="4400" dirty="0" smtClean="0"/>
              <a:t> sprint (December-January, </a:t>
            </a:r>
            <a:r>
              <a:rPr lang="fr-FR" sz="4400" dirty="0" smtClean="0"/>
              <a:t>’</a:t>
            </a:r>
            <a:r>
              <a:rPr lang="en-US" sz="4400" dirty="0" smtClean="0"/>
              <a:t>14-15)</a:t>
            </a:r>
            <a:endParaRPr lang="en-US" sz="4400" dirty="0"/>
          </a:p>
        </p:txBody>
      </p:sp>
      <p:pic>
        <p:nvPicPr>
          <p:cNvPr id="7" name="Picture 6" descr="legen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4797152"/>
            <a:ext cx="952768" cy="1571826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251520" y="4365104"/>
            <a:ext cx="1008112" cy="360040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Focus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9512" y="1844824"/>
            <a:ext cx="273630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Main goals:</a:t>
            </a:r>
          </a:p>
          <a:p>
            <a:pPr marL="285750" indent="-285750">
              <a:buFontTx/>
              <a:buChar char="-"/>
            </a:pPr>
            <a:r>
              <a:rPr lang="en-US" sz="1600" dirty="0" smtClean="0"/>
              <a:t>Integrating existing components</a:t>
            </a:r>
          </a:p>
          <a:p>
            <a:pPr marL="285750" indent="-285750">
              <a:buFontTx/>
              <a:buChar char="-"/>
            </a:pPr>
            <a:r>
              <a:rPr lang="en-US" sz="1600" dirty="0" smtClean="0"/>
              <a:t>Excl.: </a:t>
            </a:r>
            <a:r>
              <a:rPr lang="en-US" sz="1600" dirty="0" err="1" smtClean="0"/>
              <a:t>ServiceComposer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331640" y="4841865"/>
            <a:ext cx="3168352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Expected outcome:</a:t>
            </a:r>
          </a:p>
          <a:p>
            <a:pPr marL="285750" indent="-285750">
              <a:buFontTx/>
              <a:buChar char="-"/>
            </a:pPr>
            <a:r>
              <a:rPr lang="en-US" sz="1600" dirty="0" smtClean="0"/>
              <a:t>Cloud submission prototype</a:t>
            </a:r>
          </a:p>
          <a:p>
            <a:pPr lvl="1"/>
            <a:r>
              <a:rPr lang="en-US" sz="1400" dirty="0" smtClean="0"/>
              <a:t>OCCO can create an infrastructure using prepared images.</a:t>
            </a:r>
          </a:p>
          <a:p>
            <a:pPr lvl="1"/>
            <a:r>
              <a:rPr lang="en-US" sz="1400" dirty="0" smtClean="0"/>
              <a:t>Using the service composer is </a:t>
            </a:r>
            <a:r>
              <a:rPr lang="en-US" sz="1400" i="1" dirty="0" smtClean="0"/>
              <a:t>not</a:t>
            </a:r>
            <a:r>
              <a:rPr lang="en-US" sz="1400" dirty="0" smtClean="0"/>
              <a:t> yet a goal.</a:t>
            </a:r>
            <a:endParaRPr lang="en-US" sz="1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2323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08719"/>
            <a:ext cx="8229600" cy="129614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Motivation</a:t>
            </a:r>
            <a:br>
              <a:rPr lang="en-US" dirty="0" smtClean="0"/>
            </a:br>
            <a:r>
              <a:rPr lang="en-US" sz="2800" dirty="0" smtClean="0"/>
              <a:t>Use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76871"/>
            <a:ext cx="8229600" cy="4104457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Automated infrastructure instantiation and management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Starting demo, tutorial, testing, or any other throw-away infrastructures</a:t>
            </a:r>
          </a:p>
          <a:p>
            <a:pPr lvl="2"/>
            <a:r>
              <a:rPr lang="en-US" dirty="0" smtClean="0"/>
              <a:t>Original use case idea</a:t>
            </a:r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Dynamic workflow support</a:t>
            </a:r>
          </a:p>
          <a:p>
            <a:pPr lvl="2"/>
            <a:r>
              <a:rPr lang="en-US" dirty="0" smtClean="0"/>
              <a:t>If a </a:t>
            </a:r>
            <a:r>
              <a:rPr lang="en-US" dirty="0" err="1" smtClean="0"/>
              <a:t>wf</a:t>
            </a:r>
            <a:r>
              <a:rPr lang="en-US" dirty="0" smtClean="0"/>
              <a:t> node needs a specific kind of infrastructure to run, OCCO can be used to instantiate, manage, and tear down the necessary infrastructure as necessary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Data-driven workflow infrastructures</a:t>
            </a:r>
          </a:p>
          <a:p>
            <a:pPr lvl="2"/>
            <a:r>
              <a:rPr lang="en-US" dirty="0" smtClean="0"/>
              <a:t>One could convert a WF into an infrastructure of data-driven services</a:t>
            </a:r>
          </a:p>
          <a:p>
            <a:pPr lvl="2"/>
            <a:r>
              <a:rPr lang="en-US" dirty="0" smtClean="0"/>
              <a:t>This infrastructure can be kept running for as long as there is incoming data (possibly for long term)</a:t>
            </a:r>
          </a:p>
          <a:p>
            <a:pPr lvl="2"/>
            <a:r>
              <a:rPr lang="en-US" dirty="0" smtClean="0"/>
              <a:t>The infrastructure components can be scaled dynamically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Taking devops to the next level: an extension to Chef/</a:t>
            </a:r>
            <a:r>
              <a:rPr lang="en-US" dirty="0" err="1" smtClean="0"/>
              <a:t>Pupper</a:t>
            </a:r>
            <a:r>
              <a:rPr lang="en-US" dirty="0" smtClean="0"/>
              <a:t>/etc.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5826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Status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Aside the Service Composer and an API, OCCO is mostly functional</a:t>
            </a:r>
          </a:p>
          <a:p>
            <a:r>
              <a:rPr lang="en-US" dirty="0" smtClean="0"/>
              <a:t>This means that an infrastructure can be instantiated from a description</a:t>
            </a:r>
          </a:p>
          <a:p>
            <a:pPr lvl="1"/>
            <a:r>
              <a:rPr lang="en-US" dirty="0" smtClean="0"/>
              <a:t>VMs are started and contextualized as specified in the description [demo]</a:t>
            </a:r>
          </a:p>
          <a:p>
            <a:pPr lvl="1"/>
            <a:endParaRPr lang="en-US" dirty="0"/>
          </a:p>
          <a:p>
            <a:r>
              <a:rPr lang="en-US" dirty="0" smtClean="0"/>
              <a:t>The codebase is about 80% </a:t>
            </a:r>
            <a:r>
              <a:rPr lang="en-US" i="1" dirty="0" smtClean="0"/>
              <a:t>extensively</a:t>
            </a:r>
            <a:r>
              <a:rPr lang="en-US" dirty="0" smtClean="0"/>
              <a:t> documented</a:t>
            </a:r>
          </a:p>
          <a:p>
            <a:pPr lvl="1"/>
            <a:r>
              <a:rPr lang="en-US" dirty="0" smtClean="0"/>
              <a:t>Developer documentation: [</a:t>
            </a:r>
            <a:r>
              <a:rPr lang="en-US" dirty="0" smtClean="0">
                <a:hlinkClick r:id="rId2"/>
              </a:rPr>
              <a:t>http://c153-33.localcloud/util-doc</a:t>
            </a:r>
            <a:r>
              <a:rPr lang="en-US" dirty="0" smtClean="0"/>
              <a:t>] (from LPDS network only)</a:t>
            </a:r>
          </a:p>
          <a:p>
            <a:r>
              <a:rPr lang="en-US" dirty="0" smtClean="0"/>
              <a:t>About 5000 lines of Python code, of which 3000 are documentation and comments; plus overhead (package definitions, etc.); plus lots of UML diagrams</a:t>
            </a:r>
          </a:p>
        </p:txBody>
      </p:sp>
    </p:spTree>
    <p:extLst>
      <p:ext uri="{BB962C8B-B14F-4D97-AF65-F5344CB8AC3E}">
        <p14:creationId xmlns:p14="http://schemas.microsoft.com/office/powerpoint/2010/main" val="35802044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Priority tasks (~in order)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Finishing documentation (2-3 days, immediate to-do; required to share code)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API to integrate the primitives provided by the existing system into coherent use-cases</a:t>
            </a:r>
          </a:p>
          <a:p>
            <a:pPr lvl="2"/>
            <a:r>
              <a:rPr lang="en-US" dirty="0" smtClean="0"/>
              <a:t>Adam Novak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Update unit tests (they’ve been neglected in the sprinting)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Jenkins integration tests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Service Composer</a:t>
            </a:r>
          </a:p>
          <a:p>
            <a:pPr marL="1200150" lvl="2" indent="-342900"/>
            <a:r>
              <a:rPr lang="en-US" dirty="0" smtClean="0"/>
              <a:t>Required before release</a:t>
            </a:r>
          </a:p>
        </p:txBody>
      </p:sp>
    </p:spTree>
    <p:extLst>
      <p:ext uri="{BB962C8B-B14F-4D97-AF65-F5344CB8AC3E}">
        <p14:creationId xmlns:p14="http://schemas.microsoft.com/office/powerpoint/2010/main" val="33573302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Mark </a:t>
            </a:r>
            <a:r>
              <a:rPr lang="en-US" dirty="0" err="1" smtClean="0"/>
              <a:t>Gergely</a:t>
            </a:r>
            <a:r>
              <a:rPr lang="en-US" dirty="0" smtClean="0"/>
              <a:t>, co-architect</a:t>
            </a:r>
          </a:p>
          <a:p>
            <a:r>
              <a:rPr lang="en-US" dirty="0"/>
              <a:t>Adam Novak, co-</a:t>
            </a:r>
            <a:r>
              <a:rPr lang="en-US" dirty="0" smtClean="0"/>
              <a:t>developer</a:t>
            </a:r>
          </a:p>
          <a:p>
            <a:r>
              <a:rPr lang="en-US" dirty="0" smtClean="0"/>
              <a:t>Special </a:t>
            </a:r>
            <a:r>
              <a:rPr lang="en-US" smtClean="0"/>
              <a:t>thanks to:</a:t>
            </a:r>
            <a:endParaRPr lang="en-US" dirty="0" smtClean="0"/>
          </a:p>
          <a:p>
            <a:pPr lvl="1"/>
            <a:r>
              <a:rPr lang="en-US" sz="2400" dirty="0" err="1" smtClean="0"/>
              <a:t>Jozsef</a:t>
            </a:r>
            <a:r>
              <a:rPr lang="en-US" sz="2400" dirty="0" smtClean="0"/>
              <a:t> Kovacs, Gabor </a:t>
            </a:r>
            <a:r>
              <a:rPr lang="en-US" sz="2400" dirty="0" err="1" smtClean="0"/>
              <a:t>Kecskemeti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24004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4000" dirty="0" smtClean="0"/>
              <a:t>State of the Art</a:t>
            </a:r>
            <a:endParaRPr lang="en-US" sz="4000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4334814"/>
              </p:ext>
            </p:extLst>
          </p:nvPr>
        </p:nvGraphicFramePr>
        <p:xfrm>
          <a:off x="323530" y="1772683"/>
          <a:ext cx="8568950" cy="4752661"/>
        </p:xfrm>
        <a:graphic>
          <a:graphicData uri="http://schemas.openxmlformats.org/drawingml/2006/table">
            <a:tbl>
              <a:tblPr/>
              <a:tblGrid>
                <a:gridCol w="856895"/>
                <a:gridCol w="856895"/>
                <a:gridCol w="856895"/>
                <a:gridCol w="856895"/>
                <a:gridCol w="856895"/>
                <a:gridCol w="856895"/>
                <a:gridCol w="856895"/>
                <a:gridCol w="856895"/>
                <a:gridCol w="856895"/>
                <a:gridCol w="856895"/>
              </a:tblGrid>
              <a:tr h="201154"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feature\System</a:t>
                      </a:r>
                    </a:p>
                  </a:txBody>
                  <a:tcPr marL="9386" marR="9386" marT="9386" marB="0"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Juju</a:t>
                      </a:r>
                    </a:p>
                  </a:txBody>
                  <a:tcPr marL="9386" marR="9386" marT="9386" marB="0"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OneFlow</a:t>
                      </a:r>
                    </a:p>
                  </a:txBody>
                  <a:tcPr marL="9386" marR="9386" marT="9386" marB="0"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Cloud- Formation</a:t>
                      </a:r>
                    </a:p>
                  </a:txBody>
                  <a:tcPr marL="9386" marR="9386" marT="9386" marB="0"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Heat</a:t>
                      </a:r>
                    </a:p>
                  </a:txBody>
                  <a:tcPr marL="9386" marR="9386" marT="9386" marB="0"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SlipStream</a:t>
                      </a:r>
                      <a:endParaRPr lang="en-US" sz="600" b="1" i="0" u="none" strike="noStrike" dirty="0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9386" marR="9386" marT="9386" marB="0"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OpsWorks</a:t>
                      </a:r>
                    </a:p>
                  </a:txBody>
                  <a:tcPr marL="9386" marR="9386" marT="9386" marB="0"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"OneClick" plans</a:t>
                      </a:r>
                    </a:p>
                  </a:txBody>
                  <a:tcPr marL="9386" marR="9386" marT="9386" marB="0"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"OneClick" plans</a:t>
                      </a:r>
                    </a:p>
                  </a:txBody>
                  <a:tcPr marL="9386" marR="9386" marT="9386" marB="0"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6AA84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"OneClick" “vision”</a:t>
                      </a:r>
                    </a:p>
                  </a:txBody>
                  <a:tcPr marL="9386" marR="9386" marT="9386" marB="0"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AA84F"/>
                    </a:solidFill>
                  </a:tcPr>
                </a:tc>
              </a:tr>
              <a:tr h="15711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31-Jul-14</a:t>
                      </a:r>
                    </a:p>
                  </a:txBody>
                  <a:tcPr marL="9386" marR="9386" marT="9386" marB="0"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31-Jul-15</a:t>
                      </a:r>
                    </a:p>
                  </a:txBody>
                  <a:tcPr marL="9386" marR="9386" marT="9386" marB="0"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AA84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12424"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OS Support</a:t>
                      </a:r>
                    </a:p>
                  </a:txBody>
                  <a:tcPr marL="9386" marR="9386" marT="9386" marB="0"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3F3F3F"/>
                          </a:solidFill>
                          <a:effectLst/>
                          <a:latin typeface="Arial"/>
                        </a:rPr>
                        <a:t>Ubuntu</a:t>
                      </a:r>
                    </a:p>
                  </a:txBody>
                  <a:tcPr marL="9386" marR="9386" marT="9386" marB="0"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3F3F3F"/>
                          </a:solidFill>
                          <a:effectLst/>
                          <a:latin typeface="Arial"/>
                        </a:rPr>
                        <a:t>Hypervisor dependant</a:t>
                      </a:r>
                    </a:p>
                  </a:txBody>
                  <a:tcPr marL="9386" marR="9386" marT="9386" marB="0"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 dirty="0" smtClean="0">
                          <a:solidFill>
                            <a:srgbClr val="3F3F3F"/>
                          </a:solidFill>
                          <a:effectLst/>
                          <a:latin typeface="Arial"/>
                        </a:rPr>
                        <a:t>Fixed list of Linux distributions</a:t>
                      </a:r>
                    </a:p>
                    <a:p>
                      <a:pPr algn="ctr" fontAlgn="ctr"/>
                      <a:r>
                        <a:rPr lang="en-US" sz="600" b="1" i="0" u="none" strike="noStrike" dirty="0" smtClean="0">
                          <a:solidFill>
                            <a:srgbClr val="3F3F3F"/>
                          </a:solidFill>
                          <a:effectLst/>
                          <a:latin typeface="Arial"/>
                        </a:rPr>
                        <a:t>Windows Server</a:t>
                      </a:r>
                    </a:p>
                    <a:p>
                      <a:pPr algn="ctr" fontAlgn="ctr"/>
                      <a:r>
                        <a:rPr lang="en-US" sz="600" b="1" i="0" u="none" strike="noStrike" dirty="0" smtClean="0">
                          <a:solidFill>
                            <a:srgbClr val="3F3F3F"/>
                          </a:solidFill>
                          <a:effectLst/>
                          <a:latin typeface="Arial"/>
                        </a:rPr>
                        <a:t> </a:t>
                      </a:r>
                      <a:r>
                        <a:rPr lang="en-US" sz="600" b="1" i="0" u="none" strike="noStrike" dirty="0">
                          <a:solidFill>
                            <a:srgbClr val="3F3F3F"/>
                          </a:solidFill>
                          <a:effectLst/>
                          <a:latin typeface="Arial"/>
                        </a:rPr>
                        <a:t>FreeBSD</a:t>
                      </a:r>
                      <a:endParaRPr lang="en-US" sz="400" b="1" i="0" u="none" strike="noStrike" dirty="0">
                        <a:solidFill>
                          <a:srgbClr val="3F3F3F"/>
                        </a:solidFill>
                        <a:effectLst/>
                        <a:latin typeface="Arial"/>
                      </a:endParaRPr>
                    </a:p>
                  </a:txBody>
                  <a:tcPr marL="9386" marR="9386" marT="9386" marB="0"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3F3F3F"/>
                          </a:solidFill>
                          <a:effectLst/>
                          <a:latin typeface="Arial"/>
                        </a:rPr>
                        <a:t>Hypervisor dependant</a:t>
                      </a:r>
                    </a:p>
                  </a:txBody>
                  <a:tcPr marL="9386" marR="9386" marT="9386" marB="0"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Supports wide variety of OS</a:t>
                      </a:r>
                    </a:p>
                  </a:txBody>
                  <a:tcPr marL="9386" marR="9386" marT="9386" marB="0"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 dirty="0">
                          <a:solidFill>
                            <a:srgbClr val="3F3F3F"/>
                          </a:solidFill>
                          <a:effectLst/>
                          <a:latin typeface="Arial"/>
                        </a:rPr>
                        <a:t>Amazon Linux,</a:t>
                      </a:r>
                    </a:p>
                  </a:txBody>
                  <a:tcPr marL="9386" marR="9386" marT="9386" marB="0"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Supports wide variety of OS</a:t>
                      </a:r>
                    </a:p>
                  </a:txBody>
                  <a:tcPr marL="9386" marR="9386" marT="9386" marB="0"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Supports wide variety of OS</a:t>
                      </a:r>
                    </a:p>
                  </a:txBody>
                  <a:tcPr marL="9386" marR="9386" marT="938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Supports wide variety of OS</a:t>
                      </a:r>
                    </a:p>
                  </a:txBody>
                  <a:tcPr marL="9386" marR="9386" marT="938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</a:tr>
              <a:tr h="20621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 dirty="0">
                          <a:solidFill>
                            <a:srgbClr val="3F3F3F"/>
                          </a:solidFill>
                          <a:effectLst/>
                          <a:latin typeface="Arial"/>
                        </a:rPr>
                        <a:t>Ubuntu 12.04 LTS</a:t>
                      </a:r>
                    </a:p>
                  </a:txBody>
                  <a:tcPr marL="9386" marR="9386" marT="9386" marB="0"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7294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Supported cloud backends</a:t>
                      </a:r>
                    </a:p>
                  </a:txBody>
                  <a:tcPr marL="9386" marR="9386" marT="9386" marB="0"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3F3F3F"/>
                          </a:solidFill>
                          <a:effectLst/>
                          <a:latin typeface="Arial"/>
                        </a:rPr>
                        <a:t>AWS EC2, HP Cloud Services, Windows Azure, Openstack</a:t>
                      </a:r>
                    </a:p>
                  </a:txBody>
                  <a:tcPr marL="9386" marR="9386" marT="9386" marB="0"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3F3F3F"/>
                          </a:solidFill>
                          <a:effectLst/>
                          <a:latin typeface="Arial"/>
                        </a:rPr>
                        <a:t>OpenNebula</a:t>
                      </a:r>
                    </a:p>
                  </a:txBody>
                  <a:tcPr marL="9386" marR="9386" marT="9386" marB="0"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 dirty="0">
                          <a:solidFill>
                            <a:srgbClr val="3F3F3F"/>
                          </a:solidFill>
                          <a:effectLst/>
                          <a:latin typeface="Arial"/>
                        </a:rPr>
                        <a:t>AWS EC2</a:t>
                      </a:r>
                    </a:p>
                  </a:txBody>
                  <a:tcPr marL="9386" marR="9386" marT="9386" marB="0"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3F3F3F"/>
                          </a:solidFill>
                          <a:effectLst/>
                          <a:latin typeface="Arial"/>
                        </a:rPr>
                        <a:t>OpenStack</a:t>
                      </a:r>
                    </a:p>
                  </a:txBody>
                  <a:tcPr marL="9386" marR="9386" marT="9386" marB="0"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3F3F3F"/>
                          </a:solidFill>
                          <a:effectLst/>
                          <a:latin typeface="Arial"/>
                        </a:rPr>
                        <a:t>OpenStack, AWS EC2, OCCI, Microsoft Azure, etc.</a:t>
                      </a:r>
                    </a:p>
                  </a:txBody>
                  <a:tcPr marL="9386" marR="9386" marT="9386" marB="0"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3F3F3F"/>
                          </a:solidFill>
                          <a:effectLst/>
                          <a:latin typeface="Arial"/>
                        </a:rPr>
                        <a:t>AWS EC2</a:t>
                      </a:r>
                    </a:p>
                  </a:txBody>
                  <a:tcPr marL="9386" marR="9386" marT="9386" marB="0"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 dirty="0">
                          <a:solidFill>
                            <a:srgbClr val="3F3F3F"/>
                          </a:solidFill>
                          <a:effectLst/>
                          <a:latin typeface="Arial"/>
                        </a:rPr>
                        <a:t>General EC2,</a:t>
                      </a:r>
                    </a:p>
                  </a:txBody>
                  <a:tcPr marL="9386" marR="9386" marT="9386" marB="0"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3F3F3F"/>
                          </a:solidFill>
                          <a:effectLst/>
                          <a:latin typeface="Arial"/>
                        </a:rPr>
                        <a:t>General EC2,</a:t>
                      </a:r>
                    </a:p>
                  </a:txBody>
                  <a:tcPr marL="9386" marR="9386" marT="938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AD3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3F3F3F"/>
                          </a:solidFill>
                          <a:effectLst/>
                          <a:latin typeface="Arial"/>
                        </a:rPr>
                        <a:t>All widely accepted Cloud Interfaces</a:t>
                      </a:r>
                    </a:p>
                  </a:txBody>
                  <a:tcPr marL="9386" marR="9386" marT="938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</a:tr>
              <a:tr h="20142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 dirty="0">
                          <a:solidFill>
                            <a:srgbClr val="3F3F3F"/>
                          </a:solidFill>
                          <a:effectLst/>
                          <a:latin typeface="Arial"/>
                        </a:rPr>
                        <a:t>could be easily extended later</a:t>
                      </a:r>
                    </a:p>
                  </a:txBody>
                  <a:tcPr marL="9386" marR="9386" marT="9386" marB="0"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 dirty="0" smtClean="0">
                          <a:solidFill>
                            <a:srgbClr val="3F3F3F"/>
                          </a:solidFill>
                          <a:effectLst/>
                          <a:latin typeface="Arial"/>
                        </a:rPr>
                        <a:t>OCCI(?),</a:t>
                      </a:r>
                      <a:endParaRPr lang="en-US" sz="600" b="1" i="0" u="none" strike="noStrike" dirty="0">
                        <a:solidFill>
                          <a:srgbClr val="3F3F3F"/>
                        </a:solidFill>
                        <a:effectLst/>
                        <a:latin typeface="Arial"/>
                      </a:endParaRPr>
                    </a:p>
                  </a:txBody>
                  <a:tcPr marL="9386" marR="9386" marT="938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AD3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0621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386" marR="9386" marT="9386" marB="0"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3F3F3F"/>
                          </a:solidFill>
                          <a:effectLst/>
                          <a:latin typeface="Arial"/>
                        </a:rPr>
                        <a:t>could be easily extended later</a:t>
                      </a:r>
                    </a:p>
                  </a:txBody>
                  <a:tcPr marL="9386" marR="9386" marT="938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33867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Node management method</a:t>
                      </a:r>
                    </a:p>
                  </a:txBody>
                  <a:tcPr marL="9386" marR="9386" marT="9386" marB="0"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3F3F3F"/>
                          </a:solidFill>
                          <a:effectLst/>
                          <a:latin typeface="Arial"/>
                        </a:rPr>
                        <a:t>Service Composer</a:t>
                      </a:r>
                    </a:p>
                  </a:txBody>
                  <a:tcPr marL="9386" marR="9386" marT="9386" marB="0"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3F3F3F"/>
                          </a:solidFill>
                          <a:effectLst/>
                          <a:latin typeface="Arial"/>
                        </a:rPr>
                        <a:t>Image Based</a:t>
                      </a:r>
                    </a:p>
                  </a:txBody>
                  <a:tcPr marL="9386" marR="9386" marT="9386" marB="0"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3F3F3F"/>
                          </a:solidFill>
                          <a:effectLst/>
                          <a:latin typeface="Arial"/>
                        </a:rPr>
                        <a:t>Service Composer</a:t>
                      </a:r>
                    </a:p>
                  </a:txBody>
                  <a:tcPr marL="9386" marR="9386" marT="9386" marB="0"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3F3F3F"/>
                          </a:solidFill>
                          <a:effectLst/>
                          <a:latin typeface="Arial"/>
                        </a:rPr>
                        <a:t>Service Composer</a:t>
                      </a:r>
                    </a:p>
                  </a:txBody>
                  <a:tcPr marL="9386" marR="9386" marT="9386" marB="0"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 dirty="0">
                          <a:solidFill>
                            <a:srgbClr val="3F3F3F"/>
                          </a:solidFill>
                          <a:effectLst/>
                          <a:latin typeface="Arial"/>
                        </a:rPr>
                        <a:t>Image Based</a:t>
                      </a:r>
                    </a:p>
                  </a:txBody>
                  <a:tcPr marL="9386" marR="9386" marT="9386" marB="0"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3F3F3F"/>
                          </a:solidFill>
                          <a:effectLst/>
                          <a:latin typeface="Arial"/>
                        </a:rPr>
                        <a:t>Service Composer</a:t>
                      </a:r>
                    </a:p>
                  </a:txBody>
                  <a:tcPr marL="9386" marR="9386" marT="9386" marB="0"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3F3F3F"/>
                          </a:solidFill>
                          <a:effectLst/>
                          <a:latin typeface="Arial"/>
                        </a:rPr>
                        <a:t>Service Composer,</a:t>
                      </a:r>
                    </a:p>
                  </a:txBody>
                  <a:tcPr marL="9386" marR="9386" marT="9386" marB="0"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AD3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3F3F3F"/>
                          </a:solidFill>
                          <a:effectLst/>
                          <a:latin typeface="Arial"/>
                        </a:rPr>
                        <a:t>Service Composer, Chef, other </a:t>
                      </a:r>
                      <a:r>
                        <a:rPr lang="en-US" sz="600" b="1" i="0" u="none" strike="noStrike" dirty="0" err="1">
                          <a:solidFill>
                            <a:srgbClr val="3F3F3F"/>
                          </a:solidFill>
                          <a:effectLst/>
                          <a:latin typeface="Arial"/>
                        </a:rPr>
                        <a:t>SotA</a:t>
                      </a:r>
                      <a:r>
                        <a:rPr lang="en-US" sz="600" b="1" i="0" u="none" strike="noStrike" dirty="0">
                          <a:solidFill>
                            <a:srgbClr val="3F3F3F"/>
                          </a:solidFill>
                          <a:effectLst/>
                          <a:latin typeface="Arial"/>
                        </a:rPr>
                        <a:t> composer(s)</a:t>
                      </a:r>
                    </a:p>
                  </a:txBody>
                  <a:tcPr marL="9386" marR="9386" marT="9386" marB="0"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3F3F3F"/>
                          </a:solidFill>
                          <a:effectLst/>
                          <a:latin typeface="Arial"/>
                        </a:rPr>
                        <a:t>Generic Service Composer, Integrated Abstract image management</a:t>
                      </a:r>
                    </a:p>
                  </a:txBody>
                  <a:tcPr marL="9386" marR="9386" marT="9386" marB="0"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</a:tr>
              <a:tr h="15711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3F3F3F"/>
                          </a:solidFill>
                          <a:effectLst/>
                          <a:latin typeface="Arial"/>
                        </a:rPr>
                        <a:t>Chef</a:t>
                      </a:r>
                    </a:p>
                  </a:txBody>
                  <a:tcPr marL="9386" marR="9386" marT="9386" marB="0"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5711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Open source</a:t>
                      </a:r>
                    </a:p>
                  </a:txBody>
                  <a:tcPr marL="9386" marR="9386" marT="9386" marB="0"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3F3F3F"/>
                          </a:solidFill>
                          <a:effectLst/>
                          <a:latin typeface="Arial"/>
                        </a:rPr>
                        <a:t>Yes</a:t>
                      </a:r>
                    </a:p>
                  </a:txBody>
                  <a:tcPr marL="9386" marR="9386" marT="9386" marB="0"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3F3F3F"/>
                          </a:solidFill>
                          <a:effectLst/>
                          <a:latin typeface="Arial"/>
                        </a:rPr>
                        <a:t>Yes</a:t>
                      </a:r>
                    </a:p>
                  </a:txBody>
                  <a:tcPr marL="9386" marR="9386" marT="9386" marB="0"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3F3F3F"/>
                          </a:solidFill>
                          <a:effectLst/>
                          <a:latin typeface="Arial"/>
                        </a:rPr>
                        <a:t>No</a:t>
                      </a:r>
                    </a:p>
                  </a:txBody>
                  <a:tcPr marL="9386" marR="9386" marT="9386" marB="0"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3F3F3F"/>
                          </a:solidFill>
                          <a:effectLst/>
                          <a:latin typeface="Arial"/>
                        </a:rPr>
                        <a:t>Yes</a:t>
                      </a:r>
                    </a:p>
                  </a:txBody>
                  <a:tcPr marL="9386" marR="9386" marT="9386" marB="0"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 dirty="0">
                          <a:solidFill>
                            <a:srgbClr val="3F3F3F"/>
                          </a:solidFill>
                          <a:effectLst/>
                          <a:latin typeface="Arial"/>
                        </a:rPr>
                        <a:t>Partly</a:t>
                      </a:r>
                    </a:p>
                  </a:txBody>
                  <a:tcPr marL="9386" marR="9386" marT="9386" marB="0"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3F3F3F"/>
                          </a:solidFill>
                          <a:effectLst/>
                          <a:latin typeface="Arial"/>
                        </a:rPr>
                        <a:t>No</a:t>
                      </a:r>
                    </a:p>
                  </a:txBody>
                  <a:tcPr marL="9386" marR="9386" marT="9386" marB="0"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3F3F3F"/>
                          </a:solidFill>
                          <a:effectLst/>
                          <a:latin typeface="Arial"/>
                        </a:rPr>
                        <a:t>Yes (?)</a:t>
                      </a:r>
                    </a:p>
                  </a:txBody>
                  <a:tcPr marL="9386" marR="9386" marT="9386" marB="0"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3F3F3F"/>
                          </a:solidFill>
                          <a:effectLst/>
                          <a:latin typeface="Arial"/>
                        </a:rPr>
                        <a:t>Yes (?)</a:t>
                      </a:r>
                    </a:p>
                  </a:txBody>
                  <a:tcPr marL="9386" marR="9386" marT="938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3F3F3F"/>
                          </a:solidFill>
                          <a:effectLst/>
                          <a:latin typeface="Arial"/>
                        </a:rPr>
                        <a:t>Yes (?)</a:t>
                      </a: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  <a:endParaRPr lang="en-US" sz="600" b="1" i="0" u="none" strike="noStrike">
                        <a:solidFill>
                          <a:srgbClr val="3F3F3F"/>
                        </a:solidFill>
                        <a:effectLst/>
                        <a:latin typeface="Arial"/>
                      </a:endParaRPr>
                    </a:p>
                  </a:txBody>
                  <a:tcPr marL="9386" marR="9386" marT="938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</a:tr>
              <a:tr h="15711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Hosted service</a:t>
                      </a:r>
                    </a:p>
                  </a:txBody>
                  <a:tcPr marL="9386" marR="9386" marT="9386" marB="0"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3F3F3F"/>
                          </a:solidFill>
                          <a:effectLst/>
                          <a:latin typeface="Arial"/>
                        </a:rPr>
                        <a:t>Hosted</a:t>
                      </a:r>
                    </a:p>
                  </a:txBody>
                  <a:tcPr marL="9386" marR="9386" marT="9386" marB="0"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3F3F3F"/>
                          </a:solidFill>
                          <a:effectLst/>
                          <a:latin typeface="Arial"/>
                        </a:rPr>
                        <a:t>No</a:t>
                      </a:r>
                    </a:p>
                  </a:txBody>
                  <a:tcPr marL="9386" marR="9386" marT="9386" marB="0"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3F3F3F"/>
                          </a:solidFill>
                          <a:effectLst/>
                          <a:latin typeface="Arial"/>
                        </a:rPr>
                        <a:t>Hosted</a:t>
                      </a:r>
                    </a:p>
                  </a:txBody>
                  <a:tcPr marL="9386" marR="9386" marT="9386" marB="0"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3F3F3F"/>
                          </a:solidFill>
                          <a:effectLst/>
                          <a:latin typeface="Arial"/>
                        </a:rPr>
                        <a:t>No</a:t>
                      </a:r>
                    </a:p>
                  </a:txBody>
                  <a:tcPr marL="9386" marR="9386" marT="9386" marB="0"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3F3F3F"/>
                          </a:solidFill>
                          <a:effectLst/>
                          <a:latin typeface="Arial"/>
                        </a:rPr>
                        <a:t>Hosted</a:t>
                      </a:r>
                    </a:p>
                  </a:txBody>
                  <a:tcPr marL="9386" marR="9386" marT="9386" marB="0"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3F3F3F"/>
                          </a:solidFill>
                          <a:effectLst/>
                          <a:latin typeface="Arial"/>
                        </a:rPr>
                        <a:t>Hosted</a:t>
                      </a:r>
                    </a:p>
                  </a:txBody>
                  <a:tcPr marL="9386" marR="9386" marT="9386" marB="0"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3F3F3F"/>
                          </a:solidFill>
                          <a:effectLst/>
                          <a:latin typeface="Arial"/>
                        </a:rPr>
                        <a:t>No</a:t>
                      </a:r>
                    </a:p>
                  </a:txBody>
                  <a:tcPr marL="9386" marR="9386" marT="9386" marB="0"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 dirty="0" smtClean="0">
                          <a:solidFill>
                            <a:srgbClr val="3F3F3F"/>
                          </a:solidFill>
                          <a:effectLst/>
                          <a:latin typeface="Arial"/>
                        </a:rPr>
                        <a:t>No (Yes)</a:t>
                      </a:r>
                      <a:endParaRPr lang="en-US" sz="600" b="1" i="0" u="none" strike="noStrike" dirty="0">
                        <a:solidFill>
                          <a:srgbClr val="3F3F3F"/>
                        </a:solidFill>
                        <a:effectLst/>
                        <a:latin typeface="Arial"/>
                      </a:endParaRPr>
                    </a:p>
                  </a:txBody>
                  <a:tcPr marL="9386" marR="9386" marT="938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3F3F3F"/>
                          </a:solidFill>
                          <a:effectLst/>
                          <a:latin typeface="Arial"/>
                        </a:rPr>
                        <a:t>No + SaaS</a:t>
                      </a:r>
                    </a:p>
                  </a:txBody>
                  <a:tcPr marL="9386" marR="9386" marT="938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</a:tr>
              <a:tr h="20621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Infrastructure Auto healing</a:t>
                      </a:r>
                    </a:p>
                  </a:txBody>
                  <a:tcPr marL="9386" marR="9386" marT="9386" marB="0"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3F3F3F"/>
                          </a:solidFill>
                          <a:effectLst/>
                          <a:latin typeface="Arial"/>
                        </a:rPr>
                        <a:t>No</a:t>
                      </a:r>
                    </a:p>
                  </a:txBody>
                  <a:tcPr marL="9386" marR="9386" marT="9386" marB="0"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3F3F3F"/>
                          </a:solidFill>
                          <a:effectLst/>
                          <a:latin typeface="Arial"/>
                        </a:rPr>
                        <a:t>Yes</a:t>
                      </a:r>
                    </a:p>
                  </a:txBody>
                  <a:tcPr marL="9386" marR="9386" marT="9386" marB="0"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3F3F3F"/>
                          </a:solidFill>
                          <a:effectLst/>
                          <a:latin typeface="Arial"/>
                        </a:rPr>
                        <a:t>Yes</a:t>
                      </a:r>
                    </a:p>
                  </a:txBody>
                  <a:tcPr marL="9386" marR="9386" marT="9386" marB="0"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3F3F3F"/>
                          </a:solidFill>
                          <a:effectLst/>
                          <a:latin typeface="Arial"/>
                        </a:rPr>
                        <a:t>Yes</a:t>
                      </a:r>
                    </a:p>
                  </a:txBody>
                  <a:tcPr marL="9386" marR="9386" marT="9386" marB="0"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3F3F3F"/>
                          </a:solidFill>
                          <a:effectLst/>
                          <a:latin typeface="Arial"/>
                        </a:rPr>
                        <a:t>No</a:t>
                      </a:r>
                    </a:p>
                  </a:txBody>
                  <a:tcPr marL="9386" marR="9386" marT="9386" marB="0"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3F3F3F"/>
                          </a:solidFill>
                          <a:effectLst/>
                          <a:latin typeface="Arial"/>
                        </a:rPr>
                        <a:t>Yes</a:t>
                      </a:r>
                    </a:p>
                  </a:txBody>
                  <a:tcPr marL="9386" marR="9386" marT="9386" marB="0"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3F3F3F"/>
                          </a:solidFill>
                          <a:effectLst/>
                          <a:latin typeface="Arial"/>
                        </a:rPr>
                        <a:t>Hopefully</a:t>
                      </a:r>
                    </a:p>
                  </a:txBody>
                  <a:tcPr marL="9386" marR="9386" marT="9386" marB="0"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 dirty="0">
                          <a:solidFill>
                            <a:srgbClr val="3F3F3F"/>
                          </a:solidFill>
                          <a:effectLst/>
                          <a:latin typeface="Arial"/>
                        </a:rPr>
                        <a:t>Yes</a:t>
                      </a:r>
                    </a:p>
                  </a:txBody>
                  <a:tcPr marL="9386" marR="9386" marT="938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3F3F3F"/>
                          </a:solidFill>
                          <a:effectLst/>
                          <a:latin typeface="Arial"/>
                        </a:rPr>
                        <a:t>Yes</a:t>
                      </a:r>
                    </a:p>
                  </a:txBody>
                  <a:tcPr marL="9386" marR="9386" marT="938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</a:tr>
              <a:tr h="30440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Manual Infrastructure Scalability</a:t>
                      </a:r>
                    </a:p>
                  </a:txBody>
                  <a:tcPr marL="9386" marR="9386" marT="9386" marB="0"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3F3F3F"/>
                          </a:solidFill>
                          <a:effectLst/>
                          <a:latin typeface="Arial"/>
                        </a:rPr>
                        <a:t>Yes</a:t>
                      </a:r>
                    </a:p>
                  </a:txBody>
                  <a:tcPr marL="9386" marR="9386" marT="9386" marB="0"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3F3F3F"/>
                          </a:solidFill>
                          <a:effectLst/>
                          <a:latin typeface="Arial"/>
                        </a:rPr>
                        <a:t>Yes</a:t>
                      </a:r>
                    </a:p>
                  </a:txBody>
                  <a:tcPr marL="9386" marR="9386" marT="9386" marB="0"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3F3F3F"/>
                          </a:solidFill>
                          <a:effectLst/>
                          <a:latin typeface="Arial"/>
                        </a:rPr>
                        <a:t>Yes</a:t>
                      </a:r>
                    </a:p>
                  </a:txBody>
                  <a:tcPr marL="9386" marR="9386" marT="9386" marB="0"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3F3F3F"/>
                          </a:solidFill>
                          <a:effectLst/>
                          <a:latin typeface="Arial"/>
                        </a:rPr>
                        <a:t>Yes</a:t>
                      </a:r>
                    </a:p>
                  </a:txBody>
                  <a:tcPr marL="9386" marR="9386" marT="9386" marB="0"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3F3F3F"/>
                          </a:solidFill>
                          <a:effectLst/>
                          <a:latin typeface="Arial"/>
                        </a:rPr>
                        <a:t>Yes</a:t>
                      </a:r>
                    </a:p>
                  </a:txBody>
                  <a:tcPr marL="9386" marR="9386" marT="9386" marB="0"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3F3F3F"/>
                          </a:solidFill>
                          <a:effectLst/>
                          <a:latin typeface="Arial"/>
                        </a:rPr>
                        <a:t>Yes</a:t>
                      </a:r>
                    </a:p>
                  </a:txBody>
                  <a:tcPr marL="9386" marR="9386" marT="9386" marB="0"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3F3F3F"/>
                          </a:solidFill>
                          <a:effectLst/>
                          <a:latin typeface="Arial"/>
                        </a:rPr>
                        <a:t>No</a:t>
                      </a:r>
                    </a:p>
                  </a:txBody>
                  <a:tcPr marL="9386" marR="9386" marT="9386" marB="0"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 dirty="0">
                          <a:solidFill>
                            <a:srgbClr val="3F3F3F"/>
                          </a:solidFill>
                          <a:effectLst/>
                          <a:latin typeface="Arial"/>
                        </a:rPr>
                        <a:t>Yes</a:t>
                      </a:r>
                    </a:p>
                  </a:txBody>
                  <a:tcPr marL="9386" marR="9386" marT="938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3F3F3F"/>
                          </a:solidFill>
                          <a:effectLst/>
                          <a:latin typeface="Arial"/>
                        </a:rPr>
                        <a:t>Yes</a:t>
                      </a:r>
                    </a:p>
                  </a:txBody>
                  <a:tcPr marL="9386" marR="9386" marT="938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</a:tr>
              <a:tr h="30440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Automatic Infrastructure Scaling</a:t>
                      </a:r>
                    </a:p>
                  </a:txBody>
                  <a:tcPr marL="9386" marR="9386" marT="9386" marB="0"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3F3F3F"/>
                          </a:solidFill>
                          <a:effectLst/>
                          <a:latin typeface="Arial"/>
                        </a:rPr>
                        <a:t>No</a:t>
                      </a:r>
                    </a:p>
                  </a:txBody>
                  <a:tcPr marL="9386" marR="9386" marT="9386" marB="0"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3F3F3F"/>
                          </a:solidFill>
                          <a:effectLst/>
                          <a:latin typeface="Arial"/>
                        </a:rPr>
                        <a:t>Yes</a:t>
                      </a:r>
                    </a:p>
                  </a:txBody>
                  <a:tcPr marL="9386" marR="9386" marT="9386" marB="0"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3F3F3F"/>
                          </a:solidFill>
                          <a:effectLst/>
                          <a:latin typeface="Arial"/>
                        </a:rPr>
                        <a:t>Yes</a:t>
                      </a:r>
                    </a:p>
                  </a:txBody>
                  <a:tcPr marL="9386" marR="9386" marT="9386" marB="0"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3F3F3F"/>
                          </a:solidFill>
                          <a:effectLst/>
                          <a:latin typeface="Arial"/>
                        </a:rPr>
                        <a:t>Yes</a:t>
                      </a:r>
                    </a:p>
                  </a:txBody>
                  <a:tcPr marL="9386" marR="9386" marT="9386" marB="0"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3F3F3F"/>
                          </a:solidFill>
                          <a:effectLst/>
                          <a:latin typeface="Arial"/>
                        </a:rPr>
                        <a:t>No</a:t>
                      </a:r>
                    </a:p>
                  </a:txBody>
                  <a:tcPr marL="9386" marR="9386" marT="9386" marB="0"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3F3F3F"/>
                          </a:solidFill>
                          <a:effectLst/>
                          <a:latin typeface="Arial"/>
                        </a:rPr>
                        <a:t>Yes</a:t>
                      </a:r>
                    </a:p>
                  </a:txBody>
                  <a:tcPr marL="9386" marR="9386" marT="9386" marB="0"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3F3F3F"/>
                          </a:solidFill>
                          <a:effectLst/>
                          <a:latin typeface="Arial"/>
                        </a:rPr>
                        <a:t>No</a:t>
                      </a:r>
                    </a:p>
                  </a:txBody>
                  <a:tcPr marL="9386" marR="9386" marT="9386" marB="0"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 dirty="0" smtClean="0">
                          <a:solidFill>
                            <a:srgbClr val="3F3F3F"/>
                          </a:solidFill>
                          <a:effectLst/>
                          <a:latin typeface="Arial"/>
                        </a:rPr>
                        <a:t>Yes(No?)</a:t>
                      </a:r>
                      <a:endParaRPr lang="en-US" sz="600" b="1" i="0" u="none" strike="noStrike" dirty="0">
                        <a:solidFill>
                          <a:srgbClr val="3F3F3F"/>
                        </a:solidFill>
                        <a:effectLst/>
                        <a:latin typeface="Arial"/>
                      </a:endParaRPr>
                    </a:p>
                  </a:txBody>
                  <a:tcPr marL="9386" marR="9386" marT="938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3F3F3F"/>
                          </a:solidFill>
                          <a:effectLst/>
                          <a:latin typeface="Arial"/>
                        </a:rPr>
                        <a:t>Yes</a:t>
                      </a:r>
                    </a:p>
                  </a:txBody>
                  <a:tcPr marL="9386" marR="9386" marT="938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</a:tr>
              <a:tr h="30440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UI</a:t>
                      </a:r>
                    </a:p>
                  </a:txBody>
                  <a:tcPr marL="9386" marR="9386" marT="9386" marB="0"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3F3F3F"/>
                          </a:solidFill>
                          <a:effectLst/>
                          <a:latin typeface="Arial"/>
                        </a:rPr>
                        <a:t>CLI, GUI</a:t>
                      </a:r>
                    </a:p>
                  </a:txBody>
                  <a:tcPr marL="9386" marR="9386" marT="9386" marB="0"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3F3F3F"/>
                          </a:solidFill>
                          <a:effectLst/>
                          <a:latin typeface="Arial"/>
                        </a:rPr>
                        <a:t>Web frontend, CLI</a:t>
                      </a:r>
                    </a:p>
                  </a:txBody>
                  <a:tcPr marL="9386" marR="9386" marT="9386" marB="0"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3F3F3F"/>
                          </a:solidFill>
                          <a:effectLst/>
                          <a:latin typeface="Arial"/>
                        </a:rPr>
                        <a:t>management console, CLI, API</a:t>
                      </a:r>
                    </a:p>
                  </a:txBody>
                  <a:tcPr marL="9386" marR="9386" marT="9386" marB="0"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3F3F3F"/>
                          </a:solidFill>
                          <a:effectLst/>
                          <a:latin typeface="Arial"/>
                        </a:rPr>
                        <a:t>CLI, API, Horizon dashboard</a:t>
                      </a:r>
                    </a:p>
                  </a:txBody>
                  <a:tcPr marL="9386" marR="9386" marT="9386" marB="0"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3F3F3F"/>
                          </a:solidFill>
                          <a:effectLst/>
                          <a:latin typeface="Arial"/>
                        </a:rPr>
                        <a:t>Web UI</a:t>
                      </a:r>
                    </a:p>
                  </a:txBody>
                  <a:tcPr marL="9386" marR="9386" marT="9386" marB="0"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3F3F3F"/>
                          </a:solidFill>
                          <a:effectLst/>
                          <a:latin typeface="Arial"/>
                        </a:rPr>
                        <a:t>management console, CLI, SDK</a:t>
                      </a:r>
                    </a:p>
                  </a:txBody>
                  <a:tcPr marL="9386" marR="9386" marT="9386" marB="0"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3F3F3F"/>
                          </a:solidFill>
                          <a:effectLst/>
                          <a:latin typeface="Arial"/>
                        </a:rPr>
                        <a:t>API, CLI</a:t>
                      </a:r>
                    </a:p>
                  </a:txBody>
                  <a:tcPr marL="9386" marR="9386" marT="9386" marB="0"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 dirty="0">
                          <a:solidFill>
                            <a:srgbClr val="3F3F3F"/>
                          </a:solidFill>
                          <a:effectLst/>
                          <a:latin typeface="Arial"/>
                        </a:rPr>
                        <a:t>API, CLI, </a:t>
                      </a:r>
                      <a:r>
                        <a:rPr lang="en-US" sz="600" b="1" i="0" u="none" strike="noStrike" dirty="0" smtClean="0">
                          <a:solidFill>
                            <a:srgbClr val="3F3F3F"/>
                          </a:solidFill>
                          <a:effectLst/>
                          <a:latin typeface="Arial"/>
                        </a:rPr>
                        <a:t/>
                      </a:r>
                      <a:br>
                        <a:rPr lang="en-US" sz="600" b="1" i="0" u="none" strike="noStrike" dirty="0" smtClean="0">
                          <a:solidFill>
                            <a:srgbClr val="3F3F3F"/>
                          </a:solidFill>
                          <a:effectLst/>
                          <a:latin typeface="Arial"/>
                        </a:rPr>
                      </a:br>
                      <a:r>
                        <a:rPr lang="en-US" sz="600" b="1" i="0" u="none" strike="noStrike" dirty="0" smtClean="0">
                          <a:solidFill>
                            <a:srgbClr val="3F3F3F"/>
                          </a:solidFill>
                          <a:effectLst/>
                          <a:latin typeface="Arial"/>
                        </a:rPr>
                        <a:t>HTML5 </a:t>
                      </a:r>
                      <a:r>
                        <a:rPr lang="en-US" sz="600" b="1" i="0" u="none" strike="noStrike" dirty="0">
                          <a:solidFill>
                            <a:srgbClr val="3F3F3F"/>
                          </a:solidFill>
                          <a:effectLst/>
                          <a:latin typeface="Arial"/>
                        </a:rPr>
                        <a:t>Web </a:t>
                      </a:r>
                      <a:r>
                        <a:rPr lang="en-US" sz="600" b="1" i="0" u="none" strike="noStrike" dirty="0" smtClean="0">
                          <a:solidFill>
                            <a:srgbClr val="3F3F3F"/>
                          </a:solidFill>
                          <a:effectLst/>
                          <a:latin typeface="Arial"/>
                        </a:rPr>
                        <a:t>frontend(?)</a:t>
                      </a:r>
                      <a:endParaRPr lang="en-US" sz="600" b="1" i="0" u="none" strike="noStrike" dirty="0">
                        <a:solidFill>
                          <a:srgbClr val="3F3F3F"/>
                        </a:solidFill>
                        <a:effectLst/>
                        <a:latin typeface="Arial"/>
                      </a:endParaRPr>
                    </a:p>
                  </a:txBody>
                  <a:tcPr marL="9386" marR="9386" marT="938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3F3F3F"/>
                          </a:solidFill>
                          <a:effectLst/>
                          <a:latin typeface="Arial"/>
                        </a:rPr>
                        <a:t>API, CLI, HTML5 Web frontend, SaaS </a:t>
                      </a:r>
                    </a:p>
                  </a:txBody>
                  <a:tcPr marL="9386" marR="9386" marT="938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</a:tr>
              <a:tr h="15711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One Click UI</a:t>
                      </a:r>
                    </a:p>
                  </a:txBody>
                  <a:tcPr marL="9386" marR="9386" marT="9386" marB="0"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3F3F3F"/>
                          </a:solidFill>
                          <a:effectLst/>
                          <a:latin typeface="Arial"/>
                        </a:rPr>
                        <a:t>No</a:t>
                      </a:r>
                    </a:p>
                  </a:txBody>
                  <a:tcPr marL="9386" marR="9386" marT="9386" marB="0"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3F3F3F"/>
                          </a:solidFill>
                          <a:effectLst/>
                          <a:latin typeface="Arial"/>
                        </a:rPr>
                        <a:t>No</a:t>
                      </a:r>
                    </a:p>
                  </a:txBody>
                  <a:tcPr marL="9386" marR="9386" marT="9386" marB="0"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3F3F3F"/>
                          </a:solidFill>
                          <a:effectLst/>
                          <a:latin typeface="Arial"/>
                        </a:rPr>
                        <a:t>No</a:t>
                      </a:r>
                    </a:p>
                  </a:txBody>
                  <a:tcPr marL="9386" marR="9386" marT="9386" marB="0"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3F3F3F"/>
                          </a:solidFill>
                          <a:effectLst/>
                          <a:latin typeface="Arial"/>
                        </a:rPr>
                        <a:t>No</a:t>
                      </a:r>
                    </a:p>
                  </a:txBody>
                  <a:tcPr marL="9386" marR="9386" marT="9386" marB="0"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3F3F3F"/>
                          </a:solidFill>
                          <a:effectLst/>
                          <a:latin typeface="Arial"/>
                        </a:rPr>
                        <a:t>No</a:t>
                      </a:r>
                    </a:p>
                  </a:txBody>
                  <a:tcPr marL="9386" marR="9386" marT="9386" marB="0"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3F3F3F"/>
                          </a:solidFill>
                          <a:effectLst/>
                          <a:latin typeface="Arial"/>
                        </a:rPr>
                        <a:t>No</a:t>
                      </a:r>
                    </a:p>
                  </a:txBody>
                  <a:tcPr marL="9386" marR="9386" marT="9386" marB="0"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3F3F3F"/>
                          </a:solidFill>
                          <a:effectLst/>
                          <a:latin typeface="Arial"/>
                        </a:rPr>
                        <a:t>Yes</a:t>
                      </a:r>
                    </a:p>
                  </a:txBody>
                  <a:tcPr marL="9386" marR="9386" marT="9386" marB="0"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 dirty="0">
                          <a:solidFill>
                            <a:srgbClr val="3F3F3F"/>
                          </a:solidFill>
                          <a:effectLst/>
                          <a:latin typeface="Arial"/>
                        </a:rPr>
                        <a:t>Yes</a:t>
                      </a:r>
                    </a:p>
                  </a:txBody>
                  <a:tcPr marL="9386" marR="9386" marT="938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3F3F3F"/>
                          </a:solidFill>
                          <a:effectLst/>
                          <a:latin typeface="Arial"/>
                        </a:rPr>
                        <a:t>Yes</a:t>
                      </a:r>
                    </a:p>
                  </a:txBody>
                  <a:tcPr marL="9386" marR="9386" marT="938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</a:tr>
              <a:tr h="62845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Service composer support</a:t>
                      </a:r>
                    </a:p>
                  </a:txBody>
                  <a:tcPr marL="9386" marR="9386" marT="9386" marB="0"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Juju</a:t>
                      </a:r>
                    </a:p>
                  </a:txBody>
                  <a:tcPr marL="9386" marR="9386" marT="9386" marB="0"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—</a:t>
                      </a:r>
                    </a:p>
                  </a:txBody>
                  <a:tcPr marL="9386" marR="9386" marT="9386" marB="0"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3F3F3F"/>
                          </a:solidFill>
                          <a:effectLst/>
                          <a:latin typeface="Arial"/>
                        </a:rPr>
                        <a:t>Chef, Puppet</a:t>
                      </a:r>
                    </a:p>
                  </a:txBody>
                  <a:tcPr marL="9386" marR="9386" marT="9386" marB="0"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3F3F3F"/>
                          </a:solidFill>
                          <a:effectLst/>
                          <a:latin typeface="Arial"/>
                        </a:rPr>
                        <a:t>Chef, Puppet</a:t>
                      </a:r>
                    </a:p>
                  </a:txBody>
                  <a:tcPr marL="9386" marR="9386" marT="9386" marB="0"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3F3F3F"/>
                          </a:solidFill>
                          <a:effectLst/>
                          <a:latin typeface="Arial"/>
                        </a:rPr>
                        <a:t>—</a:t>
                      </a:r>
                    </a:p>
                  </a:txBody>
                  <a:tcPr marL="9386" marR="9386" marT="9386" marB="0"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3F3F3F"/>
                          </a:solidFill>
                          <a:effectLst/>
                          <a:latin typeface="Arial"/>
                        </a:rPr>
                        <a:t>Chef</a:t>
                      </a:r>
                    </a:p>
                  </a:txBody>
                  <a:tcPr marL="9386" marR="9386" marT="9386" marB="0"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3F3F3F"/>
                          </a:solidFill>
                          <a:effectLst/>
                          <a:latin typeface="Arial"/>
                        </a:rPr>
                        <a:t>loose integration with Chef</a:t>
                      </a:r>
                    </a:p>
                  </a:txBody>
                  <a:tcPr marL="9386" marR="9386" marT="9386" marB="0"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 dirty="0">
                          <a:solidFill>
                            <a:srgbClr val="3F3F3F"/>
                          </a:solidFill>
                          <a:effectLst/>
                          <a:latin typeface="Arial"/>
                        </a:rPr>
                        <a:t>loose integration with Chef, other </a:t>
                      </a:r>
                      <a:r>
                        <a:rPr lang="en-US" sz="600" b="1" i="0" u="none" strike="noStrike" dirty="0" err="1">
                          <a:solidFill>
                            <a:srgbClr val="3F3F3F"/>
                          </a:solidFill>
                          <a:effectLst/>
                          <a:latin typeface="Arial"/>
                        </a:rPr>
                        <a:t>SotA</a:t>
                      </a:r>
                      <a:r>
                        <a:rPr lang="en-US" sz="600" b="1" i="0" u="none" strike="noStrike" dirty="0">
                          <a:solidFill>
                            <a:srgbClr val="3F3F3F"/>
                          </a:solidFill>
                          <a:effectLst/>
                          <a:latin typeface="Arial"/>
                        </a:rPr>
                        <a:t> composer(s)</a:t>
                      </a:r>
                    </a:p>
                  </a:txBody>
                  <a:tcPr marL="9386" marR="9386" marT="938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3F3F3F"/>
                          </a:solidFill>
                          <a:effectLst/>
                          <a:latin typeface="Arial"/>
                        </a:rPr>
                        <a:t>Generic Service Composer, Integrated Abstract image management</a:t>
                      </a: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  <a:endParaRPr lang="en-US" sz="600" b="1" i="0" u="none" strike="noStrike">
                        <a:solidFill>
                          <a:srgbClr val="3F3F3F"/>
                        </a:solidFill>
                        <a:effectLst/>
                        <a:latin typeface="Arial"/>
                      </a:endParaRPr>
                    </a:p>
                  </a:txBody>
                  <a:tcPr marL="9386" marR="9386" marT="938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</a:tr>
              <a:tr h="20621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Multi-cloud provisioning</a:t>
                      </a:r>
                    </a:p>
                  </a:txBody>
                  <a:tcPr marL="9386" marR="9386" marT="9386" marB="0"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3F3F3F"/>
                          </a:solidFill>
                          <a:effectLst/>
                          <a:latin typeface="Arial"/>
                        </a:rPr>
                        <a:t>Yes</a:t>
                      </a:r>
                    </a:p>
                  </a:txBody>
                  <a:tcPr marL="9386" marR="9386" marT="9386" marB="0"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3F3F3F"/>
                          </a:solidFill>
                          <a:effectLst/>
                          <a:latin typeface="Arial"/>
                        </a:rPr>
                        <a:t>No</a:t>
                      </a:r>
                    </a:p>
                  </a:txBody>
                  <a:tcPr marL="9386" marR="9386" marT="9386" marB="0"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3F3F3F"/>
                          </a:solidFill>
                          <a:effectLst/>
                          <a:latin typeface="Arial"/>
                        </a:rPr>
                        <a:t>No</a:t>
                      </a:r>
                    </a:p>
                  </a:txBody>
                  <a:tcPr marL="9386" marR="9386" marT="9386" marB="0"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3F3F3F"/>
                          </a:solidFill>
                          <a:effectLst/>
                          <a:latin typeface="Arial"/>
                        </a:rPr>
                        <a:t>No</a:t>
                      </a:r>
                    </a:p>
                  </a:txBody>
                  <a:tcPr marL="9386" marR="9386" marT="9386" marB="0"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3F3F3F"/>
                          </a:solidFill>
                          <a:effectLst/>
                          <a:latin typeface="Arial"/>
                        </a:rPr>
                        <a:t>Yes</a:t>
                      </a:r>
                    </a:p>
                  </a:txBody>
                  <a:tcPr marL="9386" marR="9386" marT="9386" marB="0"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3F3F3F"/>
                          </a:solidFill>
                          <a:effectLst/>
                          <a:latin typeface="Arial"/>
                        </a:rPr>
                        <a:t>No</a:t>
                      </a:r>
                    </a:p>
                  </a:txBody>
                  <a:tcPr marL="9386" marR="9386" marT="9386" marB="0"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3F3F3F"/>
                          </a:solidFill>
                          <a:effectLst/>
                          <a:latin typeface="Arial"/>
                        </a:rPr>
                        <a:t>Yes</a:t>
                      </a:r>
                    </a:p>
                  </a:txBody>
                  <a:tcPr marL="9386" marR="9386" marT="9386" marB="0"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3F3F3F"/>
                          </a:solidFill>
                          <a:effectLst/>
                          <a:latin typeface="Arial"/>
                        </a:rPr>
                        <a:t>Yes</a:t>
                      </a:r>
                    </a:p>
                  </a:txBody>
                  <a:tcPr marL="9386" marR="9386" marT="938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3F3F3F"/>
                          </a:solidFill>
                          <a:effectLst/>
                          <a:latin typeface="Arial"/>
                        </a:rPr>
                        <a:t>Yes</a:t>
                      </a:r>
                    </a:p>
                  </a:txBody>
                  <a:tcPr marL="9386" marR="9386" marT="938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</a:tr>
              <a:tr h="30440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Maturity (subjectively between 1-5)</a:t>
                      </a:r>
                    </a:p>
                  </a:txBody>
                  <a:tcPr marL="9386" marR="9386" marT="9386" marB="0"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3F3F3F"/>
                          </a:solidFill>
                          <a:effectLst/>
                          <a:latin typeface="Arial"/>
                        </a:rPr>
                        <a:t>3</a:t>
                      </a:r>
                    </a:p>
                  </a:txBody>
                  <a:tcPr marL="9386" marR="9386" marT="9386" marB="0"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3F3F3F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9386" marR="9386" marT="9386" marB="0"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3F3F3F"/>
                          </a:solidFill>
                          <a:effectLst/>
                          <a:latin typeface="Arial"/>
                        </a:rPr>
                        <a:t>5</a:t>
                      </a:r>
                    </a:p>
                  </a:txBody>
                  <a:tcPr marL="9386" marR="9386" marT="9386" marB="0"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3F3F3F"/>
                          </a:solidFill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9386" marR="9386" marT="9386" marB="0"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3F3F3F"/>
                          </a:solidFill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9386" marR="9386" marT="9386" marB="0"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3F3F3F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9386" marR="9386" marT="9386" marB="0"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3F3F3F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9386" marR="9386" marT="938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3F3F3F"/>
                          </a:solidFill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9386" marR="9386" marT="938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 dirty="0">
                          <a:solidFill>
                            <a:srgbClr val="3F3F3F"/>
                          </a:solidFill>
                          <a:effectLst/>
                          <a:latin typeface="Arial"/>
                        </a:rPr>
                        <a:t>4</a:t>
                      </a:r>
                    </a:p>
                  </a:txBody>
                  <a:tcPr marL="9386" marR="9386" marT="938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88540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08719"/>
            <a:ext cx="8229600" cy="129614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State of the Art</a:t>
            </a:r>
            <a:br>
              <a:rPr lang="en-US" dirty="0" smtClean="0"/>
            </a:br>
            <a:r>
              <a:rPr lang="en-US" sz="2800" dirty="0" smtClean="0"/>
              <a:t>Why bother?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76871"/>
            <a:ext cx="8229600" cy="4104457"/>
          </a:xfrm>
        </p:spPr>
        <p:txBody>
          <a:bodyPr>
            <a:normAutofit/>
          </a:bodyPr>
          <a:lstStyle/>
          <a:p>
            <a:r>
              <a:rPr lang="en-US" dirty="0" smtClean="0"/>
              <a:t>Best candidates</a:t>
            </a:r>
          </a:p>
          <a:p>
            <a:pPr lvl="1"/>
            <a:r>
              <a:rPr lang="en-US" dirty="0" smtClean="0"/>
              <a:t>Juju</a:t>
            </a:r>
          </a:p>
          <a:p>
            <a:pPr lvl="2"/>
            <a:r>
              <a:rPr lang="en-US" dirty="0" smtClean="0"/>
              <a:t>Uses self-developed configuration management—less mature than Chef or others</a:t>
            </a:r>
          </a:p>
          <a:p>
            <a:pPr lvl="2"/>
            <a:r>
              <a:rPr lang="en-US" dirty="0" smtClean="0"/>
              <a:t>Script-based, imperative configuration management, hook method</a:t>
            </a:r>
          </a:p>
          <a:p>
            <a:pPr lvl="3"/>
            <a:r>
              <a:rPr lang="en-US" dirty="0" smtClean="0"/>
              <a:t>Cf. Chef: declarative, idempotent definitions, converging method</a:t>
            </a:r>
          </a:p>
          <a:p>
            <a:pPr lvl="2"/>
            <a:r>
              <a:rPr lang="en-US" dirty="0" smtClean="0"/>
              <a:t>Stuck with Ubuntu</a:t>
            </a:r>
          </a:p>
          <a:p>
            <a:pPr lvl="1"/>
            <a:r>
              <a:rPr lang="en-US" dirty="0" err="1" smtClean="0"/>
              <a:t>OpsWorks</a:t>
            </a:r>
            <a:endParaRPr lang="en-US" dirty="0" smtClean="0"/>
          </a:p>
          <a:p>
            <a:pPr lvl="2"/>
            <a:r>
              <a:rPr lang="en-US" dirty="0" smtClean="0"/>
              <a:t>Chef’s developers, using Chef (much better than Juju in this sense)</a:t>
            </a:r>
          </a:p>
          <a:p>
            <a:pPr lvl="2"/>
            <a:r>
              <a:rPr lang="en-US" dirty="0" smtClean="0"/>
              <a:t>Stuck with Chef, Amazon</a:t>
            </a:r>
          </a:p>
          <a:p>
            <a:pPr lvl="1"/>
            <a:r>
              <a:rPr lang="en-US" dirty="0" smtClean="0"/>
              <a:t>Heat</a:t>
            </a:r>
          </a:p>
          <a:p>
            <a:pPr lvl="2"/>
            <a:r>
              <a:rPr lang="en-US" dirty="0" err="1" smtClean="0"/>
              <a:t>OpenStack’s</a:t>
            </a:r>
            <a:r>
              <a:rPr lang="en-US" dirty="0" smtClean="0"/>
              <a:t> developers</a:t>
            </a:r>
          </a:p>
          <a:p>
            <a:pPr lvl="2"/>
            <a:r>
              <a:rPr lang="en-US" dirty="0" smtClean="0"/>
              <a:t>Stuck with </a:t>
            </a:r>
            <a:r>
              <a:rPr lang="en-US" dirty="0" err="1" smtClean="0"/>
              <a:t>OpenStack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80514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08719"/>
            <a:ext cx="8229600" cy="129614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State of the Art</a:t>
            </a:r>
            <a:br>
              <a:rPr lang="en-US" dirty="0" smtClean="0"/>
            </a:br>
            <a:r>
              <a:rPr lang="en-US" sz="2800" dirty="0" smtClean="0"/>
              <a:t>Why bother?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76871"/>
            <a:ext cx="8229600" cy="4104457"/>
          </a:xfrm>
        </p:spPr>
        <p:txBody>
          <a:bodyPr>
            <a:normAutofit/>
          </a:bodyPr>
          <a:lstStyle/>
          <a:p>
            <a:r>
              <a:rPr lang="en-US" dirty="0" smtClean="0"/>
              <a:t>Generally:</a:t>
            </a:r>
          </a:p>
          <a:p>
            <a:pPr lvl="1"/>
            <a:r>
              <a:rPr lang="en-US" dirty="0" smtClean="0"/>
              <a:t>Most of these are vendor/technology-locked</a:t>
            </a:r>
          </a:p>
          <a:p>
            <a:pPr lvl="1"/>
            <a:r>
              <a:rPr lang="en-US" dirty="0" smtClean="0"/>
              <a:t>Hosted paying services—hard to use from academy</a:t>
            </a:r>
          </a:p>
          <a:p>
            <a:endParaRPr lang="en-US" dirty="0" smtClean="0"/>
          </a:p>
          <a:p>
            <a:r>
              <a:rPr lang="en-US" dirty="0" smtClean="0"/>
              <a:t>Our goals</a:t>
            </a:r>
          </a:p>
          <a:p>
            <a:pPr lvl="1"/>
            <a:r>
              <a:rPr lang="en-US" dirty="0" smtClean="0"/>
              <a:t>Being flexible: interchangeable internal parts, algorithms, services; compartmentalization</a:t>
            </a:r>
          </a:p>
          <a:p>
            <a:pPr lvl="1"/>
            <a:r>
              <a:rPr lang="en-US" dirty="0" smtClean="0"/>
              <a:t>Being extensible: no vendor lock-in (Chef/Puppet/etc.; Amazon/ONE/</a:t>
            </a:r>
            <a:r>
              <a:rPr lang="en-US" dirty="0" err="1" smtClean="0"/>
              <a:t>OpenStack</a:t>
            </a:r>
            <a:r>
              <a:rPr lang="en-US" dirty="0" smtClean="0"/>
              <a:t>/etc.)</a:t>
            </a:r>
          </a:p>
          <a:p>
            <a:pPr lvl="1"/>
            <a:r>
              <a:rPr lang="en-US" dirty="0" smtClean="0"/>
              <a:t>Scalable: ability to handle many instances of huge infrastructures</a:t>
            </a:r>
          </a:p>
          <a:p>
            <a:pPr lvl="1"/>
            <a:r>
              <a:rPr lang="en-US" dirty="0" smtClean="0"/>
              <a:t>Robust: ability of handling failures if possible, recovering from failures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90751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br>
              <a:rPr lang="en-US" dirty="0" smtClean="0"/>
            </a:br>
            <a:r>
              <a:rPr lang="en-US" sz="2400" dirty="0" smtClean="0"/>
              <a:t>How do we achieve: Being flexible?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04863"/>
            <a:ext cx="8229600" cy="4176465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Well-defined components</a:t>
            </a:r>
          </a:p>
          <a:p>
            <a:pPr lvl="1"/>
            <a:r>
              <a:rPr lang="en-US" dirty="0" smtClean="0"/>
              <a:t>Component roles are well-defined; there is no overlap among components</a:t>
            </a:r>
          </a:p>
          <a:p>
            <a:pPr lvl="1"/>
            <a:r>
              <a:rPr lang="en-US" dirty="0" smtClean="0"/>
              <a:t>Changing a component is simple, and can be done without interfering with other components</a:t>
            </a:r>
          </a:p>
          <a:p>
            <a:pPr lvl="2"/>
            <a:r>
              <a:rPr lang="en-US" dirty="0" smtClean="0"/>
              <a:t>Interchangeable internal parts, algorithms, services</a:t>
            </a:r>
          </a:p>
          <a:p>
            <a:pPr lvl="1"/>
            <a:r>
              <a:rPr lang="en-US" dirty="0" smtClean="0"/>
              <a:t>Inserting new components (broker!) in the OCCO architecture is simple</a:t>
            </a:r>
          </a:p>
          <a:p>
            <a:endParaRPr lang="en-US" dirty="0" smtClean="0"/>
          </a:p>
          <a:p>
            <a:r>
              <a:rPr lang="en-US" dirty="0" smtClean="0"/>
              <a:t>Data abstraction</a:t>
            </a:r>
          </a:p>
          <a:p>
            <a:pPr lvl="1"/>
            <a:r>
              <a:rPr lang="en-US" dirty="0" smtClean="0"/>
              <a:t>Components don’t rely on data they do not need</a:t>
            </a:r>
          </a:p>
          <a:p>
            <a:pPr lvl="1"/>
            <a:r>
              <a:rPr lang="en-US" dirty="0" smtClean="0"/>
              <a:t>Changing the data content does not break components relying on only the schema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Hierarchical, distributed Information Broker with single access point</a:t>
            </a:r>
          </a:p>
          <a:p>
            <a:pPr lvl="1"/>
            <a:r>
              <a:rPr lang="en-US" dirty="0" smtClean="0"/>
              <a:t>Single access point to all the information in the system simplifies the architecture a great deal</a:t>
            </a:r>
          </a:p>
          <a:p>
            <a:pPr lvl="1"/>
            <a:r>
              <a:rPr lang="en-US" dirty="0" smtClean="0"/>
              <a:t>The Information Broker is split into semantically closed, interchangeable modules</a:t>
            </a:r>
          </a:p>
          <a:p>
            <a:pPr lvl="1"/>
            <a:r>
              <a:rPr lang="en-US" dirty="0" smtClean="0"/>
              <a:t>Parts of the Information Broker can be changed without the clients realizing it</a:t>
            </a:r>
          </a:p>
        </p:txBody>
      </p:sp>
    </p:spTree>
    <p:extLst>
      <p:ext uri="{BB962C8B-B14F-4D97-AF65-F5344CB8AC3E}">
        <p14:creationId xmlns:p14="http://schemas.microsoft.com/office/powerpoint/2010/main" val="17587122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08719"/>
            <a:ext cx="8229600" cy="129614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Architecture</a:t>
            </a:r>
            <a:br>
              <a:rPr lang="en-US" dirty="0" smtClean="0"/>
            </a:br>
            <a:r>
              <a:rPr lang="en-US" sz="2400" dirty="0" smtClean="0"/>
              <a:t>How do we achieve: Being flexible</a:t>
            </a:r>
            <a:endParaRPr lang="en-US" dirty="0"/>
          </a:p>
        </p:txBody>
      </p:sp>
      <p:pic>
        <p:nvPicPr>
          <p:cNvPr id="5" name="Picture 4" descr="component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2276872"/>
            <a:ext cx="4898876" cy="384179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580112" y="2348880"/>
            <a:ext cx="338437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Interchangeable internal components for flexibility</a:t>
            </a:r>
          </a:p>
          <a:p>
            <a:pPr marL="171450" indent="-171450">
              <a:buFontTx/>
              <a:buChar char="-"/>
            </a:pPr>
            <a:r>
              <a:rPr lang="en-US" sz="1200" dirty="0" smtClean="0"/>
              <a:t>Each component has a well-defined role</a:t>
            </a:r>
          </a:p>
          <a:p>
            <a:pPr marL="171450" indent="-171450">
              <a:buFontTx/>
              <a:buChar char="-"/>
            </a:pPr>
            <a:r>
              <a:rPr lang="en-US" sz="1200" dirty="0" smtClean="0"/>
              <a:t>Multiple implementations for the same role possible</a:t>
            </a:r>
          </a:p>
          <a:p>
            <a:pPr marL="171450" indent="-171450">
              <a:buFontTx/>
              <a:buChar char="-"/>
            </a:pPr>
            <a:r>
              <a:rPr lang="en-US" sz="1200" dirty="0" smtClean="0"/>
              <a:t>E.g.: UDS (User Data Store)</a:t>
            </a:r>
          </a:p>
          <a:p>
            <a:pPr marL="628650" lvl="1" indent="-171450">
              <a:buFontTx/>
              <a:buChar char="-"/>
            </a:pPr>
            <a:r>
              <a:rPr lang="en-US" sz="1200" dirty="0" smtClean="0"/>
              <a:t>Database manipulation abstraction layer</a:t>
            </a:r>
          </a:p>
          <a:p>
            <a:pPr marL="628650" lvl="1" indent="-171450">
              <a:buFontTx/>
              <a:buChar char="-"/>
            </a:pPr>
            <a:r>
              <a:rPr lang="en-US" sz="1200" dirty="0" smtClean="0"/>
              <a:t>Can be implemented using RDMS, any kind of key-value-store, file system, mixed</a:t>
            </a:r>
          </a:p>
          <a:p>
            <a:pPr marL="628650" lvl="1" indent="-171450">
              <a:buFontTx/>
              <a:buChar char="-"/>
            </a:pPr>
            <a:r>
              <a:rPr lang="en-US" sz="1200" dirty="0" smtClean="0"/>
              <a:t>Current implementation: </a:t>
            </a:r>
            <a:r>
              <a:rPr lang="en-US" sz="1200" dirty="0" err="1" smtClean="0"/>
              <a:t>Redis</a:t>
            </a:r>
            <a:endParaRPr lang="en-US" sz="1200" dirty="0"/>
          </a:p>
        </p:txBody>
      </p:sp>
      <p:sp>
        <p:nvSpPr>
          <p:cNvPr id="3" name="L-Shape 2"/>
          <p:cNvSpPr/>
          <p:nvPr/>
        </p:nvSpPr>
        <p:spPr>
          <a:xfrm rot="5400000">
            <a:off x="1043608" y="1556792"/>
            <a:ext cx="2664296" cy="4104456"/>
          </a:xfrm>
          <a:prstGeom prst="corner">
            <a:avLst>
              <a:gd name="adj1" fmla="val 65593"/>
              <a:gd name="adj2" fmla="val 35465"/>
            </a:avLst>
          </a:prstGeom>
          <a:noFill/>
          <a:ln w="38100" cmpd="sng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4109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ZTAKI (en)">
  <a:themeElements>
    <a:clrScheme name="Ügyvezető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Ügyvezető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SZTAKI (en).potx</Template>
  <TotalTime>8705</TotalTime>
  <Words>4224</Words>
  <Application>Microsoft Macintosh PowerPoint</Application>
  <PresentationFormat>On-screen Show (4:3)</PresentationFormat>
  <Paragraphs>682</Paragraphs>
  <Slides>42</Slides>
  <Notes>2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3" baseType="lpstr">
      <vt:lpstr>SZTAKI (en)</vt:lpstr>
      <vt:lpstr>OCCO</vt:lpstr>
      <vt:lpstr>Outline</vt:lpstr>
      <vt:lpstr>Motivation</vt:lpstr>
      <vt:lpstr>Motivation Use cases</vt:lpstr>
      <vt:lpstr>State of the Art</vt:lpstr>
      <vt:lpstr>State of the Art Why bother?</vt:lpstr>
      <vt:lpstr>State of the Art Why bother?</vt:lpstr>
      <vt:lpstr>Architecture How do we achieve: Being flexible?</vt:lpstr>
      <vt:lpstr>Architecture How do we achieve: Being flexible</vt:lpstr>
      <vt:lpstr>Architecture How do we achieve: Being extensible</vt:lpstr>
      <vt:lpstr>Architecture How do we achieve: Being extensible</vt:lpstr>
      <vt:lpstr>Architecture How do we achieve: Being scalable?</vt:lpstr>
      <vt:lpstr>Architecture How do we achieve: Being robust?</vt:lpstr>
      <vt:lpstr>Components</vt:lpstr>
      <vt:lpstr>InfoBroker</vt:lpstr>
      <vt:lpstr>Compiler</vt:lpstr>
      <vt:lpstr>Enactor</vt:lpstr>
      <vt:lpstr>InfraProcessor</vt:lpstr>
      <vt:lpstr>CloudHandler</vt:lpstr>
      <vt:lpstr>ServiceComposer</vt:lpstr>
      <vt:lpstr>API</vt:lpstr>
      <vt:lpstr>Overall</vt:lpstr>
      <vt:lpstr>Summary</vt:lpstr>
      <vt:lpstr>Summary</vt:lpstr>
      <vt:lpstr>Summary</vt:lpstr>
      <vt:lpstr>Summary</vt:lpstr>
      <vt:lpstr>Summary</vt:lpstr>
      <vt:lpstr>Summary</vt:lpstr>
      <vt:lpstr>Components</vt:lpstr>
      <vt:lpstr>PowerPoint Presentation</vt:lpstr>
      <vt:lpstr>Development Environment</vt:lpstr>
      <vt:lpstr>Repositories</vt:lpstr>
      <vt:lpstr>Deployment</vt:lpstr>
      <vt:lpstr>Development and Release</vt:lpstr>
      <vt:lpstr>Components</vt:lpstr>
      <vt:lpstr>Codebase (May-August, ‘14)</vt:lpstr>
      <vt:lpstr>1st sprint (October, ‘14)</vt:lpstr>
      <vt:lpstr>2nd sprint (November, ’14)</vt:lpstr>
      <vt:lpstr>3rd sprint (December-January, ’14-15)</vt:lpstr>
      <vt:lpstr>Current Status</vt:lpstr>
      <vt:lpstr>Plans</vt:lpstr>
      <vt:lpstr>Acknowledgements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bemutató</dc:title>
  <dc:creator>Vén Zoltán</dc:creator>
  <cp:lastModifiedBy>Adam Visegradi</cp:lastModifiedBy>
  <cp:revision>344</cp:revision>
  <cp:lastPrinted>2015-06-04T11:37:07Z</cp:lastPrinted>
  <dcterms:created xsi:type="dcterms:W3CDTF">2012-11-29T14:02:40Z</dcterms:created>
  <dcterms:modified xsi:type="dcterms:W3CDTF">2015-09-03T12:51:28Z</dcterms:modified>
</cp:coreProperties>
</file>