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88" r:id="rId5"/>
    <p:sldId id="259" r:id="rId6"/>
    <p:sldId id="260" r:id="rId7"/>
    <p:sldId id="263" r:id="rId8"/>
    <p:sldId id="261" r:id="rId9"/>
    <p:sldId id="262" r:id="rId10"/>
    <p:sldId id="269" r:id="rId11"/>
    <p:sldId id="270" r:id="rId12"/>
    <p:sldId id="271" r:id="rId13"/>
    <p:sldId id="277" r:id="rId14"/>
    <p:sldId id="278" r:id="rId15"/>
    <p:sldId id="264" r:id="rId16"/>
    <p:sldId id="272" r:id="rId17"/>
    <p:sldId id="265" r:id="rId18"/>
    <p:sldId id="273" r:id="rId19"/>
    <p:sldId id="280" r:id="rId20"/>
    <p:sldId id="279" r:id="rId21"/>
    <p:sldId id="281" r:id="rId22"/>
    <p:sldId id="282" r:id="rId23"/>
    <p:sldId id="283" r:id="rId24"/>
    <p:sldId id="287" r:id="rId25"/>
    <p:sldId id="276" r:id="rId26"/>
    <p:sldId id="266" r:id="rId27"/>
    <p:sldId id="284" r:id="rId28"/>
    <p:sldId id="289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0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09:28.41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448 423 0</inkml:trace>
  <inkml:trace contextRef="#ctx0" brushRef="#br0" timeOffset="2796">224 249 0</inkml:trace>
  <inkml:trace contextRef="#ctx0" brushRef="#br0" timeOffset="4054">124 448 0</inkml:trace>
  <inkml:trace contextRef="#ctx0" brushRef="#br0" timeOffset="5261">124 49 0</inkml:trace>
  <inkml:trace contextRef="#ctx0" brushRef="#br0" timeOffset="7408">0 498 0</inkml:trace>
  <inkml:trace contextRef="#ctx0" brushRef="#br0" timeOffset="8873">498 249 0</inkml:trace>
  <inkml:trace contextRef="#ctx0" brushRef="#br0" timeOffset="10257">597 747 0</inkml:trace>
  <inkml:trace contextRef="#ctx0" brushRef="#br0" timeOffset="11022">323 523 0</inkml:trace>
  <inkml:trace contextRef="#ctx0" brushRef="#br0" timeOffset="12257">398 0 0,'0'49'15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3:40.7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1184 1872 0,'-124'573'234,"24"-149"-202,100-474 14,0-125-30,125-273 15,323-100-15,-224 200 15,-224 323 0,-124 100 16,-51 49-16,76 1-15,74-76 15,25-49 0,0 25 110,-50 100-110,-174 174 0,-25 124-15,174-348 15,50-50 0,25-100-15,150-423 15,74-125-16,-149 549 17,-349 646 108,199-397-109,75-150-15,0-25 15,0-250 0,124-372-15,300-200 15,-200 598-15,-174 224 15,-50 224 0,-150 150 0,-74-1-15,100-24 15,49-175-15,75-149 15,-25-149 16,25-374-16,174-75-16,-149 523 17,-174 897 30,-75-225-31,174-447-15,50-151 15,-25-24 0,0-274-15,25-49 15,0 273 0,0 25 78,0 25-93,0-50 0,-25 0-1,25 1 16,0 24 1,-25-50-1,25-49-16,-25 99 17,25-25-1,0-75 0,0 26-15,0 74 77,0 0-46,0-75-31,0 50 15,0 1 0,0 24 0,0-25-15,0 0 15,-49 25 250,-1-74-266,25 74 17,0 25-1,25-25 78,0 0 0,0-25-78,0-25-15,0 75 15,-25 0 47,-75 125-62,-24 149 15,49-50 0,50-174-15,25 0 15,0-50 16,0 0 15,50-75-46,25-99 15,-75 74-15,0 75 15,0 0 0,0 25 0,-50-50-15,0 50 15,0 0-15,1 0 15,24 0-16,0 0 17,-25-25-1,50 1-16,0 24 1,0-50 0,0-25 15,25-49 187,0 49-187,0 75 16,0 0-16,-25 0-15,25 0 15,-1 0 0,1 25-15,25 0 15,0-25 0,-25 0-15,50 25 15,-1-1-15,-49-24 15,-25 0 78,25 0-78,0 0-15,0 0 0,50 25-1,-1 25 16,-24-25-15,-25-25 15,-25 0 0,25 0-15,50 0 0,-26 0 15,1 0 0,-25 0-15,0-25 15,0 25-16,0 0 17,0 0-17,-25 0 1,25 0-1,24 0 32,26 0-16,-25 0 1,-50-75 14,-149 75-14,-26 0-17,150 25 16,-24 0 1,-26-25-17,0 0 16,-49 0-15,24 0 15,50 0 0,0 0-15,50 0 93,25 0-46,0-25-32,50 25-16,25 0 17,-1 0-1,1 0-16,49 0 17,-24 0-17,-51 0 16,1 0 1,-25 0-17,-50 0 16,25 0 297,25 0-297,99 25 0,-49 0-15,-76-25 15,26 0-15,0 0 15,-25 0-15,25 0 15,25 0 0,-75 0-15,49 0 15,-24 0 0,-25 0 0,100 0 0,-1 0-15,-49 0 15,-25 0 0,25 0-15,-25 0 15,25-25 0,-1 25-15,-24 0 15,0-25-15,0 25 15,0 0 0,-75-25 94,-174 25-109,199 0-1,-174-24 1,75 24 15,74 0-15,25 0 15,-25 0-16,25 0 17,25 0-1,-25 0 78,25 0-93,-50 0 15,25 0-16,25 0 17,-24 0-17,198 0 126,0 0-110,-99 0 0,0 0-15,-1 0 15,51 0 0,-50 0-15,-1 0 15,-49 0 0,-25 0-15,75 0-1,-50 0 1,0 0 15,24 0 0,-24-25 0,75 25-15,-50 0 15,-25 0 16,24-25-31,-24 25 30,-25 0 126,-25 0-94,25 74-47,0-74 0,0 50-15,0-25 15,0 25 16,0-25-16,0 0 0,0 0-15,-24 24 0,24 26 15,-25-50 0,25 25 0,0-25-15,0 25 15,0-1 0,0 1 0,0-25 1,0 0-32,0 199 312,0-50-297,0 51 16,0-126 1,0-49-1,0 124 0,0-99-15,0-50 15,0 25 0,0-25-15,0-25 15,0 24 0,0 1-15,0-25-1,0 25 32,0 0 0,0 0-32,0 25 17,0 0-1,0 0-16,0-1 17,0-24-17,0 0 16,0 25 1,0 0-17,-25-50 16,25 74-15,0-49 15,0 0 0,-25-25 16,-25-199 16,50-150-32,0 51 0,0 273-15,0 0 15,0-50 0,0-74-15,0-26 15,0 101-16,0-26 63,0 50-46,0 0-1,0 1-16,0 24 17,0-25-17,0 25 16,0 0 1,0-75-17,0 1 16,0-1 1,0 100 108,0-50-109,0 26 0,0 24-31,0-25 16,0 50 140,-25 224-125,25-150-15,0 250 15,0-50 0,0-150 0,0 50-15,-50-49 15,50 49 0,-25 25-15,25-99 15,0-26 0,0-49 1,-24-50-1,24-50 47,-100-124-63,75-200 17,25 1-17,0 74 16,0-50 1,0 175-17,0 124 16,0 25 266,25-149-266,-25 99 0,-75 299 406,-49 374-406,24-249 0,100-75-15,0-200 15,0 225 0,0-149 1,0-26-1,0-24-16,0-51 17,0-24-17,0 0 48,-25-99-17,25 74-30,-74-249 0,-1-274-1,75 49 16,50 126 1,-50 174-17,0 99 1,0 25 15,25 0 16,-25-25-16,0 26-15,0-26 30,74 25 282,-24 25-312,-150 25 358,-24 0-358,-75 75 15,74-75 0,26 0 0,74 0 172,-75 0-172,-74 0 0,-1 0-15,1 0 15,124 0-15,50 50 327,0 124-312,0 75 0,0-174-15,0-75 15,0 75 0,0 24 1,0 1-1,0-100-16,75 0 32,99-100-16,-49 50 1,24-24-1,-49 24 0,-1 25-15,-49 25 15,0 0 0,0 0 250,99 0-266,-74-149 17,-75 124 46,-25 25 62,-74 0-109,49 0 156,25 0-171,-50 0 218,-25 0-203,26 49-15,74-73 93,50-101-78,99 0-15,-24 76 15,-76 49-15,26 0 15,0 0 78,-75 0 94,0 25-172,-50-1-15,-99 151 15,74-51 0,50 100-15,25-99 15,-25 24 0,25 51-15,100 123 15,-1-24 0,-99-274 0,0 0 250,0 50-250,-50-50-15,-74-25 15,-50-249-15,99 149 15,75-124-16,75-50 17,-26 174-1,-49 150 94,0 174-94,0-50-16,-74 100 17,-26-124-1,50-100-16,50-50 32,0-25 16,0-199-48,50 74 16,-25 75 1,-75 100 61,-25 25-62,26 0-15,-76 25 202,100-25-186,-124 74-17,49 150 16,75-199 1,0-75-17,-124-75 328,0-124-311,24 74-1,125 125-31,-100-50 15,76 1 17,-51 24-1,50 0 0,-50 25 0,75 0 78,0-25-93,0-75-16,75-223 31,-75 148 0,0 101 47,0 24-62,0-75 109,0 26 234,0 74-344,0-199 1,100-175 15,-76 349-15,-24 50 15,0-25-16,0 1 17,25 148 139,0 100-155,50 125 15,0 74 0,-1 0-15,-74-248 15,0-150 0,0-25 406,50 0-421,0 0-1,124 0 16,150 199 1,25 174-17,-50 1 16,-100-125 1,-149-149-17,-125-26 282,-50 26-266,51 49-16,49-74 17,0-75-17,0 50-15,25-25 31,0 0-15,0-100 46,0-50-30,0-49-17,25 124 16,-25 25 16,0 25-31,0-24 15,0 24 0,-25 0 16,-50 24-16,75 1-15,-25-25 15,50 0 281,-25 25-312,50 75 16,0-1 15,-50-24 0,0-25 0,0-25-15,0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3:43.82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4:00.8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0,'0'25'250,"0"-25"-219,0 99-15,0 26-1,0-100 16,0-25 47,49-25-15,-49 25-32,0-25 47,25 0-62,-25 25 15,50-50 47,-50 25 62,25 25-46,-25-49-63,0 24-15,0 25 15,0-25 31,0 25 235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4:14.8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348 623 0,'0'-50'110,"0"-25"-79,0-24-16,25 99 17,-25 0-1,25-25 0,0 25 31,-25 25-30,0 49-17,0-74 16,-25 0 16,25 0-16,0 0 1,0-74-1,0 49 0,0 25 0,-75-75 281,25-25-296,26 26 15,24 49-15,0 25 15,0-50 0,0 25 0,0 0 32,-25 25 15,0 0-32,-25 0 17,25 0-1,0 0-46,25 0 46,-25 0 1,25 25 15,0 0-47,0 0 0,0 0-15,0 0 15,0 0-15,0-25 15,0 25 16,0-1 15,0-24 125,0 25-156,0 0 16,0 0 0,0-25 608,0 25-436,-25 0-188,25 0 156,0-25-156,0 0-15,0 25 233,0 0-233,0-25 15,0 25 16,-25-1 15,25-24 235,0-24-235,0 24 47,0-25-15,0 0-78,0 25 62</inkml:trace>
  <inkml:trace contextRef="#ctx0" brushRef="#br0" timeOffset="2297">124 274 0</inkml:trace>
  <inkml:trace contextRef="#ctx0" brushRef="#br0" timeOffset="4495">0 299 0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4:27.25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0:19:08.3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50 299 0</inkml:trace>
  <inkml:trace contextRef="#ctx0" brushRef="#br0" timeOffset="1054">100 149 0</inkml:trace>
  <inkml:trace contextRef="#ctx0" brushRef="#br0" timeOffset="1859">100 50 0</inkml:trace>
  <inkml:trace contextRef="#ctx0" brushRef="#br0" timeOffset="3041">274 548 0</inkml:trace>
  <inkml:trace contextRef="#ctx0" brushRef="#br0" timeOffset="3816">299 348 0</inkml:trace>
  <inkml:trace contextRef="#ctx0" brushRef="#br0" timeOffset="472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0:22:27.0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174 149 0</inkml:trace>
  <inkml:trace contextRef="#ctx0" brushRef="#br0" timeOffset="976">174 0 0</inkml:trace>
  <inkml:trace contextRef="#ctx0" brushRef="#br0" timeOffset="2021">273 498 0</inkml:trace>
  <inkml:trace contextRef="#ctx0" brushRef="#br0" timeOffset="2846">273 349 0</inkml:trace>
  <inkml:trace contextRef="#ctx0" brushRef="#br0" timeOffset="3596">0 423 0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0:22:32.71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0:22:45.39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0:22:45.39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0:08.39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672 0 0,'0'150'234,"0"74"-203,0-25-15,-49-49-1,24-76 17,25-49-1,0-75 78,74-74-78,-49 49-15,-149 175 77,-1-26-77,100-49 15,-24 25-15,24 0 15,0 25-15,0-75-1,25 25 48,0 24-32,0-24 0,0-25 31,-50 25-46,0 25 15,0-50 0,50 0-15,-24 0 15,24 25 0,0 0 1,-50 74 217,-25-24-218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8T21:12:53.3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229 381 0</inkml:trace>
  <inkml:trace contextRef="#ctx0" brushRef="#br0" timeOffset="1471">0 457 0,'26'0'156,"-26"0"-141,0 25 32</inkml:trace>
  <inkml:trace contextRef="#ctx0" brushRef="#br0" timeOffset="3441">26 482 0,'50'0'141,"52"0"-94,-51 0-32,-26 0 16,-25 0 1,26-25 14,24-1-30,-24-24 15,-1-1 0,-25 25 1,0 26-1,0-25-16,0 0 17,0 25-17,0-26 1,0 26-1,-25-51-15,-1 1 32,1 50-1,25-26-16,-25 26 17,-52 0-1,52 0-16,-26 0 17,51 0-17,0 76 48,0-50-48,0-1 1,0-25 78,0 0-1,0 76-62,0 1-15,0-77 15,0 25-15,-25-25 93,25-51-78,-26-101-15,26 25 15,0 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0:22.7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324 374 0,'0'25'187,"-100"24"-155,0-24-1,51 0 0,24-25-15,25 50 62,0 0-63,0-50 16,-25 25 1,25 0-1,0 0 16,-25-1-32,25 26 16,75-149 94,298-374-78,-298 398-31,-1 50 15,-49 0-16,25 0 17,0 0-1,-25 25 0,-25 0 16,75 0-16,-51 0 0,-24 0 16,0 50 0,0 25-16,0-1 0,0-49 0,-24-25 1,-1 0-17,0 0 16,-25 0 1,25 0-17,0 0 16,25 0-15,0 0 0,-25-25 77,0 1-46,25 24-16,-25 0-15,-24 0 15,49-25 0,-25 25-15,0 0 15,25-25 0,0 0-15,0 25 15,0-25-15,0 0 15,0 100 265,0 24-265,0-24-15,50 25 15,-1-26-15,-24-24 15,25 0 0,-50-50-15,25 0 15,0 0 0,0 0-15,0 0 15,0 0-15,0 0-1,-25 0 16,24 0 47,26 0-62,-25-25 15,50 0 0,-50 25-15,0-25 15,-25 25 0,25-25 110,-1 25-126,1-25 1,-25 25 15,25 0 0,0 0 63,-25-24-16,0-1 16,25 0-48,-25 25 126,25-25-125,-25 0 15,0 25 32,25-25 15,-25 25 281,25 0 0,-25 0-281,25 0-93,-25 0 577,25 0 655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1:01.35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1345 898 0,'-50'124'219,"-49"101"-204,99-151 1,0-49 15,0-25 0,0 0 0,74-149 1,126-424-1,-101 349-16,1 25 17,-50 99-1,-50 75-16,-125 125 32,-273 448 0,398-524-31,-847 1620-1,723-1246 1,223-647 31,150-323-16,199-499 0,-149 349-15,-199 448 15,-200 398 16,-796 848-1,522-599-30,324-248 15,50-125 0,175-100-15,74-224 15,-50 25 0,-149 100-15,-25 124 15,-200 275 47,-198 298-62,248-349 15,374-348 16,0-100-16,-124 100-15,-75 124 15,-50 75 172,25 0-172,49 0 0,51 0-15,-100 0 15,25 0-16,-50 25 17,0-25-17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1:19.97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946 697 0,'25'174'125,"-25"50"-94,0 100 1,0-100-17,0-199 16,-25-25 1,25-25-17,125-149 16,24-274-15,125-274 15,-99 473-15,-101 199 15,-74 50 0,25 0-15,-25 249-1,-224 448 1,-299 399 15,25-399 0,349-548-15,124-124 15,0-25-15,25-174-1,0-299 17,174-100-1,25 349-16,-174 224 17,0 100-17,-25 198 16,-74 51-15,-26-25 15,50-225 0,25-74-15,25-299 46,175-224-46,-175 473 0,149-249-1,-124 250 1,0 24 15,0 0-15,-25 224-1,0-75 1,-50 75 15,0-149 0,25-75-15,25-150 46,0-173-46,0 24 15,0 274-15,-124 75 15,-1 99 0,50-24-15,51-75 15,-1 24 0,0-74-15,25 25-1,0-25 16,50-75 1,-50 51-17,99-126 1,-74 75 15,-25 1 0,-50 24-15,-74 50 15,-76 75 0,51 24 0,124-99-15,25 0 15,100-124 47,24-125-47,-124 249-15,25 0 78,-25 124-79,0 100 1,0-49 15,0-101 0,0 26 0,0 0-15,0-76 15,0-24 16,75-149-16,-50 25-15,-25 24 15,0 50 0,0-25 16,0 250 31,0-1-62,0-99 15,0-50 0,-25-25-15,0 0 15,-25-50 0,50-149-15,0 24 15,0 76-16,0 74 17,25 25-1,50 0 0,0 0-15,24 75 15,-49 24 0,-50-49-15,0 0-1,0 0 16,-25-50 1,-25 49-17,-74-24 16,49-25 1,50 0-1,0 0-31,25-74 93,0-76-61,-25 200 108,-99 0-109,99-50-15,25 25 77,0 74-77,0 51 0,25-101 30,0-49-46,-25 0 32,49 25-17,26 0 16,-50-25-15,-25 25 78,0-25-32,-50 0-31,50 0 0,0 50 47,0 25-46,0-25-17,0-26 16,25 51 1,0 0-17,-25 373 250,0-99-249,0-50 15,0-100 0,-25-149-15,75-50 93,50-125-78,49-174-15,-149 299 0,100-224-1,-100 199 1,-125 25 93,-24 174-78,74-74-15,75-75 15,0-100 0,199-273 0,0-1 1,-24 100-17,-101 174 16,-49 75-15,-25 50 15,-149 149 0,-75 75-15,149-124 15,50-101-15,0-49 15,100-49 0,124-175-15,50-50 15,-149 149-15,-25 125 15,-51 50 0,-24 174 0,-149 125-15,-150-26 15,225-223-15,49-100 15,25 0 0,49-125-15,151-74 15,-76 0 0,50 75-15,-149 74 15,25 50-16,-50 224 17,-99 75-1,-126 99-16,76-298 17,124-75-17,0-25 1,25-125 31,0-124-32,75-25 16,25 175 1,-1 24-17,-74 75 16,25 99 1,-50 51-17,0-51 16,0-74-15,0 0 0,0-25 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1:30.16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881 2098 0,'0'50'78,"-75"149"-47,-49 1-15,124-200 15,0 0 16,0-150-16,149-173-16,-24 123 17,-100 200-1,-25 0 0,0 50-15,-75 100 15,-74-26-16,99-99 17,50-25-17,-50 0 1,50 0-1,0-224 17,75-50-1,-1 199 0,-74 200 16,-149 149-16,124-274-15,-100 249-16,1-50 31,74-149 0,0-50 0,50-200 0,100-198-15,0 124 15,-76 224 0,-24 100 16,0 149-31,0 175 15,-124-125 0,124-249 0,-25 0 1,0-174-17,25-250 16,0 51 1,0 348-1,0 25-16,0 174 17,0 175-17,-124 99 16,74-274 1,25-149-17,0-124 16,25-200-15,100-75 15,74-149 0,-99 349-15,-75 348 62,0 225-47,-50-175-15,50-199 15,0-150 16,0-149-16,50-24 0,49 123 0,-99 150 1,-74 25-1,-101 224-16,-74 175 1,175-324 15,74-125 16,49-174-16,175-175 16,299-398-31,-498 748-1,0 49 16,-25 74 1,0 300-1,-124-51-16,99-223 17,0-100-1,25 0 0,0-324-15,75-124 15,74 100 0,-149 348-15,25 0 15,-25 174 0,-174 274 0,-100-25-15,124-174 15,125-224-15,25-149 46,125-200-46,99-74 15,-174 323-16,-50 249 32,-150 225 0,-74-1-31,199-323 15,25-50-16,-25-25 48,25-249-48,150-100 1,-26 200 15,-74 124 0,-50 199 16,-149 100-16,-75 75-15,149-225 15,75-124 0,0-50 16,0 25-31,100-174-1,-76 199 1,126-249-16,49 150 47,25 173-32,-99 200 17,-125 100-17,-75-26 16,-74-74 1,74-199-1,75-75 16,-50-125-32,50-173 16,125-76 1,-125 324-1,49 50-16,-49 274 17,-149 50-17,-100-50 16,149-174-15,26-76 15,49-24 0,25-199-15,124-100 15,75 1 0,-99 223-15,-75 75 15,25 99-15,-50 76 15,0 74 0,-75-100-15,25-99 15,0-50 0,50-249-15,125-125 15,74 1-15,0 248 15,-99 200 0,-25 299-15,-75-26 15,-125 26 0,-49-50-15,149-175 15,0-124 0,25-50 31,0-124-30,0 99-1,0 25 0,0 50 31,-50 224-30,25 50-1,25-175-16,0-99 32,-24-25-16,24 25 47,-25 50-46,25-1-17,-25-49 16,25 0 1,-25 50-17,25-25 16,0-25 1,0-25-17,0 24 16,-25-73 63,0-176-63,-25 1-15,50 175 15,0-1 0,0-25-15,0 0 15,0 50 63,0 1 15,0-26-78,0 25 31,0 0-46,0 0 15,0-75 0,0-24-15,0-25 15,0 99 0,0-25 1,0 150 46,0 49-47,0 1-16,0-51 17,0-49-17,0-25 16,0 50 94,0 25-94,0-75-15,-25 0 109,25 0-47,0 0-63,-25-50 1,25-99 0,0-100 15,75-25 0,-50 199 0,0 25 47,-25 25-47,0-25-15,0 26 15,25-1 78,25-50-77,-1 25-1,-49 50 78,25-25-78,25 0 94,-50 25-63,0 50-30,0 50-1,0-75-16,0 74 1,0-24 0,0-50 15,0 0-16,25 25 17,50-26-1,-75-24-16,25-24 188,24-76-187,1-174 15,0 150-15,-50 74 15,0 25 0,0 25-15,25 0-1,0 0 1,-25 99 15,0 76-15,-75-1 15,25-124-16,1 25 17,98-125 77,200-149-78,-74 74 0,-76 100-15,-74 25 15,-25 0 16,-50 174-16,-473 325 0,449-425 0,74-124 79,0-24-95,0-1 1,0 0 46,0 1-31,0 49-15,74 0 15,-74 0-15,50 25-16,-50 50 47,0 199-16,-124 74 16,24-148-32,100-150 1,0-25 46,0-75-46,50-124 15,50 99-15,-76 75 15,-24 125 47,-99 74-47,49-74-15,50-75 15,0-25 16,0-75-16,0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1:34.906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125 424 0,'0'75'109,"0"-51"-78,0 1-15,0-25 93,0-49-93,0 49 77,-25 0-61,25 0-17,0 24-15,-25 1 31,25-149 47,0 49-46,0 50-17,-25 75 126,0 0-110,0-25 47,25 49-47,0-74 0,0 50 16,0-25-16,0-25 0,50 0 297,0-50-297,-50 25 0,0 1-15,25 24 15,24-25 0,-49 25 1,50-25 30,-25 0-31,-25 25-15,25-25 15,-25 0-15,25-25-16,-25 50 31,0-25 140,0 0-155,0 25 15,0 0 141,0-25-141,0 1-15,0-1 15,0 50 125,0 99-125,0-74-15,0-25 15,0 0 0,0 25-15,0-1 15,0-49 94,0 25-94,0 0-16,0-25 17,-25 0 186,0-50-187,25-49 0,0 74-15,-25 0 15,25 0 16,0-25-16,0 0-15,0 25 15,0 25 0,0-49-15,0 24 15,0 25 0,0-25 0,0-25-15,0 50 15,0-50 32,0 25-48,0 25 16,0-25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1:42.27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670 0 0,'0'0'109,"0"74"-93,0 1 15,0 124 0,0-174-31,0 0 16,0 25 15,0-25-15,0 25 15,0-25 0,0-25-15,0 24 46,0 1-46,0 0 15,0 0-16,25 50 17,-25-50-1,0 25-16,0-1 17,0-24-1,0 50-16,0-25 17,0-50-17,0 50 16,0-1 1,0-24-17,0 0 48,-25-25-1,-50-74-31,75 49-15,-50-150-1,50-74 1,0 175 15,0 24 32,0-100-32,0 101-16,0-26 173,0 50-110,0-25-47,0 25 0,0 25 47,-25-25-47,0 25 16,25-25-16,0 25 0,0-24-15,0 73 62,0 76-47,0 49-15,0-74 15,0 99 0,0-99-15,0-1 15,0-99 0,0 25-15,0 0-16,0 0 15,0 25 17,0-25-1,0-25 47,0 25-63,0-1 17,0 1 61,25-25-62,0 0 1,25 25-1,-50 0 16,25 0-1,-25 25-14,0 0-1,0-25 16,0 49-32,0-24 16,0-25-15,0-50 124,50-25-124,-25 25 31,0 25 62,-1 0-78,-73-49 78,-51 24-93,50 25 15,25 0 0,-49 0 1,24-50-17,25 0 16,0 50-15,0-100 0,0 1-1,25 24 16,0 50-15,0 0 0,0 25-1,0-25 63,0-24-47,-25 24 1,25 0-1,0 0 0,-25-50-15,25 25 15,0-24 0,0-26 0,0 75-15,0 0 15,0 0-15,0 25 30,0-49-30,0 24 15,0 25 0,0-25-15,0 0 15,0 0 0,0 0-15,0-50 78,-24 75-1,-1 0-15,-25 0-31,-25 0-31,75 0 46,0 0 0,-25 0-30,0 50-1,25 25-16,0-25 17,0-1-1,0-24-16,0 25 17,0 0-17,0 0 16,0-25 1,0 0-17,0-1 16,0-24 1,0 75-1,0-50 0,25 0-15,-25 0 15,25 0 0,-25-25-15,0 25 140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48" units="cm"/>
          <inkml:channel name="Y" type="integer" max="1152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7438" units="1/cm"/>
          <inkml:channelProperty channel="T" name="resolution" value="1" units="1/dev"/>
        </inkml:channelProperties>
      </inkml:inkSource>
      <inkml:timestamp xml:id="ts0" timeString="2020-07-26T21:12:02.48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498 2033 0,'-25'0'16,"25"0"140,-25 0-141,1 0 17,24-50 77,0-24-78,0-1 0,24-74-15,-24 99 15,0-25 0,0 0-15,0-24 15,0-26 0,0 26-15,0 99 15,0-25-15,0 25 124,0-25-46,0-75 592,0-24-655,0 49-15,0 25 15,0 0 0,0 25 0,0 1 1,0 24-1,-24-25 0,24-25 63,0 0-63,0 25 0,-25-25 16,-25 25-32,25 1 17,25 24-1,0-50-16,0 25 32,-25 25-31,25-25-1,-25 25 17,0-25-1,25 25-31,-50-25 15,1 25 1,49 0 15,-25-50 16,0 1-16,0 49-15,25 0-1,-25 0 17,0 0 14,0 0-30,25 49 15,0 1 0,0-25-15,0 0 15,125 149 32,-125-149-48,99 50 1,-99-75-1,0 25 17,25-25 170,0 0-170,25-25-17,0 0 16,-50 0-15,50-50 15,24-24 0,-24-51-15,-25 150 15,-25-25 0,25 1 16,25-51-31,-25 75 15,-1 0-15,-73 0 171,-51 0-156,50 0-15,-24 0 15,24 0 0,50 0 0,-25 0-15,25 0 155,0 0-155,0-25 15,0 0-15,25 25 15,25 0 0,24 0-15,-24 0 15,-25 0-15,0 0 15,0 0 31,0 0 1,-25 0-1,25 0-46,-1 0 30,1 0-14,0 0-1,0 0 0,0 0-15,25 0 15,-25 0-16,-25 0 17,25 0-1,24 0-16,-49 0 17,25 0 14,0 0-14,0 0-17,25 0 16,0 0 1,0 0-17,24 0 16,1-25 1,-25 25-17,-50 0 16,25 0 1,0 0-1,-1 0 0,1 0 0,25 0 0,-50 0-15,50 0 15,50 0-15,-1 0 31,-24 0-32,-75 0 48,25 0 342,25 0-389,-1 0 15,51 0 0,-25 0 0,-50 0-15,0 0 0,24 0 15,-49 0 0,25 0-15,0 0-1,0 0 1,-25 0-1,25 0 1,25 0 15,-50 0 0,25 0 157,49 0-157,-74 0-16,50 0 95,-25 0-79,-25 0 172,0 0-141,0 0 32,0 75-63,0-50-16,0 0 17,0 0-17,0 24 63,0-24-62,0 0 15,0 25 16,0-25-16,0 0 0,0-25 16,0 50-31,0-26 15,0 26 0,0-25-15,0 25 15,0 25-16,0-1 17,0-49-1,0 50-16,0 0 17,0-1-1,0-24-16,0 0 17,0 25-17,0 24 16,0 26 1,0-75-17,0-1 16,0 126 328,0 74-343,0 75 15,0-175-15,0-124 15,0 0 0,0 0-15,0 49-1,0 1 1,0-50 15,-75-199 203,-24-1-203,24-49-15,50 149 15,0 51 0,-25-51 0,26-25-15,-1 26 15,0 74-15,25 49 46,0 1-31,-25 25 1,25 124-17,0-25 16,0-99 1,0 75-17,0-26 16,0-24 1,0-150 61,0-100-77,0-198 15,25 99 0,0 99-15,0 76 31,-25 74-1,-50 74-14,-125 250-17,26-75 16,124-199 1,25-50 46,0-249-47,0-50 0,0 75-15,25 224 93,-25 75-78,0 199-15,-75-25 15,1-125 0,74-99 0,-25 0-15,0-25 15,25-149 0,0-51-15,99 1 15,51 75 0,-51 99-15,-24 25 15,-50 74 0,25 126-15,-50-1 15,0-50 0,0-149-15,0 0-1,0-25 79,0-99-78,0 24 15,0 25-16,25 1 17,25 49-1,-50 25-16,24 0 48,1 0-32,25 50 0,-50-25-15,25 24 31,25 26-16,-25-50 0,0-75 63,0 25-63,-1 25-16,-24-25 1,25-24 0,0-76 15,-25 100-16,0 25 95,0-50-79,0 25-16,-25 25 17,0-49-1,25-26-16,0 0 79,0 50-63,0-49-15,0 49 15,0 25-15,0-50-16,0-25 31,0-49 312,-49-100-312,24 99-15,25 25 15,-25 26-15,25 49 15,0-50 0,0 25-15,0 50 15,0-25 0,0 1-31,0-1 16,0 25 15,-25-50 0,25 25 0,0 25 94,0-50-94,0 0 0,0 50 16,-25 0 16,0 224-17,25 200-30,0-1 15,0-49 0,0-125 1,0-150-1,0-24-16,0-50 17,0-25 61,-25-199-62,-25-399 1,50 299-1,0 125-16,0 99 17,0 50-17,0-49-15,0 74 31,0-50 16,0 25 0,0 25-16,0-50-15,0-25-1,0 26 17,0 24-1,0 0 0,-24 0-15,24 0 15,0 0 62,0 0-61,-50 424 155,0 24-156,50-199-15,0-224-1,0 174 1,0-74 15,0-50-15,0-50 171,-50-75-156,25-174-15,25-25-1,0 75 16,0 99 1,0 1-1,0-1-16,0 100 17,0-25 46,0 0-63,0 0 79,-25-24-79,25-1 1,0 25 15,0-25-15,0-50 15,0 76 0,0 73 156,0 26-155,-25 74-1,1-49-16,-1-50 17,0 124-17,0-149 16,0 75 1,25-50-1,0-26 0,0 1-15,-25-25 46,0-25-46,0-74-1,0-175 32,25 75-31,0-75 15,0 199-16,0 125 110,0 49-94,-25 1 16,1 199-31,-26-125 15,25-24 0,25-101-15,0-49 31,-25 0-16,0 0 0,-25-124-15,50-50 30,0-125-30,0 224 15,0-49 0,0 74-15,0 124 62,-25 26-47,-49 249 0,24-175-15,25 100 15,0-199 0,25-75 1,-25 0 30,-25-75-15,25-149-32,25 0 1,0 124 15,-25 225 125,1 49-140,-26 0 15,25-124 0,25-25-15,0-25 62,25-274-47,0 174-15,-25-223-1,0 298 1,0-25-1,25-25 17,-25 50-17,0 75 157,0 50-141,0 74 0,-75-25 0,0 150-15,25-199 0,25-25 15,1-75 0,24 25 0,0-125 78,0-199-77,0 100-17,0 124 16,0 25 1,74-99-17,-74 49 1,0 75 31,0 100 46,0 0-77,-25 24 15,-24 1 0,24-25-15,0-50 15,25 0-15,-25-1 15,0 126 0,25-75 0,-25 24-15,25-74-1,0 25 1,0-25 0,-25-25 124,0-25-124,25-75 15,0-99-16,0 149 17,0 0-1,0-124-16,0 99 17,0 75 61,0-24-77,0-1 62,0-25-16,0 25-46,0 75 155,0 149-139,0-25-1,0 125-16,0-224 17,0-25-1,0 49-16,0-24 17,25-25-1,-25-25 16,0 0-32,25 24 16,0-49-15,-25 50 0,0-50-1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28A4B-5742-421E-AE8A-9BFD7A4D4F68}" type="datetimeFigureOut">
              <a:rPr lang="en-US" smtClean="0"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19D2E-B0CF-4FB2-A8FB-8F71CB723B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11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jdykeman.github.io/ml/2016/12/21/cvae.html?fbclid=IwAR35Bg9fAhCGsF4XekZVwqBW98oxaE2OtfmoWpByNUH8nm7lkSrvmY1j3Tw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oojapurabia123/image-to-image-translation-using-bicyclegan-162141f0bdf4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https://ijdykeman.github.io/ml/2016/12/21/cvae.html?fbclid=IwAR35Bg9fAhCGsF4XekZVwqBW98oxaE2OtfmoWpByNUH8nm7lkSrvmY1j3Tw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D2E-B0CF-4FB2-A8FB-8F71CB723B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9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https://medium.com/@poojapurabia123/image-to-image-translation-using-bicyclegan-162141f0bdf4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19D2E-B0CF-4FB2-A8FB-8F71CB723BB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1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916E-4B0A-40FA-991D-CCA67B8A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CEFC1-7BEC-4F5E-B438-7ACC38D9A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B8E3-FF96-411F-AAD7-36FEEC6F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45D58-0076-44A4-B49F-C8443725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D6B0-E65E-4351-B5A7-7437949D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4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4D87-3D9D-47C5-A983-293F829C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DB433-9D91-4D6F-A04F-0F64C0C4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F7C3-E447-457B-B3F7-575F0DDC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4932-90E8-4E80-ABDC-B0B47D5C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05335-0258-4E91-BFF1-520A3B01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E7BA1-D999-4E61-86FD-2E5D629E3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81B1E-30CA-4754-8FC1-EF47E00BC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2CA5-7CBB-46B6-BA7D-6E6F8907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7C5A-DADB-4CCA-B784-AFFD6C8A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E7F55-CFF5-4CE2-92FA-21E7A834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E415-A605-4627-9C58-653B6797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D32A-6CE4-4E2D-B483-0FF5873F1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7D4E3-9202-4281-A394-370609D0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78D6F-AF27-499D-AEAA-194C5A79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D9ACB-ECB2-4C4E-A589-1BEFECF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3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7882-F14B-4CC3-BEF1-407F43F55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9E9C-926B-414F-88BB-A31D5D64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5345-5325-4A24-9312-8DB9BBEF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CC1F-59F1-4B78-90DC-850F9E93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5682E-72C7-44CE-89A6-88E96BE6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7DB-DAC6-4054-B859-E010D8FF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6A58-C981-415B-AC40-BA77C282E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89744-D796-4C88-BFB4-4D4E8139B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5D86B-9B22-4123-B718-AE03D828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94A7C-048B-4597-A742-A6BFDE43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AB888-3E87-4E70-8443-8D7548A0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ED72-1304-4236-B9EA-E0FBD5106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CBE0-11B2-482C-9411-9825997C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D42EE-FD31-4C2F-9FD8-D19BEC07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5A482-AB8A-4DAF-AE05-4D688A08D4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1C638-4A90-4CD1-8368-11CF40FBFC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C7961B-2F3A-4123-AC9F-E10A8B6E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58FD34-78B6-4E4A-BC93-4E9C8FA2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25047-E81B-4F57-8296-74477864B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5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6B37-09A1-4AD5-8F42-2D136F04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AEE6-8EF9-49E0-857E-218500FE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0D1B1-F02E-43C6-9376-8D588141F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C5BF7-B1FF-44DC-AAC1-0F725576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E53ED-D04A-479C-906B-88F7C6E1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58F7C-E25E-4A20-9554-BF978A92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F525C-59BC-49E5-9183-11C2AAB15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6FE7-4377-43F9-9FC3-995F4349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C7CF-6D9F-46A6-82D4-F294E05E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5A27-5A5E-48F7-84B0-74A34B30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556C-D558-46EA-A96A-3C9A1F7C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4E31-EF1A-44C6-BA0F-E506C1FF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4776B-454E-42D8-9E2F-A4BF36B5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53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55E20-6660-4E3E-B9EC-840334C7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89E206-2438-436C-9E6E-1ACDCD81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B63BF-657B-493F-A611-437B79550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9463C-8077-48F6-BD1D-950E1E26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50ECC-7034-48F1-8E26-B4846130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649F-1BD4-4ACD-AE67-77C773F4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BA955-86B3-4D10-85C5-1C19943B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5966-ED7C-46D3-94E5-9AF3097AB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EDBE8-0816-4F2F-B6FB-B14B7F04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7/30/2020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D83A2-3897-46E7-9921-9A5DEE6B9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3BB2-D688-4677-AF68-4602F2B3A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A844-6655-4593-8B5D-99E3BE657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3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5.xm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customXml" Target="../ink/ink18.xml"/><Relationship Id="rId4" Type="http://schemas.openxmlformats.org/officeDocument/2006/relationships/image" Target="../media/image25.png"/><Relationship Id="rId9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Kohl/probabilistic_unet" TargetMode="External"/><Relationship Id="rId2" Type="http://schemas.openxmlformats.org/officeDocument/2006/relationships/hyperlink" Target="https://ijdykeman.github.io/ml/2016/12/21/cvae.html?fbclid=IwAR35Bg9fAhCGsF4XekZVwqBW98oxaE2OtfmoWpByNUH8nm7lkSrvmY1j3T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s.princeton.edu/courses/archive/fall11/cos597C/lectures/variational-inference-i.pdf" TargetMode="External"/><Relationship Id="rId4" Type="http://schemas.openxmlformats.org/officeDocument/2006/relationships/hyperlink" Target="https://wiseodd.github.io/techblog/2016/12/17/conditional-vae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7BDB-947E-4558-8DC8-5E84355B2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Probabilistic U-Net for Segmentation of Ambiguous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75E15-2B2A-4A79-8DF9-5DAA3907B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0565" y="3602038"/>
            <a:ext cx="9565341" cy="16557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Original Paper: </a:t>
            </a:r>
            <a:r>
              <a:rPr lang="en-US" sz="1900" dirty="0"/>
              <a:t>Kohl, Simon A. A., </a:t>
            </a:r>
            <a:r>
              <a:rPr lang="en-US" sz="1900" dirty="0" err="1"/>
              <a:t>Romera</a:t>
            </a:r>
            <a:r>
              <a:rPr lang="en-US" sz="1900" dirty="0"/>
              <a:t>-Paredes, et al. A Probabilistic U-Net for Segmentation of Ambiguous Images. (2019). arxiv:1806.05034 Advances in Neural Information Processing Systems </a:t>
            </a:r>
          </a:p>
          <a:p>
            <a:pPr algn="just"/>
            <a:r>
              <a:rPr lang="en-US" dirty="0"/>
              <a:t>Presentation author: </a:t>
            </a:r>
            <a:r>
              <a:rPr lang="en-US" sz="1900" dirty="0"/>
              <a:t>Krisztina Sinkovics</a:t>
            </a:r>
          </a:p>
          <a:p>
            <a:pPr algn="just"/>
            <a:r>
              <a:rPr lang="en-US" sz="1900" dirty="0"/>
              <a:t>Venue: </a:t>
            </a:r>
            <a:r>
              <a:rPr lang="en-US" sz="1500" dirty="0" err="1"/>
              <a:t>nPlan</a:t>
            </a:r>
            <a:r>
              <a:rPr lang="en-US" sz="1900" dirty="0"/>
              <a:t> </a:t>
            </a:r>
            <a:r>
              <a:rPr lang="en-US" sz="1500" dirty="0"/>
              <a:t>ML Paper Club (virtual)</a:t>
            </a:r>
          </a:p>
          <a:p>
            <a:pPr algn="just"/>
            <a:r>
              <a:rPr lang="en-US" sz="1900" dirty="0"/>
              <a:t>Date: </a:t>
            </a:r>
            <a:r>
              <a:rPr lang="en-US" sz="1500" dirty="0"/>
              <a:t>30</a:t>
            </a:r>
            <a:r>
              <a:rPr lang="en-US" sz="1500" baseline="30000" dirty="0"/>
              <a:t>th</a:t>
            </a:r>
            <a:r>
              <a:rPr lang="en-US" sz="1500" dirty="0"/>
              <a:t> of August 2020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4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241B-5894-41B0-A7F7-6EF954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  <a:br>
              <a:rPr lang="en-US" dirty="0"/>
            </a:br>
            <a:r>
              <a:rPr lang="en-US" dirty="0"/>
              <a:t>(for inference)</a:t>
            </a:r>
            <a:br>
              <a:rPr lang="en-US" dirty="0"/>
            </a:br>
            <a:r>
              <a:rPr lang="en-US" sz="2200" dirty="0"/>
              <a:t>Figure 1. 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812C-974F-4DE6-A027-6401B4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025"/>
            <a:ext cx="10515600" cy="4351338"/>
          </a:xfrm>
        </p:spPr>
        <p:txBody>
          <a:bodyPr/>
          <a:lstStyle/>
          <a:p>
            <a:r>
              <a:rPr lang="en-US" dirty="0"/>
              <a:t>Repeat m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C9C94-7B05-42E9-971C-5B2375A8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54" y="193167"/>
            <a:ext cx="6119914" cy="6156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B6C1578-2D37-459E-B72F-8A2CDE2A529F}"/>
                  </a:ext>
                </a:extLst>
              </p14:cNvPr>
              <p14:cNvContentPartPr/>
              <p14:nvPr/>
            </p14:nvContentPartPr>
            <p14:xfrm>
              <a:off x="8050426" y="3200534"/>
              <a:ext cx="215280" cy="269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B6C1578-2D37-459E-B72F-8A2CDE2A5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87426" y="3137534"/>
                <a:ext cx="340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4ED4F3-5B2A-4171-B6DF-72258382B286}"/>
                  </a:ext>
                </a:extLst>
              </p14:cNvPr>
              <p14:cNvContentPartPr/>
              <p14:nvPr/>
            </p14:nvContentPartPr>
            <p14:xfrm>
              <a:off x="8104066" y="3316814"/>
              <a:ext cx="251280" cy="484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4ED4F3-5B2A-4171-B6DF-72258382B2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1066" y="3253814"/>
                <a:ext cx="376920" cy="61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72A1DCB-6E62-4EA2-AFBD-7F4660683D1B}"/>
                  </a:ext>
                </a:extLst>
              </p14:cNvPr>
              <p14:cNvContentPartPr/>
              <p14:nvPr/>
            </p14:nvContentPartPr>
            <p14:xfrm>
              <a:off x="8220706" y="3236174"/>
              <a:ext cx="475560" cy="269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72A1DCB-6E62-4EA2-AFBD-7F4660683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57706" y="3173174"/>
                <a:ext cx="6012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AD3F71-9FC1-4E7C-9D8F-A84F9DA0E98F}"/>
                  </a:ext>
                </a:extLst>
              </p14:cNvPr>
              <p14:cNvContentPartPr/>
              <p14:nvPr/>
            </p14:nvContentPartPr>
            <p14:xfrm>
              <a:off x="9807226" y="4132214"/>
              <a:ext cx="610920" cy="941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AD3F71-9FC1-4E7C-9D8F-A84F9DA0E9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44226" y="4069214"/>
                <a:ext cx="73656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A13C7D-1AB6-4054-9547-B0A3936A8491}"/>
                  </a:ext>
                </a:extLst>
              </p14:cNvPr>
              <p14:cNvContentPartPr/>
              <p14:nvPr/>
            </p14:nvContentPartPr>
            <p14:xfrm>
              <a:off x="9923866" y="4105934"/>
              <a:ext cx="636840" cy="1389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A13C7D-1AB6-4054-9547-B0A3936A84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0866" y="4042934"/>
                <a:ext cx="762480" cy="15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68D8500-F17B-4C93-97A1-DB24EC163F11}"/>
                  </a:ext>
                </a:extLst>
              </p14:cNvPr>
              <p14:cNvContentPartPr/>
              <p14:nvPr/>
            </p14:nvContentPartPr>
            <p14:xfrm>
              <a:off x="10261186" y="4470974"/>
              <a:ext cx="561240" cy="1396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68D8500-F17B-4C93-97A1-DB24EC163F1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198186" y="4407974"/>
                <a:ext cx="686880" cy="15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5552B2-2AF1-41BB-B773-1E7A3C6EC318}"/>
                  </a:ext>
                </a:extLst>
              </p14:cNvPr>
              <p14:cNvContentPartPr/>
              <p14:nvPr/>
            </p14:nvContentPartPr>
            <p14:xfrm>
              <a:off x="10748626" y="5226254"/>
              <a:ext cx="108360" cy="215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5552B2-2AF1-41BB-B773-1E7A3C6EC3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85626" y="5163254"/>
                <a:ext cx="23400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6BEE5C6-4725-4083-B871-74281EAA94CA}"/>
                  </a:ext>
                </a:extLst>
              </p14:cNvPr>
              <p14:cNvContentPartPr/>
              <p14:nvPr/>
            </p14:nvContentPartPr>
            <p14:xfrm>
              <a:off x="10633066" y="4652774"/>
              <a:ext cx="259920" cy="529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6BEE5C6-4725-4083-B871-74281EAA94C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70066" y="4589774"/>
                <a:ext cx="38556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B763004-A082-4F8B-B844-B7A560DA6105}"/>
                  </a:ext>
                </a:extLst>
              </p14:cNvPr>
              <p14:cNvContentPartPr/>
              <p14:nvPr/>
            </p14:nvContentPartPr>
            <p14:xfrm>
              <a:off x="9923866" y="3696614"/>
              <a:ext cx="923760" cy="956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B763004-A082-4F8B-B844-B7A560DA61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60866" y="3633614"/>
                <a:ext cx="1049400" cy="10818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88305A77-B08A-4B5C-B6C4-DAB92E38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10</a:t>
            </a:fld>
            <a:endParaRPr lang="en-US"/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3BFC39A4-C146-4029-B071-80EE548F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43948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241B-5894-41B0-A7F7-6EF95481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(for inference)</a:t>
            </a:r>
            <a:br>
              <a:rPr lang="en-US" dirty="0"/>
            </a:br>
            <a:r>
              <a:rPr lang="en-US" sz="2200" dirty="0"/>
              <a:t>Figure 1. a)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812C-974F-4DE6-A027-6401B4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1867"/>
            <a:ext cx="10515600" cy="4351338"/>
          </a:xfrm>
        </p:spPr>
        <p:txBody>
          <a:bodyPr/>
          <a:lstStyle/>
          <a:p>
            <a:r>
              <a:rPr lang="en-US" dirty="0"/>
              <a:t>Repeat m times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C9C94-7B05-42E9-971C-5B2375A8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54" y="193167"/>
            <a:ext cx="6119914" cy="61568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60A353-B21D-440B-B511-37BF3A6E51BE}"/>
                  </a:ext>
                </a:extLst>
              </p14:cNvPr>
              <p14:cNvContentPartPr/>
              <p14:nvPr/>
            </p14:nvContentPartPr>
            <p14:xfrm>
              <a:off x="9838186" y="4641974"/>
              <a:ext cx="1072080" cy="1382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60A353-B21D-440B-B511-37BF3A6E51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75186" y="4578974"/>
                <a:ext cx="119772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05B2A5-4F7A-4534-9DB4-C52071A541A5}"/>
                  </a:ext>
                </a:extLst>
              </p14:cNvPr>
              <p14:cNvContentPartPr/>
              <p14:nvPr/>
            </p14:nvContentPartPr>
            <p14:xfrm>
              <a:off x="10435066" y="572845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05B2A5-4F7A-4534-9DB4-C52071A54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372066" y="566545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C7BAB4-59A6-4390-B98B-3691F667EA2E}"/>
                  </a:ext>
                </a:extLst>
              </p14:cNvPr>
              <p14:cNvContentPartPr/>
              <p14:nvPr/>
            </p14:nvContentPartPr>
            <p14:xfrm>
              <a:off x="8597266" y="3361814"/>
              <a:ext cx="54000" cy="99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C7BAB4-59A6-4390-B98B-3691F667EA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4266" y="3298814"/>
                <a:ext cx="179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50D51E1-1E2D-4B49-8424-089D31C5BF8D}"/>
                  </a:ext>
                </a:extLst>
              </p14:cNvPr>
              <p14:cNvContentPartPr/>
              <p14:nvPr/>
            </p14:nvContentPartPr>
            <p14:xfrm>
              <a:off x="8337346" y="3236174"/>
              <a:ext cx="153360" cy="22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50D51E1-1E2D-4B49-8424-089D31C5BF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4346" y="3173174"/>
                <a:ext cx="2790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361D264-020F-48CC-910B-4F38BBB2B16A}"/>
                  </a:ext>
                </a:extLst>
              </p14:cNvPr>
              <p14:cNvContentPartPr/>
              <p14:nvPr/>
            </p14:nvContentPartPr>
            <p14:xfrm>
              <a:off x="8695906" y="3352814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361D264-020F-48CC-910B-4F38BBB2B1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32906" y="328981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3942834-1C4E-488B-ACF5-99B795DE226A}"/>
              </a:ext>
            </a:extLst>
          </p:cNvPr>
          <p:cNvSpPr/>
          <p:nvPr/>
        </p:nvSpPr>
        <p:spPr>
          <a:xfrm>
            <a:off x="9781705" y="2549520"/>
            <a:ext cx="1185042" cy="948896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D066A-4845-478D-9CB6-756C8E1AC3B9}"/>
              </a:ext>
            </a:extLst>
          </p:cNvPr>
          <p:cNvSpPr/>
          <p:nvPr/>
        </p:nvSpPr>
        <p:spPr>
          <a:xfrm>
            <a:off x="7549445" y="3229309"/>
            <a:ext cx="500961" cy="364009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98E9E-859D-4B3C-8960-45C6DCF1D0E0}"/>
              </a:ext>
            </a:extLst>
          </p:cNvPr>
          <p:cNvSpPr/>
          <p:nvPr/>
        </p:nvSpPr>
        <p:spPr>
          <a:xfrm>
            <a:off x="5317151" y="3526846"/>
            <a:ext cx="3378394" cy="167088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18FE5-959D-4DC0-A9AD-1ADF2BBF3D59}"/>
              </a:ext>
            </a:extLst>
          </p:cNvPr>
          <p:cNvSpPr/>
          <p:nvPr/>
        </p:nvSpPr>
        <p:spPr>
          <a:xfrm>
            <a:off x="5781225" y="1025015"/>
            <a:ext cx="2332786" cy="1601220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4A119-42CD-44F4-A0EA-96940C7B1CC3}"/>
              </a:ext>
            </a:extLst>
          </p:cNvPr>
          <p:cNvSpPr/>
          <p:nvPr/>
        </p:nvSpPr>
        <p:spPr>
          <a:xfrm>
            <a:off x="5940134" y="2626235"/>
            <a:ext cx="933340" cy="900611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3DA49B5-4BC9-43C3-A720-E9C5EE65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11</a:t>
            </a:fld>
            <a:endParaRPr lang="en-US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183E6B71-9034-4DC4-9E38-E1A806F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7274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241B-5894-41B0-A7F7-6EF95481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6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Sampling</a:t>
            </a:r>
            <a:br>
              <a:rPr lang="en-US" dirty="0"/>
            </a:br>
            <a:r>
              <a:rPr lang="en-US" dirty="0"/>
              <a:t>(for inference)</a:t>
            </a:r>
            <a:br>
              <a:rPr lang="en-US" dirty="0"/>
            </a:br>
            <a:r>
              <a:rPr lang="en-US" sz="2200" dirty="0"/>
              <a:t>Figure 1. 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6812C-974F-4DE6-A027-6401B4228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959"/>
            <a:ext cx="10515600" cy="4351338"/>
          </a:xfrm>
        </p:spPr>
        <p:txBody>
          <a:bodyPr/>
          <a:lstStyle/>
          <a:p>
            <a:r>
              <a:rPr lang="en-US" dirty="0"/>
              <a:t>Repeat m times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8C9C94-7B05-42E9-971C-5B2375A85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54" y="193167"/>
            <a:ext cx="6119914" cy="61568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077744-495F-4BE9-A54E-834227728E37}"/>
              </a:ext>
            </a:extLst>
          </p:cNvPr>
          <p:cNvSpPr/>
          <p:nvPr/>
        </p:nvSpPr>
        <p:spPr>
          <a:xfrm>
            <a:off x="9861175" y="2549520"/>
            <a:ext cx="1105571" cy="196869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43CD2-F70A-4753-BFBC-8A5F8113CC4B}"/>
              </a:ext>
            </a:extLst>
          </p:cNvPr>
          <p:cNvSpPr/>
          <p:nvPr/>
        </p:nvSpPr>
        <p:spPr>
          <a:xfrm>
            <a:off x="7709647" y="3169857"/>
            <a:ext cx="610020" cy="364009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D5A71-20F4-4AB5-A891-5DAAD0002A24}"/>
              </a:ext>
            </a:extLst>
          </p:cNvPr>
          <p:cNvSpPr/>
          <p:nvPr/>
        </p:nvSpPr>
        <p:spPr>
          <a:xfrm>
            <a:off x="5781225" y="1025015"/>
            <a:ext cx="2332786" cy="1601220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8D1AE8-4587-418D-8033-229332C30584}"/>
              </a:ext>
            </a:extLst>
          </p:cNvPr>
          <p:cNvSpPr/>
          <p:nvPr/>
        </p:nvSpPr>
        <p:spPr>
          <a:xfrm>
            <a:off x="5940134" y="2626235"/>
            <a:ext cx="933340" cy="900611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F78D11-4E12-4FB1-B9C3-8141AD89EFA4}"/>
              </a:ext>
            </a:extLst>
          </p:cNvPr>
          <p:cNvSpPr/>
          <p:nvPr/>
        </p:nvSpPr>
        <p:spPr>
          <a:xfrm>
            <a:off x="5317151" y="3526846"/>
            <a:ext cx="3378394" cy="1670882"/>
          </a:xfrm>
          <a:prstGeom prst="rect">
            <a:avLst/>
          </a:prstGeom>
          <a:solidFill>
            <a:srgbClr val="FFFFFF">
              <a:alpha val="47843"/>
            </a:srgb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0E78B2B-E1BE-4F09-9899-47C8D230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12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DC959B7-A10D-4DEB-AB8D-FAE3AB2F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84347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D0FC-77C6-46A2-B2E5-954B3275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9" y="114113"/>
            <a:ext cx="10515600" cy="1325563"/>
          </a:xfrm>
        </p:spPr>
        <p:txBody>
          <a:bodyPr/>
          <a:lstStyle/>
          <a:p>
            <a:r>
              <a:rPr lang="en-US" dirty="0"/>
              <a:t>Network Architecture: Training</a:t>
            </a:r>
            <a:br>
              <a:rPr lang="en-US" dirty="0"/>
            </a:br>
            <a:r>
              <a:rPr lang="en-US" sz="2400" dirty="0"/>
              <a:t>(formal explanation to Figure 1. b))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82F5D-02D0-48DC-97EB-0DC710284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340" y="1317812"/>
                <a:ext cx="11241741" cy="53250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𝑑𝑖𝑎𝑔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                   (3)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700" dirty="0">
                    <a:ea typeface="Cambria Math" panose="02040503050406030204" pitchFamily="18" charset="0"/>
                  </a:rPr>
                  <a:t> - a random sample from posterior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endChr m:val="|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700" dirty="0"/>
                  <a:t> - posterior mean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d>
                      <m:dPr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17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1700" dirty="0"/>
                  <a:t> - posterior 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1700" dirty="0"/>
                  <a:t> – posterior net weights</a:t>
                </a:r>
              </a:p>
              <a:p>
                <a:pPr marL="0" indent="0">
                  <a:buNone/>
                </a:pPr>
                <a:r>
                  <a:rPr lang="en-US" sz="1700" dirty="0"/>
                  <a:t>Y – segmentation mask</a:t>
                </a:r>
              </a:p>
              <a:p>
                <a:pPr marL="514350" indent="-514350">
                  <a:buAutoNum type="arabicParenBoth"/>
                </a:pPr>
                <a:r>
                  <a:rPr lang="en-US" dirty="0"/>
                  <a:t>+ (3)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/>
                  <a:t> - predicted segmentation ideally identical to Y.</a:t>
                </a:r>
              </a:p>
              <a:p>
                <a:pPr marL="514350" indent="-514350">
                  <a:buAutoNum type="arabicParenBoth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dirty="0"/>
                  <a:t>Loss  (4)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(∙|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82F5D-02D0-48DC-97EB-0DC710284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340" y="1317812"/>
                <a:ext cx="11241741" cy="5325035"/>
              </a:xfrm>
              <a:blipFill>
                <a:blip r:embed="rId2"/>
                <a:stretch>
                  <a:fillRect l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3FFC511A-5B0B-4289-8C90-04B235534C51}"/>
              </a:ext>
            </a:extLst>
          </p:cNvPr>
          <p:cNvSpPr/>
          <p:nvPr/>
        </p:nvSpPr>
        <p:spPr>
          <a:xfrm rot="16200000">
            <a:off x="4410635" y="3576918"/>
            <a:ext cx="104618" cy="459288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83EA08-15D9-4D48-9499-7408AD025B8E}"/>
              </a:ext>
            </a:extLst>
          </p:cNvPr>
          <p:cNvSpPr/>
          <p:nvPr/>
        </p:nvSpPr>
        <p:spPr>
          <a:xfrm rot="16200000">
            <a:off x="9608137" y="4050018"/>
            <a:ext cx="156460" cy="35948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58AF28-D96E-4C41-A4F1-2ADEDF52642B}"/>
              </a:ext>
            </a:extLst>
          </p:cNvPr>
          <p:cNvSpPr txBox="1"/>
          <p:nvPr/>
        </p:nvSpPr>
        <p:spPr>
          <a:xfrm>
            <a:off x="2702857" y="6060608"/>
            <a:ext cx="372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Cross-Entropy loss between (S and 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B9E87-45BC-4483-A97C-F3B594BCEC4D}"/>
              </a:ext>
            </a:extLst>
          </p:cNvPr>
          <p:cNvSpPr txBox="1"/>
          <p:nvPr/>
        </p:nvSpPr>
        <p:spPr>
          <a:xfrm>
            <a:off x="8416787" y="6060608"/>
            <a:ext cx="2539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accent1"/>
                </a:solidFill>
              </a:rPr>
              <a:t>Kullback-Leibler</a:t>
            </a:r>
            <a:r>
              <a:rPr lang="en-US" sz="1400" dirty="0">
                <a:solidFill>
                  <a:schemeClr val="accent1"/>
                </a:solidFill>
              </a:rPr>
              <a:t> Divergence </a:t>
            </a:r>
          </a:p>
          <a:p>
            <a:pPr algn="ctr"/>
            <a:r>
              <a:rPr lang="en-US" sz="1400" dirty="0">
                <a:solidFill>
                  <a:schemeClr val="accent1"/>
                </a:solidFill>
              </a:rPr>
              <a:t>between posterior Q and prior 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6C67633D-2AEA-447F-B52C-49451DEB56A7}"/>
              </a:ext>
            </a:extLst>
          </p:cNvPr>
          <p:cNvSpPr/>
          <p:nvPr/>
        </p:nvSpPr>
        <p:spPr>
          <a:xfrm rot="16200000">
            <a:off x="7258898" y="5606253"/>
            <a:ext cx="130539" cy="5082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AFF1B-C126-4468-89B5-EA437AD2FC64}"/>
              </a:ext>
            </a:extLst>
          </p:cNvPr>
          <p:cNvSpPr txBox="1"/>
          <p:nvPr/>
        </p:nvSpPr>
        <p:spPr>
          <a:xfrm>
            <a:off x="6846302" y="6060608"/>
            <a:ext cx="955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Weighting factor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EF39A2-2493-4EE4-93D3-D43D8937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13</a:t>
            </a:fld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16896FD2-4170-4A70-802B-3B14D0E7AFD9}"/>
              </a:ext>
            </a:extLst>
          </p:cNvPr>
          <p:cNvSpPr/>
          <p:nvPr/>
        </p:nvSpPr>
        <p:spPr>
          <a:xfrm rot="16200000" flipH="1">
            <a:off x="6720528" y="340615"/>
            <a:ext cx="209235" cy="9317287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6B132-40B0-458E-99C1-756E1EEA84D7}"/>
              </a:ext>
            </a:extLst>
          </p:cNvPr>
          <p:cNvSpPr txBox="1"/>
          <p:nvPr/>
        </p:nvSpPr>
        <p:spPr>
          <a:xfrm>
            <a:off x="6454585" y="4546293"/>
            <a:ext cx="762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 – ELBO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9547352-3932-47BA-8847-62CAA803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410498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A4CB-0F64-488F-9948-2B16EA9A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1325563"/>
          </a:xfrm>
        </p:spPr>
        <p:txBody>
          <a:bodyPr/>
          <a:lstStyle/>
          <a:p>
            <a:r>
              <a:rPr lang="en-US" dirty="0"/>
              <a:t>Network Architecture: Training </a:t>
            </a:r>
            <a:r>
              <a:rPr lang="en-US" sz="2000" dirty="0"/>
              <a:t>(Figure 1. 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EC822-DC98-4CDA-9205-620601DA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297" y="1389887"/>
            <a:ext cx="7430936" cy="510298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AF457-B666-4B8A-8AA1-A5DBC44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8420B-E5AE-41A9-860E-E8EE15A5E9F5}"/>
              </a:ext>
            </a:extLst>
          </p:cNvPr>
          <p:cNvSpPr txBox="1"/>
          <p:nvPr/>
        </p:nvSpPr>
        <p:spPr>
          <a:xfrm>
            <a:off x="3487270" y="4087906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Conditioned on input X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C2F11-735C-4EC0-A7C8-E22DB1FA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97368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E48F-C3DC-4E90-801A-974D0101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A3F38-0E04-4793-95FF-2FB16CA4C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94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Use </a:t>
                </a:r>
                <a:r>
                  <a:rPr lang="en-US" sz="2000" b="1" dirty="0"/>
                  <a:t>G</a:t>
                </a:r>
                <a:r>
                  <a:rPr lang="en-US" sz="2000" dirty="0"/>
                  <a:t>eneralized </a:t>
                </a:r>
                <a:r>
                  <a:rPr lang="en-US" sz="2000" b="1" dirty="0"/>
                  <a:t>E</a:t>
                </a:r>
                <a:r>
                  <a:rPr lang="en-US" sz="2000" dirty="0"/>
                  <a:t>nergy </a:t>
                </a:r>
                <a:r>
                  <a:rPr lang="en-US" sz="2000" b="1" dirty="0"/>
                  <a:t>D</a:t>
                </a:r>
                <a:r>
                  <a:rPr lang="en-US" sz="2000" dirty="0"/>
                  <a:t>istance to compare distributions of segmentations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𝐺𝐸𝐷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dirty="0"/>
                  <a:t> independent samples from predicted distribution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800" dirty="0"/>
                  <a:t> independent samples from ground truth masks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𝐼𝑂𝑈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b="0" dirty="0"/>
                  <a:t>     distance measure</a:t>
                </a:r>
              </a:p>
              <a:p>
                <a:pPr marL="0" indent="0">
                  <a:buNone/>
                </a:pPr>
                <a:r>
                  <a:rPr lang="en-US" sz="1800" dirty="0"/>
                  <a:t>When S and Y are empty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A3F38-0E04-4793-95FF-2FB16CA4C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94493"/>
              </a:xfrm>
              <a:blipFill>
                <a:blip r:embed="rId2"/>
                <a:stretch>
                  <a:fillRect l="-638" t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E8EAA84-137E-4CD9-91C0-40141D3433D4}"/>
              </a:ext>
            </a:extLst>
          </p:cNvPr>
          <p:cNvSpPr/>
          <p:nvPr/>
        </p:nvSpPr>
        <p:spPr>
          <a:xfrm rot="16200000">
            <a:off x="6530787" y="2030502"/>
            <a:ext cx="80683" cy="1470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6061D0A-C5D7-4867-A4DA-225F0FEC97CC}"/>
              </a:ext>
            </a:extLst>
          </p:cNvPr>
          <p:cNvSpPr/>
          <p:nvPr/>
        </p:nvSpPr>
        <p:spPr>
          <a:xfrm rot="16200000">
            <a:off x="4612343" y="2066363"/>
            <a:ext cx="80683" cy="1470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F8A9906B-0E2D-4DCF-A7F0-8DE711498258}"/>
              </a:ext>
            </a:extLst>
          </p:cNvPr>
          <p:cNvSpPr/>
          <p:nvPr/>
        </p:nvSpPr>
        <p:spPr>
          <a:xfrm rot="16200000">
            <a:off x="8709209" y="2030501"/>
            <a:ext cx="80683" cy="14702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9FC2A-7129-4F94-90B3-A5D858E05F32}"/>
              </a:ext>
            </a:extLst>
          </p:cNvPr>
          <p:cNvSpPr txBox="1"/>
          <p:nvPr/>
        </p:nvSpPr>
        <p:spPr>
          <a:xfrm>
            <a:off x="3816231" y="2905780"/>
            <a:ext cx="1571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Disagreement between </a:t>
            </a:r>
            <a:r>
              <a:rPr lang="en-US" sz="1400" dirty="0" err="1">
                <a:solidFill>
                  <a:schemeClr val="accent1"/>
                </a:solidFill>
              </a:rPr>
              <a:t>gt</a:t>
            </a:r>
            <a:r>
              <a:rPr lang="en-US" sz="1400" dirty="0">
                <a:solidFill>
                  <a:schemeClr val="accent1"/>
                </a:solidFill>
              </a:rPr>
              <a:t> and predicted sample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9FE5-E06E-4540-9DDD-0631BA14F9F1}"/>
              </a:ext>
            </a:extLst>
          </p:cNvPr>
          <p:cNvSpPr txBox="1"/>
          <p:nvPr/>
        </p:nvSpPr>
        <p:spPr>
          <a:xfrm>
            <a:off x="5836022" y="2900373"/>
            <a:ext cx="1571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Disagreement between a pair of predicted masks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50692-F7A4-4334-8E75-34B62DD35FB4}"/>
              </a:ext>
            </a:extLst>
          </p:cNvPr>
          <p:cNvSpPr txBox="1"/>
          <p:nvPr/>
        </p:nvSpPr>
        <p:spPr>
          <a:xfrm>
            <a:off x="8014444" y="2900373"/>
            <a:ext cx="15715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</a:rPr>
              <a:t>Disagreement between a pair of </a:t>
            </a:r>
            <a:r>
              <a:rPr lang="en-US" sz="1400" dirty="0" err="1">
                <a:solidFill>
                  <a:schemeClr val="accent1"/>
                </a:solidFill>
              </a:rPr>
              <a:t>gt</a:t>
            </a:r>
            <a:r>
              <a:rPr lang="en-US" sz="1400" dirty="0">
                <a:solidFill>
                  <a:schemeClr val="accent1"/>
                </a:solidFill>
              </a:rPr>
              <a:t> masks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2F0909-583E-4799-B75B-91A98EC0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15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4C05E85-92B5-475B-96FA-D30E1D36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71707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4A36-88AE-4C6B-B11D-A0DADE85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481"/>
            <a:ext cx="10515600" cy="1325563"/>
          </a:xfrm>
        </p:spPr>
        <p:txBody>
          <a:bodyPr/>
          <a:lstStyle/>
          <a:p>
            <a:r>
              <a:rPr lang="en-US" dirty="0"/>
              <a:t>Baseline Methods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29D58F-8A7D-42BB-917E-FF823AD27C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628" y="1541044"/>
            <a:ext cx="10515600" cy="2810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FCFE89-4288-4E31-A033-D115C0C04300}"/>
              </a:ext>
            </a:extLst>
          </p:cNvPr>
          <p:cNvSpPr/>
          <p:nvPr/>
        </p:nvSpPr>
        <p:spPr>
          <a:xfrm>
            <a:off x="596332" y="4888193"/>
            <a:ext cx="1010214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2: Baseline architectures</a:t>
            </a:r>
          </a:p>
          <a:p>
            <a:r>
              <a:rPr lang="en-US" sz="1600" b="1" dirty="0"/>
              <a:t>Arrows</a:t>
            </a:r>
            <a:r>
              <a:rPr lang="en-US" sz="1600" dirty="0"/>
              <a:t>: flow of operations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blue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1"/>
                </a:solidFill>
              </a:rPr>
              <a:t>blocks</a:t>
            </a:r>
            <a:r>
              <a:rPr lang="en-US" sz="1600" dirty="0"/>
              <a:t>: feature maps </a:t>
            </a:r>
          </a:p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red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blocks</a:t>
            </a:r>
            <a:r>
              <a:rPr lang="en-US" sz="1600" dirty="0"/>
              <a:t>: feature maps with dropout with probability p=0.5</a:t>
            </a: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r>
              <a:rPr lang="en-US" sz="1600" dirty="0"/>
              <a:t> broadcasted </a:t>
            </a:r>
            <a:r>
              <a:rPr lang="en-US" sz="1600" dirty="0" err="1"/>
              <a:t>latents</a:t>
            </a:r>
            <a:r>
              <a:rPr lang="en-US" sz="1600" dirty="0"/>
              <a:t>. </a:t>
            </a:r>
          </a:p>
          <a:p>
            <a:r>
              <a:rPr lang="en-US" sz="1600" dirty="0"/>
              <a:t>Note that the number of feature map blocks shown is reduced for clarity of presentation.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B862D4-BAE4-45A8-A83B-C7389E3A7E6B}"/>
              </a:ext>
            </a:extLst>
          </p:cNvPr>
          <p:cNvSpPr/>
          <p:nvPr/>
        </p:nvSpPr>
        <p:spPr>
          <a:xfrm>
            <a:off x="929640" y="4351084"/>
            <a:ext cx="1684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Dropout U-Net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B117E-53C4-43DD-8362-22260B673F33}"/>
              </a:ext>
            </a:extLst>
          </p:cNvPr>
          <p:cNvSpPr/>
          <p:nvPr/>
        </p:nvSpPr>
        <p:spPr>
          <a:xfrm>
            <a:off x="3723401" y="4351084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U-Net Ensemble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07C02-1EAF-4022-B02C-A98D5A5EAE08}"/>
              </a:ext>
            </a:extLst>
          </p:cNvPr>
          <p:cNvSpPr/>
          <p:nvPr/>
        </p:nvSpPr>
        <p:spPr>
          <a:xfrm>
            <a:off x="6801393" y="4379650"/>
            <a:ext cx="104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M-Heads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62370-A870-4B5F-ACC4-58CBAEFF077C}"/>
              </a:ext>
            </a:extLst>
          </p:cNvPr>
          <p:cNvSpPr/>
          <p:nvPr/>
        </p:nvSpPr>
        <p:spPr>
          <a:xfrm>
            <a:off x="9025808" y="4374669"/>
            <a:ext cx="189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Image2Image VAE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59BB83-D556-46AA-B230-0687927D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16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39FF6C3-0BC9-4230-B5B7-19D8FE77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23091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Lung Abnormalities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29ED-FD3B-429C-91F9-C8916C6D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Setup:</a:t>
            </a:r>
          </a:p>
          <a:p>
            <a:r>
              <a:rPr lang="en-US" sz="1800" dirty="0"/>
              <a:t>1018 lung CT scans </a:t>
            </a:r>
          </a:p>
          <a:p>
            <a:r>
              <a:rPr lang="en-US" sz="1800" dirty="0"/>
              <a:t>from 1010 lung patients </a:t>
            </a:r>
          </a:p>
          <a:p>
            <a:r>
              <a:rPr lang="en-US" sz="1800" dirty="0"/>
              <a:t>For each scan 4 radiologists (from a total of 12) provided annotation masks</a:t>
            </a:r>
          </a:p>
          <a:p>
            <a:endParaRPr lang="en-US" sz="1800" dirty="0"/>
          </a:p>
          <a:p>
            <a:r>
              <a:rPr lang="en-US" sz="1800" dirty="0"/>
              <a:t>Resampled CT scans to 0.5 mm × 0.5 mm in-plane resolution</a:t>
            </a:r>
          </a:p>
          <a:p>
            <a:r>
              <a:rPr lang="en-US" sz="1800" dirty="0"/>
              <a:t>Cropped 2D images (180 × 180 pixels) centered at the lesion positions</a:t>
            </a:r>
            <a:br>
              <a:rPr lang="en-US" sz="1800" dirty="0"/>
            </a:b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Training set          722 patients       8882 images</a:t>
            </a:r>
          </a:p>
          <a:p>
            <a:pPr marL="0" indent="0">
              <a:buNone/>
            </a:pPr>
            <a:r>
              <a:rPr lang="en-US" sz="1800" dirty="0"/>
              <a:t>Validation set      144 patients       1996 images</a:t>
            </a:r>
          </a:p>
          <a:p>
            <a:pPr marL="0" indent="0">
              <a:buNone/>
            </a:pPr>
            <a:r>
              <a:rPr lang="en-US" sz="1800" dirty="0"/>
              <a:t>Test set                 144 patients       1992 images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3 masks per image can be empty as experts can disagree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F2302-B138-4C23-9175-868E90963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F8FB1-D15C-4F0B-8A27-696B0D4F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181439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Results: Lung Abnormalities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6513"/>
                <a:ext cx="10959353" cy="45902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𝐺𝐸𝐷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600" dirty="0"/>
                  <a:t> = 4</a:t>
                </a:r>
                <a:endParaRPr lang="en-US" sz="16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1, 4, 8, 16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6513"/>
                <a:ext cx="10959353" cy="45902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2DFCE0A-1ED4-4926-ADA8-09E018DF9FD3}"/>
                  </a:ext>
                </a:extLst>
              </p14:cNvPr>
              <p14:cNvContentPartPr/>
              <p14:nvPr/>
            </p14:nvContentPartPr>
            <p14:xfrm>
              <a:off x="6006346" y="3003254"/>
              <a:ext cx="108000" cy="19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2DFCE0A-1ED4-4926-ADA8-09E018DF9F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3346" y="2940254"/>
                <a:ext cx="233640" cy="323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796AB36-7084-412D-8626-976A4E49B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172" y="2417975"/>
            <a:ext cx="7316928" cy="3842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4C5470-B56A-4E3D-8A15-438E5BC6F1E9}"/>
                  </a:ext>
                </a:extLst>
              </p14:cNvPr>
              <p14:cNvContentPartPr/>
              <p14:nvPr/>
            </p14:nvContentPartPr>
            <p14:xfrm>
              <a:off x="5316226" y="2994254"/>
              <a:ext cx="98640" cy="179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4C5470-B56A-4E3D-8A15-438E5BC6F1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3226" y="2931254"/>
                <a:ext cx="2242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95258EA-7D8A-437D-BBAD-E653617F8122}"/>
                  </a:ext>
                </a:extLst>
              </p14:cNvPr>
              <p14:cNvContentPartPr/>
              <p14:nvPr/>
            </p14:nvContentPartPr>
            <p14:xfrm>
              <a:off x="5863066" y="302989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95258EA-7D8A-437D-BBAD-E653617F812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0066" y="296689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B0F63A-D1B3-4390-94B8-9B88671F00A5}"/>
                  </a:ext>
                </a:extLst>
              </p14:cNvPr>
              <p14:cNvContentPartPr/>
              <p14:nvPr/>
            </p14:nvContentPartPr>
            <p14:xfrm>
              <a:off x="6463546" y="7888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B0F63A-D1B3-4390-94B8-9B88671F00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0546" y="725894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33B34F90-D7F5-486A-B443-72A2373FC3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9671" y="6347626"/>
            <a:ext cx="10801350" cy="304800"/>
          </a:xfrm>
          <a:prstGeom prst="rect">
            <a:avLst/>
          </a:prstGeom>
        </p:spPr>
      </p:pic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132DDFCF-80FD-44A6-ACC0-05FA4CF7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18</a:t>
            </a:fld>
            <a:endParaRPr lang="en-US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DB2668B5-D3E2-4039-A7B8-BDAA73CE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566912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Results: Lung Abnormalities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8C12B-142E-4360-8A91-3F3802735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69" y="1325563"/>
            <a:ext cx="7889051" cy="52832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B0F63A-D1B3-4390-94B8-9B88671F00A5}"/>
                  </a:ext>
                </a:extLst>
              </p14:cNvPr>
              <p14:cNvContentPartPr/>
              <p14:nvPr/>
            </p14:nvContentPartPr>
            <p14:xfrm>
              <a:off x="6463546" y="78889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B0F63A-D1B3-4390-94B8-9B88671F0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0546" y="725894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16F1-129F-4108-A858-FB3702947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18"/>
            <a:ext cx="10515600" cy="2840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Qualitative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FC48-EBA1-47FB-8E36-0F7240A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19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2F76CB-DB6F-440B-AD84-BCCDD164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6915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C5D0-DE6D-4C5E-BE96-CCCF13B2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9735-5DEA-403C-995B-2A2D404A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 distribution of segmentations given an input</a:t>
            </a:r>
          </a:p>
          <a:p>
            <a:r>
              <a:rPr lang="en-US" dirty="0"/>
              <a:t>On a class of images where the image context alone is not enough to resolve ambiguities</a:t>
            </a:r>
          </a:p>
          <a:p>
            <a:endParaRPr lang="en-US" dirty="0"/>
          </a:p>
          <a:p>
            <a:r>
              <a:rPr lang="en-US" dirty="0"/>
              <a:t>e.g. on medical images:</a:t>
            </a:r>
          </a:p>
          <a:p>
            <a:pPr marL="0" indent="0">
              <a:buNone/>
            </a:pPr>
            <a:r>
              <a:rPr lang="en-US" dirty="0"/>
              <a:t>  lesion (anomalous region) ≠ cancer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AD32F-1481-43B9-B925-42186D3C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F5CF1-35E3-493D-82F1-1D3B625F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404705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61"/>
            <a:ext cx="10515600" cy="1325563"/>
          </a:xfrm>
        </p:spPr>
        <p:txBody>
          <a:bodyPr/>
          <a:lstStyle/>
          <a:p>
            <a:r>
              <a:rPr lang="en-US" dirty="0"/>
              <a:t>Results: Cityscapes Semantic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48904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Setup:</a:t>
                </a:r>
              </a:p>
              <a:p>
                <a:r>
                  <a:rPr lang="en-US" sz="1900" dirty="0"/>
                  <a:t>images of street scenes taken from a car with corresponding semantic segmentation maps</a:t>
                </a:r>
              </a:p>
              <a:p>
                <a:r>
                  <a:rPr lang="en-US" sz="1900" dirty="0"/>
                  <a:t>19 classes</a:t>
                </a:r>
              </a:p>
              <a:p>
                <a:r>
                  <a:rPr lang="en-US" sz="1800" dirty="0"/>
                  <a:t>create ambiguities by artificial random flips of five classes to newly introduced classes</a:t>
                </a:r>
              </a:p>
              <a:p>
                <a:pPr lvl="1"/>
                <a:r>
                  <a:rPr lang="en-US" sz="1400" dirty="0"/>
                  <a:t>‘sidewalk’ to ‘sidewalk 2’ with a probability of 8/17, </a:t>
                </a:r>
              </a:p>
              <a:p>
                <a:pPr lvl="1"/>
                <a:r>
                  <a:rPr lang="en-US" sz="1400" dirty="0"/>
                  <a:t>‘person’ to ‘person 2’ with a probability of 7/17, </a:t>
                </a:r>
              </a:p>
              <a:p>
                <a:pPr lvl="1"/>
                <a:r>
                  <a:rPr lang="en-US" sz="1400" dirty="0"/>
                  <a:t>‘car’ to ‘car 2’ with 6/17, </a:t>
                </a:r>
              </a:p>
              <a:p>
                <a:pPr lvl="1"/>
                <a:r>
                  <a:rPr lang="en-US" sz="1400" dirty="0"/>
                  <a:t>‘vegetation’ to ‘vegetation 2’ with 5/17 </a:t>
                </a:r>
              </a:p>
              <a:p>
                <a:pPr lvl="1"/>
                <a:r>
                  <a:rPr lang="en-US" sz="1400" dirty="0"/>
                  <a:t>‘road’ to ‘road 2’ with probability 4/17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US" sz="1800" dirty="0"/>
                  <a:t> discrete modes with probabilities ranging from 10.9% (all </a:t>
                </a:r>
                <a:r>
                  <a:rPr lang="en-US" sz="1800" dirty="0" err="1"/>
                  <a:t>unflipped</a:t>
                </a:r>
                <a:r>
                  <a:rPr lang="en-US" sz="1800" dirty="0"/>
                  <a:t>) down to 0.5% (all flipped)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Training set          2975  images</a:t>
                </a:r>
              </a:p>
              <a:p>
                <a:pPr marL="0" indent="0">
                  <a:buNone/>
                </a:pPr>
                <a:r>
                  <a:rPr lang="en-US" sz="1800" dirty="0"/>
                  <a:t>Validation set      274  images (3 cities from official test set)</a:t>
                </a:r>
              </a:p>
              <a:p>
                <a:pPr marL="0" indent="0">
                  <a:buNone/>
                </a:pPr>
                <a:r>
                  <a:rPr lang="en-US" sz="1800" dirty="0"/>
                  <a:t>Test set                 500 images  (official test set)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4890485"/>
              </a:xfrm>
              <a:blipFill>
                <a:blip r:embed="rId2"/>
                <a:stretch>
                  <a:fillRect l="-1043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0900C-6E89-40D0-AB8F-93BCD8FD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FA1BD-1843-4225-BB0A-02B06752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315261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9386"/>
            <a:ext cx="10515600" cy="1325563"/>
          </a:xfrm>
        </p:spPr>
        <p:txBody>
          <a:bodyPr/>
          <a:lstStyle/>
          <a:p>
            <a:r>
              <a:rPr lang="en-US" dirty="0"/>
              <a:t>Results: Cityscapes Semantic Segmentation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4987"/>
                <a:ext cx="10515600" cy="47515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𝐺𝐸𝐷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𝑔𝑡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=32 </m:t>
                    </m:r>
                  </m:oMath>
                </a14:m>
                <a:r>
                  <a:rPr lang="en-US" sz="1600" dirty="0"/>
                  <a:t>Dirac delta distributions, used directly in the estimator;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= 1, 4, 8, 16;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- weight of the j-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mixture</a:t>
                </a:r>
                <a:br>
                  <a:rPr lang="en-US" sz="1600" dirty="0"/>
                </a:b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9129ED-FD3B-429C-91F9-C8916C6DD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4987"/>
                <a:ext cx="10515600" cy="47515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0A7014D-F3FD-411C-8BC0-9E6FFAFA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95" y="2505573"/>
            <a:ext cx="7039810" cy="37130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060078-D97F-4FBE-8635-72E30CBB6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94" y="6347626"/>
            <a:ext cx="10801350" cy="304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394D-E912-4853-81F4-9ADB3B3E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21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2484017-35E5-4FC8-B295-CFB3EACF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456601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10A8-037C-4662-B7D9-6DBDCF99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89386"/>
            <a:ext cx="10515600" cy="1325563"/>
          </a:xfrm>
        </p:spPr>
        <p:txBody>
          <a:bodyPr/>
          <a:lstStyle/>
          <a:p>
            <a:r>
              <a:rPr lang="en-US" dirty="0"/>
              <a:t>Results: Cityscapes Semantic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3E153-F48F-4355-822B-6C3F07B89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997" y="1236177"/>
            <a:ext cx="7641950" cy="535219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FC80A0-5DB6-45C5-84E6-BA61517C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9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Qualitative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1CBC822-8B38-4F2B-B429-E125746269A7}"/>
                  </a:ext>
                </a:extLst>
              </p14:cNvPr>
              <p14:cNvContentPartPr/>
              <p14:nvPr/>
            </p14:nvContentPartPr>
            <p14:xfrm>
              <a:off x="4928544" y="1390032"/>
              <a:ext cx="137880" cy="175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1CBC822-8B38-4F2B-B429-E12574626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5544" y="1327032"/>
                <a:ext cx="26352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1367D32-A0CA-477D-A8B8-0E6C5BAD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22</a:t>
            </a:fld>
            <a:endParaRPr lang="en-US"/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8F1176D3-4E46-4349-A6F8-7296BAA8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350172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2CD0-EDE3-409D-A2F2-F642D581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Reproducing segmentation probabilities (Cityscapes)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0023F3-97DC-413E-BD81-FE9B1D82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76" y="2113792"/>
            <a:ext cx="10515600" cy="26304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FD0C6F-CE92-4412-A489-02CF50DA7B60}"/>
              </a:ext>
            </a:extLst>
          </p:cNvPr>
          <p:cNvSpPr/>
          <p:nvPr/>
        </p:nvSpPr>
        <p:spPr>
          <a:xfrm>
            <a:off x="1002324" y="4671497"/>
            <a:ext cx="100893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5.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artificial flipping of 5 classes results in 32 modes with different ground truth probability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(x-axis). The y-axis shows the frequency of how often the model predicted this variant in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whole test set. Agreement with the bisector line indicates calibration quality.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65B9-9768-40F3-A2C3-C1899184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690A-7635-4F08-B92E-02BB120B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28257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7483-297D-4A94-88FD-7161B0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0" y="365125"/>
            <a:ext cx="4226859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the model fits ground truth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DAE1A-1D47-421E-B07F-A059E301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0" y="2055813"/>
            <a:ext cx="4518213" cy="4121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dirty="0"/>
              <a:t>Figure 10: Reproduction of probabilities by our Probabilistic U-Net. </a:t>
            </a:r>
          </a:p>
          <a:p>
            <a:pPr marL="0" indent="0">
              <a:buNone/>
            </a:pPr>
            <a:r>
              <a:rPr lang="en-US" sz="1400" dirty="0"/>
              <a:t>The vertical histogram shows the mode-wise occurrence frequencies of samples in comparison to the ground-truth</a:t>
            </a:r>
            <a:br>
              <a:rPr lang="en-US" sz="1400" dirty="0"/>
            </a:br>
            <a:r>
              <a:rPr lang="en-US" sz="1400" dirty="0"/>
              <a:t>probability of the modes, and the horizontal histogram reports the pixel-wise marginal frequencies, i.e. the sampled pixel-fractions for each new stochastic class (e.g. sidewalk 2) with respect to the corresponding existing one (sidewalk) 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5DAE3-FA57-4378-83BE-80EA8BBF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6DCD1-EBFC-4F20-9520-1C74B9C27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53" y="0"/>
            <a:ext cx="7053411" cy="6858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ABBC8F-856D-4745-AF5D-0DF9177B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055468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8BAA-1696-433B-8B04-6467B4A24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387"/>
            <a:ext cx="10515600" cy="1325563"/>
          </a:xfrm>
        </p:spPr>
        <p:txBody>
          <a:bodyPr/>
          <a:lstStyle/>
          <a:p>
            <a:r>
              <a:rPr lang="en-US" dirty="0"/>
              <a:t>Ablation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2AC0C-9785-4094-AFD3-29EE1DF09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87" y="1213266"/>
            <a:ext cx="8573936" cy="526255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DD5C4-95C9-4F4C-98EA-30F3A651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A9BCCE-D68F-468F-AA38-B3F53F63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347556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ADD4-D5EC-40BE-B6DC-3E705DCB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D79B-1E4A-424D-BD22-E44B2662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Probabilistic U-Net provides consistent segmentation masks that closely match multi-modal </a:t>
            </a:r>
            <a:r>
              <a:rPr lang="en-US" sz="2100" dirty="0" err="1"/>
              <a:t>gt</a:t>
            </a:r>
            <a:r>
              <a:rPr lang="en-US" sz="2100" dirty="0"/>
              <a:t> distributions.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Captures complex output distributions including rare modes.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Outperformed the baselines in 4,8 and 16 sample cases, by a significant (Wilcoxon signed-rank test yielding small p-value) but thin margin.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Disentangles prior and segmentation net , conditioning on the entire image while allowing low computational cost.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Architecture allows to inspect its latent space </a:t>
            </a:r>
            <a:r>
              <a:rPr lang="en-US" sz="2100" dirty="0" err="1"/>
              <a:t>bc</a:t>
            </a:r>
            <a:r>
              <a:rPr lang="en-US" sz="2100" dirty="0"/>
              <a:t> of VAE component.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100" dirty="0"/>
              <a:t>Experiment setup allows for in-depth performance evaluation.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2100" dirty="0"/>
          </a:p>
          <a:p>
            <a:pPr marL="0" indent="0" algn="just">
              <a:buNone/>
            </a:pPr>
            <a:r>
              <a:rPr lang="en-US" sz="2100" dirty="0"/>
              <a:t>– More support for the good model calibration claim would be welcome.</a:t>
            </a:r>
          </a:p>
          <a:p>
            <a:pPr marL="0" indent="0" algn="just">
              <a:buNone/>
            </a:pPr>
            <a:r>
              <a:rPr lang="en-US" sz="2100" dirty="0"/>
              <a:t>– Lack of description behind the choice of architecture components (e.g. why conditioning Prior and Posterior, why training Prior and Posterior networks, why Beta in the Loss).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90CAB-57FC-4DF7-8C9C-9B9B5A26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AE8E1-E4B4-4376-875B-0DD509F4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8423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59A1-BF79-44DA-8633-8C65AA73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2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C1DC7-8685-40B7-91BA-FBABE60C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6A5A9-64E7-40A8-8481-4957FDA42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45882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270C-47E4-4C58-B5E5-00491EF1A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D3BF-0FD3-4CAD-B7B2-A9860766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Probabilistic U-Net's implementation on </a:t>
            </a: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(original)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Background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Conditional Variational Autoencoders</a:t>
            </a:r>
            <a:endParaRPr lang="en-US" dirty="0"/>
          </a:p>
          <a:p>
            <a:r>
              <a:rPr lang="en-US" dirty="0">
                <a:hlinkClick r:id="rId4"/>
              </a:rPr>
              <a:t>Conditional VAE</a:t>
            </a:r>
            <a:endParaRPr lang="en-US" dirty="0"/>
          </a:p>
          <a:p>
            <a:r>
              <a:rPr lang="en-US" dirty="0">
                <a:hlinkClick r:id="rId5"/>
              </a:rPr>
              <a:t>Variational Inference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4791D-8F77-474F-892E-2FF1E509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58B3F-DF4B-40B3-87AC-5F541C6B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554787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B568-7B2F-411A-971C-68D06011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CB4CC2-DF58-42F6-BDAF-685C44D792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0704"/>
                <a:ext cx="5526024" cy="48483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Lung Abnormalities</a:t>
                </a:r>
              </a:p>
              <a:p>
                <a:r>
                  <a:rPr lang="en-US" sz="1800" dirty="0"/>
                  <a:t>Image-grader pairs drawn randomly</a:t>
                </a:r>
              </a:p>
              <a:p>
                <a:r>
                  <a:rPr lang="en-US" sz="1800" dirty="0"/>
                  <a:t>Augmentations: </a:t>
                </a:r>
                <a:r>
                  <a:rPr lang="en-US" sz="1500" dirty="0"/>
                  <a:t>random elastic deformation, rotation, shearing, scaling and a randomly</a:t>
                </a:r>
                <a:br>
                  <a:rPr lang="en-US" sz="1500" dirty="0"/>
                </a:br>
                <a:r>
                  <a:rPr lang="en-US" sz="1500" dirty="0"/>
                  <a:t>translated crop </a:t>
                </a:r>
              </a:p>
              <a:p>
                <a:r>
                  <a:rPr lang="en-US" sz="1800" dirty="0"/>
                  <a:t>U-Net: </a:t>
                </a:r>
              </a:p>
              <a:p>
                <a:pPr lvl="1"/>
                <a:r>
                  <a:rPr lang="en-US" sz="1400" dirty="0"/>
                  <a:t>4 down- and up-sampling operations </a:t>
                </a:r>
              </a:p>
              <a:p>
                <a:pPr lvl="1"/>
                <a:r>
                  <a:rPr lang="en-US" sz="1400" dirty="0"/>
                  <a:t>Each block contains 3 Conv layers  with 3X3 kernels </a:t>
                </a:r>
                <a:r>
                  <a:rPr lang="en-US" sz="1400" dirty="0">
                    <a:sym typeface="Wingdings" panose="05000000000000000000" pitchFamily="2" charset="2"/>
                  </a:rPr>
                  <a:t> </a:t>
                </a:r>
                <a:r>
                  <a:rPr lang="en-US" sz="1400" dirty="0" err="1">
                    <a:sym typeface="Wingdings" panose="05000000000000000000" pitchFamily="2" charset="2"/>
                  </a:rPr>
                  <a:t>ReLU</a:t>
                </a:r>
                <a:endParaRPr lang="en-US" sz="140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1400" dirty="0">
                    <a:sym typeface="Wingdings" panose="05000000000000000000" pitchFamily="2" charset="2"/>
                  </a:rPr>
                  <a:t>Prior and posterior nets have same architecture as U-Net’s encoder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Training schedule:</a:t>
                </a:r>
              </a:p>
              <a:p>
                <a:pPr lvl="1"/>
                <a:r>
                  <a:rPr lang="en-US" sz="1500" dirty="0"/>
                  <a:t>240 k iterations </a:t>
                </a:r>
              </a:p>
              <a:p>
                <a:pPr lvl="1"/>
                <a:r>
                  <a:rPr lang="en-US" sz="1500" dirty="0"/>
                  <a:t>Decaying learning rate: from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to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in 5 steps </a:t>
                </a:r>
              </a:p>
              <a:p>
                <a:pPr lvl="1"/>
                <a:r>
                  <a:rPr lang="en-US" sz="1500" dirty="0"/>
                  <a:t>Batch size: 32</a:t>
                </a:r>
              </a:p>
              <a:p>
                <a:pPr lvl="1"/>
                <a:r>
                  <a:rPr lang="en-US" sz="1500" dirty="0"/>
                  <a:t>Weight decay with weight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 lvl="1"/>
                <a:r>
                  <a:rPr lang="en-US" sz="1500" dirty="0"/>
                  <a:t>Optimizer: Adam</a:t>
                </a:r>
              </a:p>
              <a:p>
                <a:r>
                  <a:rPr lang="en-US" sz="1900" dirty="0"/>
                  <a:t>KL weight</a:t>
                </a:r>
                <a:r>
                  <a:rPr lang="ru-RU" sz="1900" dirty="0"/>
                  <a:t> (</a:t>
                </a:r>
                <a14:m>
                  <m:oMath xmlns:m="http://schemas.openxmlformats.org/officeDocument/2006/math">
                    <m:r>
                      <a:rPr lang="ru-RU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1900" dirty="0"/>
                  <a:t>)</a:t>
                </a:r>
                <a:r>
                  <a:rPr lang="en-US" sz="1900" dirty="0"/>
                  <a:t>, latent space dimension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900" dirty="0"/>
                  <a:t>):</a:t>
                </a:r>
              </a:p>
              <a:p>
                <a:pPr lvl="1"/>
                <a:r>
                  <a:rPr lang="en-US" sz="1500" dirty="0"/>
                  <a:t>For Image2Image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/>
                  <a:t>=10,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500" dirty="0"/>
                  <a:t>=3</a:t>
                </a:r>
              </a:p>
              <a:p>
                <a:pPr lvl="1"/>
                <a:r>
                  <a:rPr lang="en-US" sz="1500" dirty="0"/>
                  <a:t>For Probabilistic U-Net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/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500" dirty="0"/>
                  <a:t>=6</a:t>
                </a:r>
                <a:endParaRPr lang="en-US" sz="1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8CB4CC2-DF58-42F6-BDAF-685C44D79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0704"/>
                <a:ext cx="5526024" cy="4848383"/>
              </a:xfrm>
              <a:prstGeom prst="rect">
                <a:avLst/>
              </a:prstGeom>
              <a:blipFill>
                <a:blip r:embed="rId2"/>
                <a:stretch>
                  <a:fillRect l="-1987" t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3928CD-5DAC-48A5-9543-2DA7CA9663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7002" y="1506696"/>
                <a:ext cx="5199886" cy="4912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Cityscapes</a:t>
                </a:r>
              </a:p>
              <a:p>
                <a:pPr marL="0" indent="0">
                  <a:buNone/>
                </a:pPr>
                <a:r>
                  <a:rPr lang="en-US" sz="1700" dirty="0"/>
                  <a:t>      </a:t>
                </a:r>
              </a:p>
              <a:p>
                <a:r>
                  <a:rPr lang="en-US" sz="1800" dirty="0"/>
                  <a:t>Augmentations: </a:t>
                </a:r>
                <a:r>
                  <a:rPr lang="en-US" sz="1500" dirty="0"/>
                  <a:t>same + random color augmentations</a:t>
                </a:r>
              </a:p>
              <a:p>
                <a:endParaRPr lang="en-US" sz="1500" dirty="0"/>
              </a:p>
              <a:p>
                <a:pPr>
                  <a:spcBef>
                    <a:spcPts val="1800"/>
                  </a:spcBef>
                </a:pPr>
                <a:r>
                  <a:rPr lang="en-US" sz="1800" dirty="0"/>
                  <a:t>U-Net: </a:t>
                </a:r>
              </a:p>
              <a:p>
                <a:pPr lvl="1"/>
                <a:r>
                  <a:rPr lang="en-US" sz="1400" dirty="0"/>
                  <a:t>5 down- and up-sampling operations </a:t>
                </a:r>
              </a:p>
              <a:p>
                <a:pPr lvl="1"/>
                <a:r>
                  <a:rPr lang="en-US" sz="1400" dirty="0"/>
                  <a:t>The rest is the same</a:t>
                </a:r>
              </a:p>
              <a:p>
                <a:pPr lvl="1"/>
                <a:endParaRPr lang="en-US" sz="140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1100"/>
                  </a:spcBef>
                </a:pPr>
                <a:r>
                  <a:rPr lang="en-US" sz="1800" dirty="0">
                    <a:sym typeface="Wingdings" panose="05000000000000000000" pitchFamily="2" charset="2"/>
                  </a:rPr>
                  <a:t>Training schedule:</a:t>
                </a:r>
              </a:p>
              <a:p>
                <a:pPr lvl="1"/>
                <a:r>
                  <a:rPr lang="en-US" sz="1500" dirty="0"/>
                  <a:t>240 k iterations </a:t>
                </a:r>
              </a:p>
              <a:p>
                <a:pPr lvl="1"/>
                <a:r>
                  <a:rPr lang="en-US" sz="1500" dirty="0"/>
                  <a:t>Decaying learning rate: from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to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in 3 steps </a:t>
                </a:r>
              </a:p>
              <a:p>
                <a:pPr lvl="1"/>
                <a:r>
                  <a:rPr lang="en-US" sz="1500" dirty="0"/>
                  <a:t>Batch size: 16</a:t>
                </a:r>
              </a:p>
              <a:p>
                <a:pPr lvl="1"/>
                <a:r>
                  <a:rPr lang="en-US" sz="1500" dirty="0"/>
                  <a:t>Weight decay with weight 1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1500" dirty="0"/>
              </a:p>
              <a:p>
                <a:pPr lvl="1"/>
                <a:r>
                  <a:rPr lang="en-US" sz="1500" dirty="0"/>
                  <a:t>Optimizer: Adam</a:t>
                </a:r>
              </a:p>
              <a:p>
                <a:r>
                  <a:rPr lang="en-US" sz="1900" dirty="0"/>
                  <a:t>KL weight</a:t>
                </a:r>
                <a:r>
                  <a:rPr lang="ru-RU" sz="1900" dirty="0"/>
                  <a:t> (</a:t>
                </a:r>
                <a14:m>
                  <m:oMath xmlns:m="http://schemas.openxmlformats.org/officeDocument/2006/math">
                    <m:r>
                      <a:rPr lang="ru-RU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u-RU" sz="1900" dirty="0"/>
                  <a:t>)</a:t>
                </a:r>
                <a:r>
                  <a:rPr lang="en-US" sz="1900" dirty="0"/>
                  <a:t>, latent space dimension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900" dirty="0"/>
                  <a:t>):</a:t>
                </a:r>
              </a:p>
              <a:p>
                <a:pPr lvl="1"/>
                <a:r>
                  <a:rPr lang="en-US" sz="1500" dirty="0"/>
                  <a:t>For Image2Image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/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500" dirty="0"/>
                  <a:t>=3</a:t>
                </a:r>
              </a:p>
              <a:p>
                <a:pPr lvl="1"/>
                <a:r>
                  <a:rPr lang="en-US" sz="1500" dirty="0"/>
                  <a:t>For Probabilistic U-Net </a:t>
                </a:r>
                <a14:m>
                  <m:oMath xmlns:m="http://schemas.openxmlformats.org/officeDocument/2006/math">
                    <m:r>
                      <a:rPr lang="ru-RU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500" dirty="0"/>
                  <a:t>=1,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1500" dirty="0"/>
                  <a:t>=6</a:t>
                </a:r>
                <a:endParaRPr lang="en-US" sz="14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D3928CD-5DAC-48A5-9543-2DA7CA966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2" y="1506696"/>
                <a:ext cx="5199886" cy="4912391"/>
              </a:xfrm>
              <a:prstGeom prst="rect">
                <a:avLst/>
              </a:prstGeom>
              <a:blipFill>
                <a:blip r:embed="rId3"/>
                <a:stretch>
                  <a:fillRect l="-211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794117B-8B9E-406D-986F-F346EB45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29</a:t>
            </a:fld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8774F26-FCF1-47E6-9FE9-577C094D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52532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B521-5C37-4E1D-9A34-29F023867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1D944-C9C2-4FD3-B162-08F4EDB9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4245" cy="4351338"/>
          </a:xfrm>
        </p:spPr>
        <p:txBody>
          <a:bodyPr/>
          <a:lstStyle/>
          <a:p>
            <a:pPr algn="ctr"/>
            <a:r>
              <a:rPr lang="en-US" dirty="0"/>
              <a:t>Pixel-wise probabilities</a:t>
            </a:r>
          </a:p>
          <a:p>
            <a:pPr algn="ctr"/>
            <a:r>
              <a:rPr lang="en-US" dirty="0"/>
              <a:t>The most likely hypothesis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Misdiagnosis, sub-optimal treatment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7B5094-76A5-4C36-BAB4-14F1F324FA27}"/>
              </a:ext>
            </a:extLst>
          </p:cNvPr>
          <p:cNvSpPr txBox="1">
            <a:spLocks/>
          </p:cNvSpPr>
          <p:nvPr/>
        </p:nvSpPr>
        <p:spPr>
          <a:xfrm>
            <a:off x="6429557" y="1825296"/>
            <a:ext cx="49242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Covariance between the pixels </a:t>
            </a:r>
          </a:p>
          <a:p>
            <a:pPr algn="ctr"/>
            <a:r>
              <a:rPr lang="en-US" dirty="0"/>
              <a:t>Multiple hypothesis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Subsequent tests to resolve multiple ambiguities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1D1E99-5E3E-49AE-A74D-11D0BC8A925A}"/>
              </a:ext>
            </a:extLst>
          </p:cNvPr>
          <p:cNvSpPr txBox="1">
            <a:spLocks/>
          </p:cNvSpPr>
          <p:nvPr/>
        </p:nvSpPr>
        <p:spPr>
          <a:xfrm>
            <a:off x="5762444" y="1825296"/>
            <a:ext cx="552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vs</a:t>
            </a:r>
          </a:p>
          <a:p>
            <a:pPr marL="0" indent="0">
              <a:buNone/>
            </a:pPr>
            <a:r>
              <a:rPr lang="en-US" dirty="0"/>
              <a:t>vs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D0568-B2F7-47C1-A216-960B26A1F5F3}"/>
              </a:ext>
            </a:extLst>
          </p:cNvPr>
          <p:cNvCxnSpPr/>
          <p:nvPr/>
        </p:nvCxnSpPr>
        <p:spPr>
          <a:xfrm>
            <a:off x="3242809" y="2725947"/>
            <a:ext cx="0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59BF8B-16DB-47EF-9C70-4E05CDAC6BAD}"/>
              </a:ext>
            </a:extLst>
          </p:cNvPr>
          <p:cNvCxnSpPr/>
          <p:nvPr/>
        </p:nvCxnSpPr>
        <p:spPr>
          <a:xfrm>
            <a:off x="8579684" y="2725947"/>
            <a:ext cx="0" cy="63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F509C-85B6-4820-AD54-60D91E8F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3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76C0F2C-1E0A-40A3-860A-5934366D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629024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1A0F-92E7-4997-B5B5-93E939D8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BicycleGAN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8B5CD4-19DE-48D5-BB6A-45FE3EEE1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8448" y="1369917"/>
            <a:ext cx="9448800" cy="28670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DD47-AD3E-4AB3-BF96-481A5119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040091-2CB0-443F-A250-6C3B22229F7E}"/>
              </a:ext>
            </a:extLst>
          </p:cNvPr>
          <p:cNvSpPr/>
          <p:nvPr/>
        </p:nvSpPr>
        <p:spPr>
          <a:xfrm>
            <a:off x="1298448" y="4369859"/>
            <a:ext cx="45734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cVAE</a:t>
            </a:r>
            <a:r>
              <a:rPr lang="en-US" sz="1400" b="1" dirty="0"/>
              <a:t>-GAN</a:t>
            </a:r>
            <a:r>
              <a:rPr lang="en-US" sz="1400" dirty="0"/>
              <a:t> starts from a ground truth target image </a:t>
            </a:r>
            <a:r>
              <a:rPr lang="en-US" sz="1400" b="1" dirty="0"/>
              <a:t>B</a:t>
            </a:r>
            <a:r>
              <a:rPr lang="en-US" sz="1400" dirty="0"/>
              <a:t> and encode it into the latent space. The generator then attempts to map the input image </a:t>
            </a:r>
            <a:r>
              <a:rPr lang="en-US" sz="1400" b="1" dirty="0"/>
              <a:t>A</a:t>
            </a:r>
            <a:r>
              <a:rPr lang="en-US" sz="1400" dirty="0"/>
              <a:t> along with a sampled </a:t>
            </a:r>
            <a:r>
              <a:rPr lang="en-US" sz="1400" b="1" dirty="0"/>
              <a:t>z</a:t>
            </a:r>
            <a:r>
              <a:rPr lang="en-US" sz="1400" dirty="0"/>
              <a:t> back into the original image </a:t>
            </a:r>
            <a:r>
              <a:rPr lang="en-US" sz="1400" b="1" dirty="0"/>
              <a:t>B</a:t>
            </a:r>
            <a:r>
              <a:rPr lang="en-US" sz="1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BDCDCF-C03B-41CB-A407-132D457F3E81}"/>
                  </a:ext>
                </a:extLst>
              </p:cNvPr>
              <p:cNvSpPr/>
              <p:nvPr/>
            </p:nvSpPr>
            <p:spPr>
              <a:xfrm>
                <a:off x="6242304" y="4369859"/>
                <a:ext cx="4651248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cLR-GAN</a:t>
                </a:r>
                <a:r>
                  <a:rPr lang="en-US" sz="1400" dirty="0"/>
                  <a:t> randomly samples a latent code from a known distribution, uses it to map </a:t>
                </a:r>
                <a:r>
                  <a:rPr lang="en-US" sz="1400" b="1" dirty="0"/>
                  <a:t>A</a:t>
                </a:r>
                <a:r>
                  <a:rPr lang="en-US" sz="1400" dirty="0"/>
                  <a:t> into the output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sz="1400" dirty="0"/>
                  <a:t>, and then tries to reconstruct the latent code from the output.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BDCDCF-C03B-41CB-A407-132D457F3E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304" y="4369859"/>
                <a:ext cx="4651248" cy="764505"/>
              </a:xfrm>
              <a:prstGeom prst="rect">
                <a:avLst/>
              </a:prstGeom>
              <a:blipFill>
                <a:blip r:embed="rId4"/>
                <a:stretch>
                  <a:fillRect l="-393" t="-1600" b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F6D4741-C1C5-4212-AE72-7A2317D33D8C}"/>
              </a:ext>
            </a:extLst>
          </p:cNvPr>
          <p:cNvSpPr/>
          <p:nvPr/>
        </p:nvSpPr>
        <p:spPr>
          <a:xfrm>
            <a:off x="3112458" y="5456883"/>
            <a:ext cx="5967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BicycleGAN</a:t>
            </a:r>
            <a:r>
              <a:rPr lang="en-US" dirty="0"/>
              <a:t> method combines constraints in both directions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71E2951-E56E-41E3-ACFE-642E9C1B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126891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DA34-A393-491F-988B-A68F5292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CVAE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52BAB4-51A6-4235-B820-F3E6EFDAE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1359" y="1610006"/>
            <a:ext cx="5748200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3F630-2E86-42F6-946C-482B948B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0B4D5-81E7-409C-8612-343F5A7895D1}"/>
                  </a:ext>
                </a:extLst>
              </p:cNvPr>
              <p:cNvSpPr txBox="1"/>
              <p:nvPr/>
            </p:nvSpPr>
            <p:spPr>
              <a:xfrm>
                <a:off x="838200" y="1682582"/>
                <a:ext cx="47708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Objective: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90B4D5-81E7-409C-8612-343F5A789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2582"/>
                <a:ext cx="4770873" cy="1477328"/>
              </a:xfrm>
              <a:prstGeom prst="rect">
                <a:avLst/>
              </a:prstGeom>
              <a:blipFill>
                <a:blip r:embed="rId4"/>
                <a:stretch>
                  <a:fillRect l="-1151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5213C3-5BDF-4A80-A41A-D62296F9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54972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A47C-F39C-4C65-B280-2751695F2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54"/>
            <a:ext cx="10515600" cy="1325563"/>
          </a:xfrm>
        </p:spPr>
        <p:txBody>
          <a:bodyPr/>
          <a:lstStyle/>
          <a:p>
            <a:r>
              <a:rPr lang="en-US" dirty="0"/>
              <a:t>How they do it (U-Net + </a:t>
            </a:r>
            <a:r>
              <a:rPr lang="en-US" dirty="0" err="1"/>
              <a:t>cVAE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B816-5700-47C9-BF8E-5867DF8C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54" y="5242146"/>
            <a:ext cx="10515600" cy="13937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Figure 1: The Probabilistic U-Net. </a:t>
            </a:r>
          </a:p>
          <a:p>
            <a:pPr marL="514350" indent="-514350">
              <a:buAutoNum type="alphaLcParenBoth"/>
            </a:pPr>
            <a:r>
              <a:rPr lang="en-US" dirty="0"/>
              <a:t>Sampling process for inference. Arrows: flow of operations; </a:t>
            </a:r>
            <a:r>
              <a:rPr lang="en-US" dirty="0">
                <a:solidFill>
                  <a:schemeClr val="accent5"/>
                </a:solidFill>
              </a:rPr>
              <a:t>blue blocks</a:t>
            </a:r>
            <a:r>
              <a:rPr lang="en-US" dirty="0"/>
              <a:t>: feature maps. The heatmap represents the probability distribution in the low-dimensional latent space RN (e.g., N = 6 in our experiments). For each execution of the network, one sample z ∈ RN is drawn to predict one segmentation mask. </a:t>
            </a:r>
            <a:r>
              <a:rPr lang="en-US" dirty="0">
                <a:solidFill>
                  <a:srgbClr val="00B050"/>
                </a:solidFill>
              </a:rPr>
              <a:t>Green block</a:t>
            </a:r>
            <a:r>
              <a:rPr lang="en-US" dirty="0"/>
              <a:t>: N-channel feature map from broadcasting sample z. The number of feature map blocks shown is reduced for clarity of presentation. </a:t>
            </a:r>
          </a:p>
          <a:p>
            <a:pPr marL="514350" indent="-514350">
              <a:buAutoNum type="alphaLcParenBoth"/>
            </a:pPr>
            <a:r>
              <a:rPr lang="en-US" dirty="0"/>
              <a:t>Training process illustrated for one training example. </a:t>
            </a:r>
            <a:r>
              <a:rPr lang="en-US" dirty="0">
                <a:solidFill>
                  <a:srgbClr val="00B050"/>
                </a:solidFill>
              </a:rPr>
              <a:t>Green arrows</a:t>
            </a:r>
            <a:r>
              <a:rPr lang="en-US" dirty="0"/>
              <a:t>: loss functions. </a:t>
            </a:r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2B6B2-4FB1-4E72-AB7D-87187DB3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3" y="1008916"/>
            <a:ext cx="10741981" cy="42332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D7BE5-D8B0-4758-A8C8-94FA9AF9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5</a:t>
            </a:fld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69123A0-CF09-4953-A223-F57D0F74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29165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6452-C4D8-4FD6-968E-857886E3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445"/>
            <a:ext cx="10515600" cy="1325563"/>
          </a:xfrm>
        </p:spPr>
        <p:txBody>
          <a:bodyPr/>
          <a:lstStyle/>
          <a:p>
            <a:r>
              <a:rPr lang="en-US" dirty="0"/>
              <a:t>How others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F659-5C8C-4277-820E-43CAEFF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008"/>
            <a:ext cx="10515600" cy="4902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Dropout U-Net</a:t>
            </a:r>
          </a:p>
          <a:p>
            <a:pPr marL="690563" lvl="1" indent="-233363">
              <a:buNone/>
            </a:pPr>
            <a:r>
              <a:rPr lang="en-US" dirty="0"/>
              <a:t>+  </a:t>
            </a:r>
            <a:r>
              <a:rPr lang="en-US" sz="2300" dirty="0"/>
              <a:t>Probability distribution using dropout over spatial features </a:t>
            </a:r>
            <a:r>
              <a:rPr lang="en-US" sz="2300" dirty="0">
                <a:sym typeface="Wingdings" panose="05000000000000000000" pitchFamily="2" charset="2"/>
              </a:rPr>
              <a:t> quantified pixel-wise uncertainty</a:t>
            </a:r>
          </a:p>
          <a:p>
            <a:pPr lvl="1">
              <a:buFontTx/>
              <a:buChar char="-"/>
            </a:pPr>
            <a:r>
              <a:rPr lang="en-US" sz="2300" dirty="0">
                <a:sym typeface="Wingdings" panose="05000000000000000000" pitchFamily="2" charset="2"/>
              </a:rPr>
              <a:t>Inconsistent outputs</a:t>
            </a:r>
            <a:endParaRPr lang="en-US" sz="2300" dirty="0"/>
          </a:p>
          <a:p>
            <a:r>
              <a:rPr lang="en-US" dirty="0"/>
              <a:t>Ensemble of U-Nets trained separately</a:t>
            </a:r>
          </a:p>
          <a:p>
            <a:pPr marL="457200" lvl="1" indent="0">
              <a:buNone/>
            </a:pPr>
            <a:r>
              <a:rPr lang="en-US" sz="2300" dirty="0"/>
              <a:t>+  Consistent outputs</a:t>
            </a:r>
          </a:p>
          <a:p>
            <a:pPr lvl="1">
              <a:buFontTx/>
              <a:buChar char="-"/>
            </a:pPr>
            <a:r>
              <a:rPr lang="en-US" sz="2300" dirty="0"/>
              <a:t>Outputs not diverse</a:t>
            </a:r>
          </a:p>
          <a:p>
            <a:pPr lvl="1">
              <a:buFontTx/>
              <a:buChar char="-"/>
            </a:pPr>
            <a:r>
              <a:rPr lang="en-US" sz="2300" dirty="0"/>
              <a:t>Not able to learn rare variants, only most likely hypotheses</a:t>
            </a:r>
          </a:p>
          <a:p>
            <a:pPr lvl="1">
              <a:buFontTx/>
              <a:buChar char="-"/>
            </a:pPr>
            <a:r>
              <a:rPr lang="en-US" sz="2300" dirty="0"/>
              <a:t>Does not scale well to large # of hypotheses</a:t>
            </a:r>
          </a:p>
          <a:p>
            <a:pPr lvl="1">
              <a:buFontTx/>
              <a:buChar char="-"/>
            </a:pPr>
            <a:r>
              <a:rPr lang="en-US" sz="2300" dirty="0"/>
              <a:t>Need to fix # of hypotheses at training</a:t>
            </a:r>
          </a:p>
          <a:p>
            <a:r>
              <a:rPr lang="en-US" dirty="0"/>
              <a:t>M-Heads</a:t>
            </a:r>
          </a:p>
          <a:p>
            <a:pPr marL="457200" lvl="1" indent="0">
              <a:buNone/>
            </a:pPr>
            <a:r>
              <a:rPr lang="en-US" dirty="0"/>
              <a:t>+  </a:t>
            </a:r>
            <a:r>
              <a:rPr lang="en-US" sz="2300" dirty="0"/>
              <a:t>Captures diverse set of variants</a:t>
            </a:r>
          </a:p>
          <a:p>
            <a:pPr lvl="1">
              <a:buFontTx/>
              <a:buChar char="-"/>
            </a:pPr>
            <a:r>
              <a:rPr lang="en-US" sz="2300" dirty="0"/>
              <a:t>But not occurrence of individual variants</a:t>
            </a:r>
          </a:p>
          <a:p>
            <a:pPr lvl="1">
              <a:buFontTx/>
              <a:buChar char="-"/>
            </a:pPr>
            <a:r>
              <a:rPr lang="en-US" sz="2300" dirty="0"/>
              <a:t>Does not scale well to large # of hypotheses</a:t>
            </a:r>
          </a:p>
          <a:p>
            <a:pPr lvl="1">
              <a:buFontTx/>
              <a:buChar char="-"/>
            </a:pPr>
            <a:r>
              <a:rPr lang="en-US" sz="2300" dirty="0"/>
              <a:t>Need to fix # of hypotheses at training</a:t>
            </a:r>
          </a:p>
          <a:p>
            <a:r>
              <a:rPr lang="en-US" dirty="0"/>
              <a:t>Graphical models (Junction Chains, Markov Random Fields)</a:t>
            </a:r>
          </a:p>
          <a:p>
            <a:pPr marL="457200" lvl="1" indent="0">
              <a:buNone/>
            </a:pPr>
            <a:r>
              <a:rPr lang="en-US" sz="2300" dirty="0"/>
              <a:t>+ Captures diverse set of variants</a:t>
            </a:r>
          </a:p>
          <a:p>
            <a:pPr marL="457200" lvl="1" indent="0">
              <a:buNone/>
            </a:pPr>
            <a:r>
              <a:rPr lang="en-US" sz="2300" dirty="0"/>
              <a:t>- Confined to structured problems </a:t>
            </a:r>
            <a:r>
              <a:rPr lang="en-US" sz="2300" dirty="0">
                <a:sym typeface="Wingdings" panose="05000000000000000000" pitchFamily="2" charset="2"/>
              </a:rPr>
              <a:t> tractable graphical models</a:t>
            </a:r>
            <a:endParaRPr lang="en-US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899B3-2CF9-4BB6-9AF6-F0049B421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B087A-C90D-4519-8999-7EC45778E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68115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96452-C4D8-4FD6-968E-857886E3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from Image2Image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3F659-5C8C-4277-820E-43CAEFF1C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7437582" cy="5153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GANs</a:t>
            </a:r>
          </a:p>
          <a:p>
            <a:pPr lvl="1">
              <a:buFontTx/>
              <a:buChar char="-"/>
            </a:pPr>
            <a:r>
              <a:rPr lang="en-US" sz="1800" dirty="0"/>
              <a:t>Suffer from mode collapse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Solved in “</a:t>
            </a:r>
            <a:r>
              <a:rPr lang="en-US" sz="1800" dirty="0" err="1"/>
              <a:t>bicycleGAN</a:t>
            </a:r>
            <a:r>
              <a:rPr lang="en-US" sz="1800" dirty="0"/>
              <a:t>”</a:t>
            </a:r>
          </a:p>
          <a:p>
            <a:pPr lvl="2"/>
            <a:r>
              <a:rPr lang="en-US" sz="1800" dirty="0"/>
              <a:t>CVAE - GAN   + Conditional latent regressor GAN</a:t>
            </a:r>
          </a:p>
          <a:p>
            <a:pPr lvl="2"/>
            <a:r>
              <a:rPr lang="en-US" sz="1800" dirty="0"/>
              <a:t>Fixed prior distribution</a:t>
            </a:r>
          </a:p>
          <a:p>
            <a:pPr lvl="2"/>
            <a:r>
              <a:rPr lang="en-US" sz="1800" dirty="0"/>
              <a:t>Posterior only conditioned on output</a:t>
            </a:r>
          </a:p>
          <a:p>
            <a:r>
              <a:rPr lang="en-US" dirty="0"/>
              <a:t>VAE + U-Net for generating appearances given a shape encoding</a:t>
            </a:r>
          </a:p>
          <a:p>
            <a:pPr lvl="1"/>
            <a:r>
              <a:rPr lang="en-US" sz="1800" dirty="0"/>
              <a:t>Involves pre-trained VGG19 that measures perceptual similarity and feeds into reconstruction loss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Probabilistic model for Structured outputs</a:t>
            </a:r>
          </a:p>
          <a:p>
            <a:pPr lvl="1"/>
            <a:r>
              <a:rPr lang="en-US" sz="1800" dirty="0"/>
              <a:t>Optimizing dissimilarity coefficient between ground truth and predicted distributions</a:t>
            </a:r>
          </a:p>
          <a:p>
            <a:pPr lvl="1"/>
            <a:r>
              <a:rPr lang="en-US" sz="1800" dirty="0"/>
              <a:t>Assessed on hand pose estimation -&gt; predict position on 14 joints</a:t>
            </a:r>
            <a:endParaRPr lang="en-US" sz="2200" dirty="0"/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34C03-D11D-4B4A-8191-26FA42E1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06" y="3331256"/>
            <a:ext cx="3148149" cy="200274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02305-6D82-4F14-9897-BD29139B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6A43A5-0A85-4B39-991F-5F026CDE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1141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14250-A0B5-458B-A3CD-9307D7BB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EF29-CBC5-42E1-AC2E-1BDA994C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Consistent segmentation maps of pixel-wise probabilities </a:t>
            </a:r>
            <a:r>
              <a:rPr lang="en-US" dirty="0">
                <a:sym typeface="Wingdings" panose="05000000000000000000" pitchFamily="2" charset="2"/>
              </a:rPr>
              <a:t> joint likelihood of model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Arbitrarily complex output distributions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Rare modes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Calibrated probabilities of segmentation modes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Computationally cheap sampling</a:t>
            </a:r>
          </a:p>
          <a:p>
            <a:pPr marL="514350" indent="-514350">
              <a:buAutoNum type="arabicParenR"/>
            </a:pPr>
            <a:r>
              <a:rPr lang="en-US" dirty="0">
                <a:sym typeface="Wingdings" panose="05000000000000000000" pitchFamily="2" charset="2"/>
              </a:rPr>
              <a:t>Assessing performance quantitatively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75581-B161-4FEF-A46B-2590CA1E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D75C5-0363-4E61-B9CA-18B70285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342946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4EC9-F44A-41D9-9A32-7422926C0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Sampling for inference </a:t>
            </a:r>
            <a:r>
              <a:rPr lang="en-US" sz="2400" dirty="0"/>
              <a:t>(formal explanation to Figure 1. a))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6A149-DAE4-464B-BF3D-620413A521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6688"/>
                <a:ext cx="10515600" cy="4826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𝑝𝑟𝑖𝑜𝑟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𝑝𝑟𝑖𝑜𝑟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        (1)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b="0" dirty="0">
                    <a:ea typeface="Cambria Math" panose="02040503050406030204" pitchFamily="18" charset="0"/>
                  </a:rPr>
                  <a:t> - a random sample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700" b="0" dirty="0">
                    <a:ea typeface="Cambria Math" panose="02040503050406030204" pitchFamily="18" charset="0"/>
                  </a:rPr>
                  <a:t>- prior, axis-aligned Gaussian. Conditioned on </a:t>
                </a:r>
                <a:r>
                  <a:rPr lang="en-US" sz="1700" dirty="0">
                    <a:ea typeface="Cambria Math" panose="02040503050406030204" pitchFamily="18" charset="0"/>
                  </a:rPr>
                  <a:t>image, enabling it </a:t>
                </a:r>
                <a:r>
                  <a:rPr lang="en-US" sz="1700" dirty="0"/>
                  <a:t>to capture variant frequencies by allocating corresponding probability mass to the respective latent space regions. </a:t>
                </a:r>
                <a:br>
                  <a:rPr lang="en-US" sz="1800" dirty="0"/>
                </a:b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700" dirty="0"/>
                  <a:t> mean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𝑝𝑟𝑖𝑜𝑟</m:t>
                        </m:r>
                      </m:sub>
                    </m:sSub>
                    <m:d>
                      <m:d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1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1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1700" dirty="0"/>
                  <a:t> variance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700" dirty="0"/>
                  <a:t> – prior net weights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700" dirty="0"/>
                  <a:t> – input image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                                                   (2)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00" dirty="0"/>
                  <a:t> - segmentation map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1700" dirty="0"/>
                  <a:t> - three consequent 1X1 Convolutions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700" dirty="0"/>
                  <a:t> – their weights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36A149-DAE4-464B-BF3D-620413A521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6688"/>
                <a:ext cx="10515600" cy="4826187"/>
              </a:xfrm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FEAEE-B189-4693-B45B-1AE61AD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6A844-6655-4593-8B5D-99E3BE6575A3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9A14E6-EADF-4AD7-9494-AD8FE3EA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7/30/2020</a:t>
            </a:r>
          </a:p>
        </p:txBody>
      </p:sp>
    </p:spTree>
    <p:extLst>
      <p:ext uri="{BB962C8B-B14F-4D97-AF65-F5344CB8AC3E}">
        <p14:creationId xmlns:p14="http://schemas.microsoft.com/office/powerpoint/2010/main" val="219377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9937</TotalTime>
  <Words>1591</Words>
  <Application>Microsoft Office PowerPoint</Application>
  <PresentationFormat>Widescreen</PresentationFormat>
  <Paragraphs>299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Probabilistic U-Net for Segmentation of Ambiguous Images</vt:lpstr>
      <vt:lpstr>Task</vt:lpstr>
      <vt:lpstr>Problem Setup</vt:lpstr>
      <vt:lpstr>CVAE</vt:lpstr>
      <vt:lpstr>How they do it (U-Net + cVAE)</vt:lpstr>
      <vt:lpstr>How others do it</vt:lpstr>
      <vt:lpstr>Related work from Image2Image translation</vt:lpstr>
      <vt:lpstr>Contributions</vt:lpstr>
      <vt:lpstr>Network Architecture: Sampling for inference (formal explanation to Figure 1. a))</vt:lpstr>
      <vt:lpstr>Sampling (for inference) Figure 1. a)</vt:lpstr>
      <vt:lpstr>Sampling (for inference) Figure 1. a)</vt:lpstr>
      <vt:lpstr>Sampling (for inference) Figure 1. a)</vt:lpstr>
      <vt:lpstr>Network Architecture: Training (formal explanation to Figure 1. b))</vt:lpstr>
      <vt:lpstr>Network Architecture: Training (Figure 1. b)</vt:lpstr>
      <vt:lpstr>Performance Measures</vt:lpstr>
      <vt:lpstr>Baseline Methods</vt:lpstr>
      <vt:lpstr>Results: Lung Abnormalities Segmentation</vt:lpstr>
      <vt:lpstr>Results: Lung Abnormalities Segmentation</vt:lpstr>
      <vt:lpstr>Results: Lung Abnormalities Segmentation</vt:lpstr>
      <vt:lpstr>Results: Cityscapes Semantic Segmentation</vt:lpstr>
      <vt:lpstr>Results: Cityscapes Semantic Segmentation</vt:lpstr>
      <vt:lpstr>Results: Cityscapes Semantic Segmentation</vt:lpstr>
      <vt:lpstr>Reproducing segmentation probabilities (Cityscapes)</vt:lpstr>
      <vt:lpstr>How the model fits ground truth distribution</vt:lpstr>
      <vt:lpstr>Ablation analysis</vt:lpstr>
      <vt:lpstr>Conclusions</vt:lpstr>
      <vt:lpstr>Thank you!</vt:lpstr>
      <vt:lpstr>Interesting posts</vt:lpstr>
      <vt:lpstr>Training details</vt:lpstr>
      <vt:lpstr>BicycleGAN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Sinkovics, Krisztina</dc:creator>
  <cp:lastModifiedBy>Sinkovics, Krisztina</cp:lastModifiedBy>
  <cp:revision>82</cp:revision>
  <dcterms:created xsi:type="dcterms:W3CDTF">2020-07-26T19:58:33Z</dcterms:created>
  <dcterms:modified xsi:type="dcterms:W3CDTF">2020-08-02T17:38:11Z</dcterms:modified>
</cp:coreProperties>
</file>