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4"/>
  </p:notesMasterIdLst>
  <p:handoutMasterIdLst>
    <p:handoutMasterId r:id="rId15"/>
  </p:handoutMasterIdLst>
  <p:sldIdLst>
    <p:sldId id="338" r:id="rId5"/>
    <p:sldId id="327" r:id="rId6"/>
    <p:sldId id="315" r:id="rId7"/>
    <p:sldId id="329" r:id="rId8"/>
    <p:sldId id="302" r:id="rId9"/>
    <p:sldId id="340" r:id="rId10"/>
    <p:sldId id="341" r:id="rId11"/>
    <p:sldId id="339" r:id="rId12"/>
    <p:sldId id="30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89" d="100"/>
          <a:sy n="89" d="100"/>
        </p:scale>
        <p:origin x="370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7/20/2024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7/20/2024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7/20/2024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itPrasad05/VIOS_DATA_ANALYST_INTERNSHIP/tree/main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4575" y="4806233"/>
            <a:ext cx="3400089" cy="861497"/>
          </a:xfrm>
        </p:spPr>
        <p:txBody>
          <a:bodyPr/>
          <a:lstStyle/>
          <a:p>
            <a:pPr algn="r"/>
            <a:r>
              <a:rPr lang="en-US" b="0" dirty="0">
                <a:solidFill>
                  <a:schemeClr val="tx1"/>
                </a:solidFill>
              </a:rPr>
              <a:t>Krit Prasad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997" y="2524795"/>
            <a:ext cx="5184667" cy="743448"/>
          </a:xfrm>
        </p:spPr>
        <p:txBody>
          <a:bodyPr>
            <a:normAutofit fontScale="90000"/>
          </a:bodyPr>
          <a:lstStyle/>
          <a:p>
            <a:pPr algn="r"/>
            <a:r>
              <a:rPr lang="en-US" sz="3200" dirty="0"/>
              <a:t>Explorative Data Analysis for E-commerce Business</a:t>
            </a: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01A29F-2F97-6520-F636-2F41000013F3}"/>
              </a:ext>
            </a:extLst>
          </p:cNvPr>
          <p:cNvSpPr txBox="1"/>
          <p:nvPr/>
        </p:nvSpPr>
        <p:spPr>
          <a:xfrm>
            <a:off x="5194617" y="3483240"/>
            <a:ext cx="4950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Leveraging Data for Strategic Decision-Making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0C6DC4-FA35-E435-C597-7F86E18156F2}"/>
              </a:ext>
            </a:extLst>
          </p:cNvPr>
          <p:cNvSpPr txBox="1"/>
          <p:nvPr/>
        </p:nvSpPr>
        <p:spPr>
          <a:xfrm>
            <a:off x="3044406" y="94784"/>
            <a:ext cx="61031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dirty="0"/>
              <a:t>Vodafone Idea Foundation(VIOS) For Tech</a:t>
            </a:r>
          </a:p>
        </p:txBody>
      </p:sp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431280" cy="3607987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sz="2800" b="1" dirty="0"/>
              <a:t>Problem</a:t>
            </a:r>
            <a:r>
              <a:rPr lang="en-US" sz="2800" dirty="0"/>
              <a:t>:</a:t>
            </a:r>
          </a:p>
          <a:p>
            <a:pPr algn="just"/>
            <a:r>
              <a:rPr lang="en-US" sz="2800" dirty="0"/>
              <a:t>The company needs to identify key drivers of sales and profits to optimize business operations.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There is a requirement to discover patterns and trends that can inform strategic decisions and identify loss-making areas for corrective actions.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Analyzing customer behavior and product performance to tailor marketing strategies effectively is crucial.</a:t>
            </a:r>
          </a:p>
          <a:p>
            <a:pPr algn="just">
              <a:lnSpc>
                <a:spcPct val="150000"/>
              </a:lnSpc>
            </a:pP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279002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95FFA17A-1236-3775-10F2-2EB8417E8DD1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675957" y="1386997"/>
            <a:ext cx="914412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a thorough analysis of the superstore dataset to identify trends, patterns, and insights that can improve business performance.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recommendations based on the data analysis to help the company make informed strategic decisions.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analysis covers sales trends, customer demographics, product performance, and regional analysis.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identifying high-profit and loss-making segments.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 recommendations for optimizing marketing strategies, product placement, and customer engagement based on data insights.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60" y="998062"/>
            <a:ext cx="10354958" cy="3990023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en-US" sz="3600" b="1" dirty="0"/>
              <a:t>End Users</a:t>
            </a:r>
            <a:r>
              <a:rPr lang="en-US" sz="3600" dirty="0"/>
              <a:t>:</a:t>
            </a:r>
          </a:p>
          <a:p>
            <a:pPr marL="0" indent="0" algn="just">
              <a:buNone/>
            </a:pPr>
            <a:endParaRPr lang="en-US" sz="3600" dirty="0"/>
          </a:p>
          <a:p>
            <a:pPr marL="742950" indent="-742950" algn="just">
              <a:buFont typeface="+mj-lt"/>
              <a:buAutoNum type="arabicPeriod"/>
            </a:pPr>
            <a:r>
              <a:rPr lang="en-US" sz="3600" b="1" dirty="0"/>
              <a:t>Business Analysts</a:t>
            </a:r>
            <a:r>
              <a:rPr lang="en-US" sz="3600" dirty="0"/>
              <a:t>: To interpret data and derive actionable insights for decision-making.</a:t>
            </a:r>
          </a:p>
          <a:p>
            <a:pPr marL="742950" indent="-742950" algn="just">
              <a:buFont typeface="+mj-lt"/>
              <a:buAutoNum type="arabicPeriod"/>
            </a:pPr>
            <a:endParaRPr lang="en-US" sz="3600" dirty="0"/>
          </a:p>
          <a:p>
            <a:pPr marL="742950" indent="-742950" algn="just">
              <a:buFont typeface="+mj-lt"/>
              <a:buAutoNum type="arabicPeriod"/>
            </a:pPr>
            <a:r>
              <a:rPr lang="en-US" sz="3600" b="1" dirty="0"/>
              <a:t>Marketing Teams</a:t>
            </a:r>
            <a:r>
              <a:rPr lang="en-US" sz="3600" dirty="0"/>
              <a:t>: To develop targeted marketing campaigns based on customer segmentation and behavior analysis.</a:t>
            </a:r>
          </a:p>
          <a:p>
            <a:pPr marL="742950" indent="-742950" algn="just">
              <a:buFont typeface="+mj-lt"/>
              <a:buAutoNum type="arabicPeriod"/>
            </a:pPr>
            <a:endParaRPr lang="en-US" sz="3600" dirty="0"/>
          </a:p>
          <a:p>
            <a:pPr marL="742950" indent="-742950" algn="just">
              <a:buFont typeface="+mj-lt"/>
              <a:buAutoNum type="arabicPeriod"/>
            </a:pPr>
            <a:r>
              <a:rPr lang="en-US" sz="3600" b="1" dirty="0"/>
              <a:t>Sales Managers</a:t>
            </a:r>
            <a:r>
              <a:rPr lang="en-US" sz="3600" dirty="0"/>
              <a:t>: To optimize sales strategies and improve overall performance.</a:t>
            </a:r>
          </a:p>
          <a:p>
            <a:pPr marL="742950" indent="-742950" algn="just">
              <a:buFont typeface="+mj-lt"/>
              <a:buAutoNum type="arabicPeriod"/>
            </a:pPr>
            <a:endParaRPr lang="en-US" sz="3600" dirty="0"/>
          </a:p>
          <a:p>
            <a:pPr marL="742950" indent="-742950" algn="just">
              <a:buFont typeface="+mj-lt"/>
              <a:buAutoNum type="arabicPeriod"/>
            </a:pPr>
            <a:r>
              <a:rPr lang="en-US" sz="3600" b="1" dirty="0"/>
              <a:t>Senior Management</a:t>
            </a:r>
            <a:r>
              <a:rPr lang="en-US" sz="3600" dirty="0"/>
              <a:t>: To make informed strategic decisions that drive growth and profitability.</a:t>
            </a:r>
          </a:p>
          <a:p>
            <a:pPr marL="742950" indent="-742950" algn="just">
              <a:buFont typeface="+mj-lt"/>
              <a:buAutoNum type="arabicPeriod"/>
            </a:pPr>
            <a:endParaRPr lang="en-US" sz="3600" dirty="0"/>
          </a:p>
          <a:p>
            <a:pPr marL="742950" indent="-742950" algn="just">
              <a:buFont typeface="+mj-lt"/>
              <a:buAutoNum type="arabicPeriod"/>
            </a:pPr>
            <a:r>
              <a:rPr lang="en-US" sz="3600" b="1" dirty="0"/>
              <a:t>Supply Chain Managers</a:t>
            </a:r>
            <a:r>
              <a:rPr lang="en-US" sz="3600" dirty="0"/>
              <a:t>: To enhance inventory management and distribution strategies.</a:t>
            </a:r>
          </a:p>
          <a:p>
            <a:pPr algn="just">
              <a:lnSpc>
                <a:spcPct val="150000"/>
              </a:lnSpc>
            </a:pPr>
            <a:endParaRPr lang="en-IN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128" y="195421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399" y="1043382"/>
            <a:ext cx="9027702" cy="524344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1. Power BI</a:t>
            </a:r>
            <a:r>
              <a:rPr lang="en-US" dirty="0"/>
              <a:t>: The primary tool used for creating interactive dashboards and visualizing key insights.</a:t>
            </a:r>
          </a:p>
          <a:p>
            <a:pPr lvl="1"/>
            <a:r>
              <a:rPr lang="en-US" b="1" dirty="0"/>
              <a:t>Visualizations Used</a:t>
            </a:r>
            <a:r>
              <a:rPr lang="en-US" dirty="0"/>
              <a:t>:</a:t>
            </a:r>
          </a:p>
          <a:p>
            <a:pPr lvl="2"/>
            <a:r>
              <a:rPr lang="en-US" b="1" dirty="0"/>
              <a:t>Bar Charts</a:t>
            </a:r>
            <a:r>
              <a:rPr lang="en-US" dirty="0"/>
              <a:t>: Comparing the performance of different product categories and identifying best-sellers and underperformers.</a:t>
            </a:r>
          </a:p>
          <a:p>
            <a:pPr lvl="2"/>
            <a:r>
              <a:rPr lang="en-US" b="1" dirty="0"/>
              <a:t>Pie Charts</a:t>
            </a:r>
            <a:r>
              <a:rPr lang="en-US" dirty="0"/>
              <a:t>: Showing the distribution of sales and profits across various customer demographics, such as age, gender, and location.</a:t>
            </a:r>
            <a:endParaRPr lang="en-IN" dirty="0"/>
          </a:p>
          <a:p>
            <a:pPr lvl="2"/>
            <a:r>
              <a:rPr lang="en-IN" b="1" dirty="0"/>
              <a:t>Maps:</a:t>
            </a:r>
            <a:r>
              <a:rPr lang="en-IN" dirty="0"/>
              <a:t> Showing the distribution of sales over different cities of the world.</a:t>
            </a:r>
            <a:endParaRPr lang="en-US" b="1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181992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998061"/>
            <a:ext cx="10671970" cy="5664517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b="1" dirty="0"/>
              <a:t>Sales Trends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Monthly and yearly sales trends indicating peak sales periods and seasonal fluctuations.</a:t>
            </a:r>
          </a:p>
          <a:p>
            <a:pPr lvl="1" algn="just"/>
            <a:r>
              <a:rPr lang="en-US" dirty="0"/>
              <a:t>Identification of factors contributing to sales spikes and dips.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/>
              <a:t>Top Products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Analysis of best-selling products and categories driving significant revenue.</a:t>
            </a:r>
          </a:p>
          <a:p>
            <a:pPr lvl="1" algn="just"/>
            <a:r>
              <a:rPr lang="en-US" dirty="0"/>
              <a:t>Identification of products with high return rates or low profitability, suggesting areas for improvement.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/>
              <a:t>Customer Analysis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Demographic breakdown of customers, including age, gender, and location.</a:t>
            </a:r>
          </a:p>
          <a:p>
            <a:pPr lvl="1" algn="just"/>
            <a:r>
              <a:rPr lang="en-US" dirty="0"/>
              <a:t>Customer segmentation based on purchasing behavior, preferences, and loyalty.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/>
              <a:t>Profit Margins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Detailed analysis of profit margins across different segments, products, and regions.</a:t>
            </a:r>
          </a:p>
          <a:p>
            <a:pPr lvl="1" algn="just"/>
            <a:r>
              <a:rPr lang="en-US" dirty="0"/>
              <a:t>Identification of high-profit and low-profit areas, guiding strategic decisions to enhance profitability.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128" y="195421"/>
            <a:ext cx="106719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Key Insights from 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4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128" y="195421"/>
            <a:ext cx="10671970" cy="802641"/>
          </a:xfrm>
        </p:spPr>
        <p:txBody>
          <a:bodyPr>
            <a:normAutofit/>
          </a:bodyPr>
          <a:lstStyle/>
          <a:p>
            <a:r>
              <a:rPr lang="en-IN" sz="3200" dirty="0"/>
              <a:t>Detailed Analysis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623D5B4-9AA5-9561-13BA-732384459E24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491856" y="1079054"/>
            <a:ext cx="10876514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Performance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Visuals showing monthly and yearly sales trends, highlighting peak periods and dips.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 of factors contributing to sales performance, including promotions, holidays, and market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Analysis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analysis of different product categories, highlighting best-sellers and underperformers.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Identification of products with high return rates or low profitability, suggesting potential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Insights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Demographic analysis of customers, including age, gender, and 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Segmentation of customers based on purchasing behavior, preferences, and loyalty, informing targeted marketing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4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193040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3985139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VIOSfortech_PowerBI_Project</a:t>
            </a:r>
            <a:endParaRPr lang="en-IN" b="0" u="sng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6395D6-275F-52E1-6D02-2F5F54D8E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302" y="3252885"/>
            <a:ext cx="5456208" cy="30475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AE625D-28B4-CC0F-530D-BDCE3556CE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957" y="1024038"/>
            <a:ext cx="5420043" cy="304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29B5E0-ABCF-CEBB-C076-D2450169EB22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1174630" y="1931246"/>
            <a:ext cx="984274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Thank you for the opportunity provided by VIOS (Vodafone Idea Foundation) for this project.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Special thanks to my mentor, Dushyant Kumar Singh, for his invaluable guidance and support.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 look forward to discussing these insights and recommendations further and collaborating on future projects.</a:t>
            </a:r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585</TotalTime>
  <Words>600</Words>
  <Application>Microsoft Office PowerPoint</Application>
  <PresentationFormat>Widescreen</PresentationFormat>
  <Paragraphs>81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Wingdings 3</vt:lpstr>
      <vt:lpstr>Facet</vt:lpstr>
      <vt:lpstr>Explorative Data Analysis for E-commerce Business</vt:lpstr>
      <vt:lpstr>PROBLEM  STATEMENT</vt:lpstr>
      <vt:lpstr>Project Description  </vt:lpstr>
      <vt:lpstr>WHO ARE THE END USERS?</vt:lpstr>
      <vt:lpstr>Technology Used</vt:lpstr>
      <vt:lpstr>Key Insights from Dashboard</vt:lpstr>
      <vt:lpstr>Detailed Analysis</vt:lpstr>
      <vt:lpstr>RESULTS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KRIT PRASAD (RA2211042030017)</cp:lastModifiedBy>
  <cp:revision>75</cp:revision>
  <dcterms:created xsi:type="dcterms:W3CDTF">2021-07-11T13:13:15Z</dcterms:created>
  <dcterms:modified xsi:type="dcterms:W3CDTF">2024-07-20T07:58:32Z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