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70"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00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29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61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36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70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79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6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3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7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09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02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39324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Customer Retention Project</a:t>
            </a:r>
            <a:endParaRPr lang="en-US" dirty="0"/>
          </a:p>
        </p:txBody>
      </p:sp>
      <p:sp>
        <p:nvSpPr>
          <p:cNvPr id="3" name="Subtitle 2"/>
          <p:cNvSpPr>
            <a:spLocks noGrp="1"/>
          </p:cNvSpPr>
          <p:nvPr>
            <p:ph type="subTitle" idx="1"/>
          </p:nvPr>
        </p:nvSpPr>
        <p:spPr/>
        <p:txBody>
          <a:bodyPr/>
          <a:lstStyle/>
          <a:p>
            <a:r>
              <a:rPr lang="en-IN" dirty="0"/>
              <a:t>Submitted by-</a:t>
            </a:r>
          </a:p>
          <a:p>
            <a:r>
              <a:rPr lang="en-IN" dirty="0"/>
              <a:t>Kritanjay Singh</a:t>
            </a:r>
          </a:p>
          <a:p>
            <a:endParaRPr lang="en-US" dirty="0"/>
          </a:p>
        </p:txBody>
      </p:sp>
    </p:spTree>
    <p:extLst>
      <p:ext uri="{BB962C8B-B14F-4D97-AF65-F5344CB8AC3E}">
        <p14:creationId xmlns:p14="http://schemas.microsoft.com/office/powerpoint/2010/main" val="252138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dirty="0"/>
              <a:t>Then we check the cities where online shopping is done more and we find that most of the people are from the Delhi ,Greater Noida , Noida and  Bangalore.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54" y="2998474"/>
            <a:ext cx="4975761" cy="3550768"/>
          </a:xfrm>
          <a:prstGeom prst="rect">
            <a:avLst/>
          </a:prstGeom>
        </p:spPr>
      </p:pic>
    </p:spTree>
    <p:extLst>
      <p:ext uri="{BB962C8B-B14F-4D97-AF65-F5344CB8AC3E}">
        <p14:creationId xmlns:p14="http://schemas.microsoft.com/office/powerpoint/2010/main" val="290977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IN" dirty="0"/>
              <a:t>The most of the Online customers are females while males are very less in comparison to them.</a:t>
            </a:r>
          </a:p>
          <a:p>
            <a:r>
              <a:rPr lang="en-IN" dirty="0"/>
              <a:t> The Age group of Online customers are maximum in between 21-40 years i.e. the college and job person are very fond of online shopping.</a:t>
            </a:r>
          </a:p>
          <a:p>
            <a:r>
              <a:rPr lang="en-IN" dirty="0"/>
              <a:t>The Maximum Online customers are from the Delhi , Noida , Greater Noida and Bangalore.</a:t>
            </a:r>
          </a:p>
          <a:p>
            <a:r>
              <a:rPr lang="en-IN" dirty="0"/>
              <a:t>Most of the people have the 4+ years of experience in online shopping.</a:t>
            </a:r>
          </a:p>
          <a:p>
            <a:r>
              <a:rPr lang="en-IN" dirty="0"/>
              <a:t>Most people use the Mobile Internet while doing the online shopping.</a:t>
            </a:r>
          </a:p>
          <a:p>
            <a:r>
              <a:rPr lang="en-IN" dirty="0"/>
              <a:t>Most of the people use the Mobile and the laptop for the online shopping.</a:t>
            </a:r>
            <a:endParaRPr lang="en-US" dirty="0"/>
          </a:p>
        </p:txBody>
      </p:sp>
    </p:spTree>
    <p:extLst>
      <p:ext uri="{BB962C8B-B14F-4D97-AF65-F5344CB8AC3E}">
        <p14:creationId xmlns:p14="http://schemas.microsoft.com/office/powerpoint/2010/main" val="31058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lnSpcReduction="10000"/>
          </a:bodyPr>
          <a:lstStyle/>
          <a:p>
            <a:r>
              <a:rPr lang="en-IN" dirty="0"/>
              <a:t>Credit/Debit cards are mostly preferred by the people for the payments.</a:t>
            </a:r>
          </a:p>
          <a:p>
            <a:r>
              <a:rPr lang="en-IN" dirty="0"/>
              <a:t> Most of the people read and understand the information  which is present on the website and agree with all the data given in  the website.</a:t>
            </a:r>
          </a:p>
          <a:p>
            <a:r>
              <a:rPr lang="en-IN" dirty="0"/>
              <a:t> Most of the people preferred Amazon.in and flipkart.com for the online shopping.</a:t>
            </a:r>
          </a:p>
          <a:p>
            <a:r>
              <a:rPr lang="en-IN" dirty="0" err="1"/>
              <a:t>Paytm</a:t>
            </a:r>
            <a:r>
              <a:rPr lang="en-IN" dirty="0"/>
              <a:t> and </a:t>
            </a:r>
            <a:r>
              <a:rPr lang="en-IN" dirty="0" err="1"/>
              <a:t>Snapdeal</a:t>
            </a:r>
            <a:r>
              <a:rPr lang="en-IN" dirty="0"/>
              <a:t> are very least used website for the online shopping , while </a:t>
            </a:r>
            <a:r>
              <a:rPr lang="en-IN" dirty="0" err="1"/>
              <a:t>amazona</a:t>
            </a:r>
            <a:r>
              <a:rPr lang="en-IN" dirty="0"/>
              <a:t> and </a:t>
            </a:r>
            <a:r>
              <a:rPr lang="en-IN" dirty="0" err="1"/>
              <a:t>flipkart</a:t>
            </a:r>
            <a:r>
              <a:rPr lang="en-IN" dirty="0"/>
              <a:t> are very highly using websites.</a:t>
            </a:r>
          </a:p>
          <a:p>
            <a:r>
              <a:rPr lang="en-IN" dirty="0" err="1"/>
              <a:t>Paytm</a:t>
            </a:r>
            <a:r>
              <a:rPr lang="en-IN" dirty="0"/>
              <a:t> and </a:t>
            </a:r>
            <a:r>
              <a:rPr lang="en-IN" dirty="0" err="1"/>
              <a:t>Snapdeal</a:t>
            </a:r>
            <a:r>
              <a:rPr lang="en-IN" dirty="0"/>
              <a:t> have very slow delivery time.</a:t>
            </a:r>
          </a:p>
          <a:p>
            <a:r>
              <a:rPr lang="en-IN" dirty="0"/>
              <a:t>While Amazon.in is the fastest delivery online store.</a:t>
            </a:r>
            <a:endParaRPr lang="en-US" dirty="0"/>
          </a:p>
        </p:txBody>
      </p:sp>
    </p:spTree>
    <p:extLst>
      <p:ext uri="{BB962C8B-B14F-4D97-AF65-F5344CB8AC3E}">
        <p14:creationId xmlns:p14="http://schemas.microsoft.com/office/powerpoint/2010/main" val="24506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dirty="0"/>
              <a:t>Among </a:t>
            </a:r>
            <a:r>
              <a:rPr lang="en-IN" dirty="0" err="1"/>
              <a:t>flipkart</a:t>
            </a:r>
            <a:r>
              <a:rPr lang="en-IN" dirty="0"/>
              <a:t> and Amazon.in, Amazon is more used by the people.</a:t>
            </a:r>
          </a:p>
          <a:p>
            <a:r>
              <a:rPr lang="en-IN" dirty="0"/>
              <a:t>Amazon provides security, quick purchasing, many </a:t>
            </a:r>
            <a:r>
              <a:rPr lang="en-IN" dirty="0" err="1"/>
              <a:t>payements</a:t>
            </a:r>
            <a:r>
              <a:rPr lang="en-IN" dirty="0"/>
              <a:t> options, fastest delivery, trustworthy and easy to use and understand interface.</a:t>
            </a:r>
          </a:p>
          <a:p>
            <a:r>
              <a:rPr lang="en-IN" dirty="0"/>
              <a:t>Amazon provides the data security </a:t>
            </a:r>
            <a:r>
              <a:rPr lang="en-IN" dirty="0" err="1"/>
              <a:t>andof</a:t>
            </a:r>
            <a:r>
              <a:rPr lang="en-IN" dirty="0"/>
              <a:t>  also the privacy person information is safe.</a:t>
            </a:r>
          </a:p>
          <a:p>
            <a:r>
              <a:rPr lang="en-IN" dirty="0"/>
              <a:t>Hence most of the people use Amazon maximum time and after that they use the </a:t>
            </a:r>
            <a:r>
              <a:rPr lang="en-IN" dirty="0" err="1"/>
              <a:t>flipkart</a:t>
            </a:r>
            <a:r>
              <a:rPr lang="en-IN" dirty="0"/>
              <a:t> for the Online shopping.</a:t>
            </a:r>
            <a:endParaRPr lang="en-US" dirty="0"/>
          </a:p>
        </p:txBody>
      </p:sp>
    </p:spTree>
    <p:extLst>
      <p:ext uri="{BB962C8B-B14F-4D97-AF65-F5344CB8AC3E}">
        <p14:creationId xmlns:p14="http://schemas.microsoft.com/office/powerpoint/2010/main" val="6271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a:t>THANKYOU.</a:t>
            </a:r>
            <a:endParaRPr lang="en-US" dirty="0"/>
          </a:p>
        </p:txBody>
      </p:sp>
    </p:spTree>
    <p:extLst>
      <p:ext uri="{BB962C8B-B14F-4D97-AF65-F5344CB8AC3E}">
        <p14:creationId xmlns:p14="http://schemas.microsoft.com/office/powerpoint/2010/main" val="138026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Retention Project Problem Statement</a:t>
            </a:r>
            <a:endParaRPr lang="en-US" dirty="0"/>
          </a:p>
        </p:txBody>
      </p:sp>
      <p:sp>
        <p:nvSpPr>
          <p:cNvPr id="3" name="Content Placeholder 2"/>
          <p:cNvSpPr>
            <a:spLocks noGrp="1"/>
          </p:cNvSpPr>
          <p:nvPr>
            <p:ph idx="1"/>
          </p:nvPr>
        </p:nvSpPr>
        <p:spPr/>
        <p:txBody>
          <a:bodyPr>
            <a:normAutofit fontScale="92500" lnSpcReduction="20000"/>
          </a:bodyPr>
          <a:lstStyle/>
          <a:p>
            <a:r>
              <a:rPr lang="en-IN" dirty="0"/>
              <a:t>Customer satisfaction has emerged as one of the most important factors that guarantee the success of online store; it has been posited as a key stimulant of purchase, repurchase intentions and customer loyalty. A </a:t>
            </a:r>
            <a:r>
              <a:rPr lang="en-IN" dirty="0">
                <a:solidFill>
                  <a:prstClr val="black">
                    <a:lumMod val="75000"/>
                    <a:lumOff val="25000"/>
                  </a:prstClr>
                </a:solidFill>
              </a:rPr>
              <a:t>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endParaRPr lang="en-IN" dirty="0"/>
          </a:p>
          <a:p>
            <a:r>
              <a:rPr lang="en-IN" dirty="0"/>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p:txBody>
      </p:sp>
    </p:spTree>
    <p:extLst>
      <p:ext uri="{BB962C8B-B14F-4D97-AF65-F5344CB8AC3E}">
        <p14:creationId xmlns:p14="http://schemas.microsoft.com/office/powerpoint/2010/main" val="163468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br>
              <a:rPr lang="en-IN" dirty="0"/>
            </a:br>
            <a:endParaRPr lang="en-US" dirty="0"/>
          </a:p>
        </p:txBody>
      </p:sp>
      <p:sp>
        <p:nvSpPr>
          <p:cNvPr id="3" name="Content Placeholder 2"/>
          <p:cNvSpPr>
            <a:spLocks noGrp="1"/>
          </p:cNvSpPr>
          <p:nvPr>
            <p:ph idx="1"/>
          </p:nvPr>
        </p:nvSpPr>
        <p:spPr/>
        <p:txBody>
          <a:bodyPr/>
          <a:lstStyle/>
          <a:p>
            <a:r>
              <a:rPr lang="en-IN" dirty="0"/>
              <a:t>Analysis the given dataset and find the factors which are very useful for the growth of online business and also show the data visualization of the dataset. Here we need to do only data analysis of the dataset. And show the outcome of the process and the observations we find through the process.</a:t>
            </a:r>
          </a:p>
          <a:p>
            <a:r>
              <a:rPr lang="en-IN" dirty="0"/>
              <a:t>Online business or e-commerce is very useful and come in a very large scale and for the satisfaction of the customers find the factors which help to understand that what customer really wants and what they expect from the online shopping , so that they can again buy from the online e-</a:t>
            </a:r>
            <a:r>
              <a:rPr lang="en-IN" dirty="0" err="1"/>
              <a:t>tailer</a:t>
            </a:r>
            <a:r>
              <a:rPr lang="en-IN" dirty="0"/>
              <a:t> more and recommend to their friends.</a:t>
            </a:r>
          </a:p>
        </p:txBody>
      </p:sp>
    </p:spTree>
    <p:extLst>
      <p:ext uri="{BB962C8B-B14F-4D97-AF65-F5344CB8AC3E}">
        <p14:creationId xmlns:p14="http://schemas.microsoft.com/office/powerpoint/2010/main" val="232724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err="1">
                <a:latin typeface="Calibri" panose="020F0502020204030204" pitchFamily="34" charset="0"/>
                <a:cs typeface="Calibri" panose="020F0502020204030204" pitchFamily="34" charset="0"/>
              </a:rPr>
              <a:t>analyzing</a:t>
            </a:r>
            <a:r>
              <a:rPr lang="en-IN"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and then explore the data more.</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a:t>
            </a:r>
            <a:r>
              <a:rPr lang="en-IN" dirty="0" err="1">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as </a:t>
            </a:r>
            <a:r>
              <a:rPr lang="en-IN" dirty="0" err="1">
                <a:latin typeface="Calibri" panose="020F0502020204030204" pitchFamily="34" charset="0"/>
                <a:cs typeface="Calibri" panose="020F0502020204030204" pitchFamily="34" charset="0"/>
              </a:rPr>
              <a:t>Seaborn</a:t>
            </a:r>
            <a:r>
              <a:rPr lang="en-IN" dirty="0">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290655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contd.</a:t>
            </a:r>
            <a:endParaRPr lang="en-US" dirty="0"/>
          </a:p>
        </p:txBody>
      </p:sp>
      <p:sp>
        <p:nvSpPr>
          <p:cNvPr id="3" name="Content Placeholder 2"/>
          <p:cNvSpPr>
            <a:spLocks noGrp="1"/>
          </p:cNvSpPr>
          <p:nvPr>
            <p:ph idx="1"/>
          </p:nvPr>
        </p:nvSpPr>
        <p:spPr/>
        <p:txBody>
          <a:bodyPr/>
          <a:lstStyle/>
          <a:p>
            <a:r>
              <a:rPr lang="en-IN" dirty="0"/>
              <a:t>The plot we used are :</a:t>
            </a:r>
          </a:p>
          <a:p>
            <a:r>
              <a:rPr lang="en-IN" dirty="0"/>
              <a:t>Heatmap : </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Heatmap</a:t>
            </a:r>
            <a:r>
              <a:rPr lang="en-IN" dirty="0">
                <a:latin typeface="Calibri" panose="020F0502020204030204" pitchFamily="34" charset="0"/>
                <a:cs typeface="Calibri" panose="020F0502020204030204" pitchFamily="34" charset="0"/>
              </a:rPr>
              <a:t> is used to check the correlation among the features and also with target column. Here we used Heatmap to check the null values.</a:t>
            </a:r>
          </a:p>
          <a:p>
            <a:endParaRPr lang="en-IN" dirty="0">
              <a:solidFill>
                <a:srgbClr val="4D5156"/>
              </a:solidFill>
              <a:latin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2" y="3171257"/>
            <a:ext cx="5700155" cy="3268276"/>
          </a:xfrm>
          <a:prstGeom prst="rect">
            <a:avLst/>
          </a:prstGeom>
        </p:spPr>
      </p:pic>
    </p:spTree>
    <p:extLst>
      <p:ext uri="{BB962C8B-B14F-4D97-AF65-F5344CB8AC3E}">
        <p14:creationId xmlns:p14="http://schemas.microsoft.com/office/powerpoint/2010/main" val="80752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sz="2400" dirty="0"/>
              <a:t>Bar graph</a:t>
            </a:r>
            <a:r>
              <a:rPr lang="en-IN" dirty="0"/>
              <a:t> – </a:t>
            </a:r>
          </a:p>
          <a:p>
            <a:pPr marL="0" indent="0">
              <a:buNone/>
            </a:pPr>
            <a:r>
              <a:rPr lang="en-IN" dirty="0">
                <a:solidFill>
                  <a:srgbClr val="4D5156"/>
                </a:solidFill>
                <a:latin typeface="arial" panose="020B0604020202020204" pitchFamily="34" charset="0"/>
              </a:rPr>
              <a:t>	A bar chart or bar graph is a chart or graph that presents categorical data with 	rectangular bars with heights or lengths proportional to the values that they 	represent. </a:t>
            </a:r>
          </a:p>
          <a:p>
            <a:pPr marL="0" indent="0">
              <a:buNone/>
            </a:pPr>
            <a:r>
              <a:rPr lang="en-IN" dirty="0">
                <a:solidFill>
                  <a:srgbClr val="4D5156"/>
                </a:solidFill>
                <a:latin typeface="arial" panose="020B0604020202020204" pitchFamily="34" charset="0"/>
              </a:rPr>
              <a:t>	Here we have all the categorical data that’s why we use bar graph to 		represent them.</a:t>
            </a:r>
          </a:p>
          <a:p>
            <a:endParaRPr lang="en-US" dirty="0"/>
          </a:p>
        </p:txBody>
      </p:sp>
    </p:spTree>
    <p:extLst>
      <p:ext uri="{BB962C8B-B14F-4D97-AF65-F5344CB8AC3E}">
        <p14:creationId xmlns:p14="http://schemas.microsoft.com/office/powerpoint/2010/main" val="127900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dirty="0"/>
              <a:t>Here we can see that the females are very high in number when it comes to online shopping.</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027" y="2766950"/>
            <a:ext cx="3861393" cy="3711039"/>
          </a:xfrm>
          <a:prstGeom prst="rect">
            <a:avLst/>
          </a:prstGeom>
        </p:spPr>
      </p:pic>
    </p:spTree>
    <p:extLst>
      <p:ext uri="{BB962C8B-B14F-4D97-AF65-F5344CB8AC3E}">
        <p14:creationId xmlns:p14="http://schemas.microsoft.com/office/powerpoint/2010/main" val="194211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br>
              <a:rPr lang="en-IN" dirty="0"/>
            </a:br>
            <a:endParaRPr lang="en-US" dirty="0"/>
          </a:p>
        </p:txBody>
      </p:sp>
      <p:sp>
        <p:nvSpPr>
          <p:cNvPr id="3" name="Content Placeholder 2"/>
          <p:cNvSpPr>
            <a:spLocks noGrp="1"/>
          </p:cNvSpPr>
          <p:nvPr>
            <p:ph idx="1"/>
          </p:nvPr>
        </p:nvSpPr>
        <p:spPr/>
        <p:txBody>
          <a:bodyPr/>
          <a:lstStyle/>
          <a:p>
            <a:r>
              <a:rPr lang="en-IN" dirty="0"/>
              <a:t>First we find the shape of the data . In the dataset we have 269 rows and 71 columns </a:t>
            </a:r>
          </a:p>
          <a:p>
            <a:r>
              <a:rPr lang="en-IN" dirty="0"/>
              <a:t>The </a:t>
            </a:r>
            <a:r>
              <a:rPr lang="en-IN" dirty="0" err="1"/>
              <a:t>datatypes</a:t>
            </a:r>
            <a:r>
              <a:rPr lang="en-IN" dirty="0"/>
              <a:t> of the columns were 70 object </a:t>
            </a:r>
            <a:r>
              <a:rPr lang="en-IN" dirty="0" err="1"/>
              <a:t>datatype</a:t>
            </a:r>
            <a:r>
              <a:rPr lang="en-IN" dirty="0"/>
              <a:t> and 1 integer type </a:t>
            </a:r>
            <a:r>
              <a:rPr lang="en-IN" dirty="0" err="1"/>
              <a:t>datatype</a:t>
            </a:r>
            <a:r>
              <a:rPr lang="en-IN" dirty="0"/>
              <a:t>.</a:t>
            </a:r>
          </a:p>
          <a:p>
            <a:r>
              <a:rPr lang="en-IN" dirty="0"/>
              <a:t>After that we check the null values and hence there was no null values present in the dataset.</a:t>
            </a:r>
          </a:p>
          <a:p>
            <a:r>
              <a:rPr lang="en-IN" dirty="0"/>
              <a:t>As we have all object </a:t>
            </a:r>
            <a:r>
              <a:rPr lang="en-IN" dirty="0" err="1"/>
              <a:t>datatype</a:t>
            </a:r>
            <a:r>
              <a:rPr lang="en-IN" dirty="0"/>
              <a:t> we find value counts of the categorical data and then plot the different categorical Data with the help of </a:t>
            </a:r>
            <a:r>
              <a:rPr lang="en-IN" dirty="0" err="1"/>
              <a:t>matplotlib</a:t>
            </a:r>
            <a:r>
              <a:rPr lang="en-IN" dirty="0"/>
              <a:t> and </a:t>
            </a:r>
            <a:r>
              <a:rPr lang="en-IN" dirty="0" err="1"/>
              <a:t>seaborn</a:t>
            </a:r>
            <a:r>
              <a:rPr lang="en-IN" dirty="0"/>
              <a:t> libraries.</a:t>
            </a:r>
            <a:endParaRPr lang="en-US" dirty="0"/>
          </a:p>
        </p:txBody>
      </p:sp>
    </p:spTree>
    <p:extLst>
      <p:ext uri="{BB962C8B-B14F-4D97-AF65-F5344CB8AC3E}">
        <p14:creationId xmlns:p14="http://schemas.microsoft.com/office/powerpoint/2010/main" val="218245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5" name="Content Placeholder 4"/>
          <p:cNvSpPr>
            <a:spLocks noGrp="1"/>
          </p:cNvSpPr>
          <p:nvPr>
            <p:ph idx="1"/>
          </p:nvPr>
        </p:nvSpPr>
        <p:spPr/>
        <p:txBody>
          <a:bodyPr/>
          <a:lstStyle/>
          <a:p>
            <a:r>
              <a:rPr lang="en-IN" dirty="0"/>
              <a:t>Here we find the distribution of age and hence we find that the most of the people  who are using online shopping are from 21 to 40 years of age.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052" y="2902856"/>
            <a:ext cx="4393870" cy="3710349"/>
          </a:xfrm>
          <a:prstGeom prst="rect">
            <a:avLst/>
          </a:prstGeom>
        </p:spPr>
      </p:pic>
    </p:spTree>
    <p:extLst>
      <p:ext uri="{BB962C8B-B14F-4D97-AF65-F5344CB8AC3E}">
        <p14:creationId xmlns:p14="http://schemas.microsoft.com/office/powerpoint/2010/main" val="38200731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916</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Gill Sans MT</vt:lpstr>
      <vt:lpstr>Gallery</vt:lpstr>
      <vt:lpstr>Customer Retention Project</vt:lpstr>
      <vt:lpstr>Customer Retention Project Problem Statement</vt:lpstr>
      <vt:lpstr>Solution </vt:lpstr>
      <vt:lpstr>EXPLORATORY DATA ANALYSIS</vt:lpstr>
      <vt:lpstr>EDA contd.</vt:lpstr>
      <vt:lpstr>Contd.</vt:lpstr>
      <vt:lpstr>Contd..</vt:lpstr>
      <vt:lpstr>Contd. </vt:lpstr>
      <vt:lpstr>Contd..</vt:lpstr>
      <vt:lpstr>Contd..</vt:lpstr>
      <vt:lpstr>Conclusion</vt:lpstr>
      <vt:lpstr>Contd..</vt:lpstr>
      <vt:lpstr>Contd.</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Microsoft account</dc:creator>
  <cp:lastModifiedBy>Kritanjay</cp:lastModifiedBy>
  <cp:revision>9</cp:revision>
  <dcterms:created xsi:type="dcterms:W3CDTF">2021-07-29T16:09:30Z</dcterms:created>
  <dcterms:modified xsi:type="dcterms:W3CDTF">2022-01-23T06:58:12Z</dcterms:modified>
</cp:coreProperties>
</file>