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6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4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9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609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2/8/2022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94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2/8/2022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64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2/8/2022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3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2/8/2022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2/8/2022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422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2/8/2022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84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896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625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148" y="570748"/>
            <a:ext cx="8825658" cy="2960456"/>
          </a:xfrm>
        </p:spPr>
        <p:txBody>
          <a:bodyPr/>
          <a:lstStyle/>
          <a:p>
            <a:r>
              <a:rPr lang="en-US" b="1" dirty="0"/>
              <a:t>Micro Credit Defaulter Project</a:t>
            </a:r>
            <a:endParaRPr lang="en-US" dirty="0"/>
          </a:p>
        </p:txBody>
      </p:sp>
      <p:sp>
        <p:nvSpPr>
          <p:cNvPr id="3" name="Subtitle 2"/>
          <p:cNvSpPr>
            <a:spLocks noGrp="1"/>
          </p:cNvSpPr>
          <p:nvPr>
            <p:ph type="subTitle" idx="1"/>
          </p:nvPr>
        </p:nvSpPr>
        <p:spPr>
          <a:xfrm>
            <a:off x="2417780" y="3531204"/>
            <a:ext cx="8637072" cy="977621"/>
          </a:xfrm>
        </p:spPr>
        <p:txBody>
          <a:bodyPr/>
          <a:lstStyle/>
          <a:p>
            <a:r>
              <a:rPr lang="en-IN" dirty="0"/>
              <a:t>Submitted by-</a:t>
            </a:r>
          </a:p>
          <a:p>
            <a:r>
              <a:rPr lang="en-IN" dirty="0"/>
              <a:t>Kritanjay Singh</a:t>
            </a:r>
            <a:endParaRPr lang="en-US" dirty="0"/>
          </a:p>
        </p:txBody>
      </p:sp>
    </p:spTree>
    <p:extLst>
      <p:ext uri="{BB962C8B-B14F-4D97-AF65-F5344CB8AC3E}">
        <p14:creationId xmlns:p14="http://schemas.microsoft.com/office/powerpoint/2010/main" val="255495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a:t>
            </a:r>
            <a:r>
              <a:rPr lang="en-IN" dirty="0"/>
              <a:t>: </a:t>
            </a:r>
            <a:r>
              <a:rPr lang="en-IN" sz="1600" dirty="0">
                <a:latin typeface="Calibri" panose="020F0502020204030204" pitchFamily="34" charset="0"/>
                <a:cs typeface="Calibri" panose="020F0502020204030204" pitchFamily="34" charset="0"/>
              </a:rPr>
              <a:t>Splitting the dataset into Training and Testing for the model prediction.</a:t>
            </a:r>
          </a:p>
          <a:p>
            <a:r>
              <a:rPr lang="en-IN" b="1" dirty="0">
                <a:latin typeface="Calibri" panose="020F0502020204030204" pitchFamily="34" charset="0"/>
                <a:cs typeface="Calibri" panose="020F0502020204030204" pitchFamily="34" charset="0"/>
              </a:rPr>
              <a:t>Step 2</a:t>
            </a:r>
            <a:r>
              <a:rPr lang="en-IN" sz="1600" dirty="0">
                <a:latin typeface="Calibri" panose="020F0502020204030204" pitchFamily="34" charset="0"/>
                <a:cs typeface="Calibri" panose="020F0502020204030204" pitchFamily="34" charset="0"/>
              </a:rPr>
              <a:t>:  Using Machine learning Algorithm:</a:t>
            </a:r>
          </a:p>
          <a:p>
            <a:pPr lvl="1"/>
            <a:r>
              <a:rPr lang="en-IN" sz="1400" dirty="0">
                <a:latin typeface="Calibri" panose="020F0502020204030204" pitchFamily="34" charset="0"/>
                <a:cs typeface="Calibri" panose="020F0502020204030204" pitchFamily="34" charset="0"/>
              </a:rPr>
              <a:t>1.  Logistic Regression</a:t>
            </a:r>
          </a:p>
          <a:p>
            <a:pPr lvl="1"/>
            <a:r>
              <a:rPr lang="en-IN" sz="1400" dirty="0">
                <a:latin typeface="Calibri" panose="020F0502020204030204" pitchFamily="34" charset="0"/>
                <a:cs typeface="Calibri" panose="020F0502020204030204" pitchFamily="34" charset="0"/>
              </a:rPr>
              <a:t>2.  Linear SVC</a:t>
            </a:r>
          </a:p>
          <a:p>
            <a:pPr lvl="1"/>
            <a:r>
              <a:rPr lang="en-IN" sz="1400" dirty="0">
                <a:latin typeface="Calibri" panose="020F0502020204030204" pitchFamily="34" charset="0"/>
                <a:cs typeface="Calibri" panose="020F0502020204030204" pitchFamily="34" charset="0"/>
              </a:rPr>
              <a:t>3.  Gaussian Naïve Bayes </a:t>
            </a:r>
          </a:p>
          <a:p>
            <a:pPr lvl="1"/>
            <a:r>
              <a:rPr lang="en-IN" sz="1400" dirty="0">
                <a:latin typeface="Calibri" panose="020F0502020204030204" pitchFamily="34" charset="0"/>
                <a:cs typeface="Calibri" panose="020F0502020204030204" pitchFamily="34" charset="0"/>
              </a:rPr>
              <a:t>4.  Decision Tree Classifier</a:t>
            </a:r>
          </a:p>
          <a:p>
            <a:pPr lvl="1"/>
            <a:r>
              <a:rPr lang="en-IN" sz="1400" dirty="0">
                <a:latin typeface="Calibri" panose="020F0502020204030204" pitchFamily="34" charset="0"/>
                <a:cs typeface="Calibri" panose="020F0502020204030204" pitchFamily="34" charset="0"/>
              </a:rPr>
              <a:t>5.  Random Forest Classifier</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48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 Metrics</a:t>
            </a:r>
            <a:endParaRPr lang="en-US" dirty="0"/>
          </a:p>
        </p:txBody>
      </p:sp>
      <p:sp>
        <p:nvSpPr>
          <p:cNvPr id="3" name="Content Placeholder 2"/>
          <p:cNvSpPr>
            <a:spLocks noGrp="1"/>
          </p:cNvSpPr>
          <p:nvPr>
            <p:ph idx="1"/>
          </p:nvPr>
        </p:nvSpPr>
        <p:spPr/>
        <p:txBody>
          <a:bodyPr>
            <a:normAutofit lnSpcReduction="10000"/>
          </a:bodyPr>
          <a:lstStyle/>
          <a:p>
            <a:r>
              <a:rPr lang="en-US" sz="2400" b="1" dirty="0">
                <a:latin typeface="Calibri" panose="020F0502020204030204" pitchFamily="34" charset="0"/>
                <a:cs typeface="Calibri" panose="020F0502020204030204" pitchFamily="34" charset="0"/>
              </a:rPr>
              <a:t>Classification Metrics</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Classification Accuracy</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Confusion Matrix</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Classification Report</a:t>
            </a:r>
          </a:p>
          <a:p>
            <a:pPr lvl="1" indent="-342900">
              <a:buFont typeface="Arial" panose="020B0604020202020204" pitchFamily="34" charset="0"/>
              <a:buChar char="•"/>
            </a:pPr>
            <a:r>
              <a:rPr lang="en-IN" sz="2200" b="1" dirty="0">
                <a:latin typeface="Calibri" panose="020F0502020204030204" pitchFamily="34" charset="0"/>
                <a:cs typeface="Calibri" panose="020F0502020204030204" pitchFamily="34" charset="0"/>
              </a:rPr>
              <a:t>Area under curve(AUC)</a:t>
            </a:r>
          </a:p>
          <a:p>
            <a:r>
              <a:rPr lang="en-IN" sz="1700" b="1" dirty="0">
                <a:latin typeface="Calibri" panose="020F0502020204030204" pitchFamily="34" charset="0"/>
                <a:cs typeface="Calibri" panose="020F0502020204030204" pitchFamily="34" charset="0"/>
              </a:rPr>
              <a:t>Cross</a:t>
            </a:r>
            <a:r>
              <a:rPr lang="en-IN" sz="1700" dirty="0">
                <a:latin typeface="Calibri" panose="020F0502020204030204" pitchFamily="34" charset="0"/>
                <a:cs typeface="Calibri" panose="020F0502020204030204" pitchFamily="34" charset="0"/>
              </a:rPr>
              <a:t>-</a:t>
            </a:r>
            <a:r>
              <a:rPr lang="en-IN" sz="1700" b="1" dirty="0">
                <a:latin typeface="Calibri" panose="020F0502020204030204" pitchFamily="34" charset="0"/>
                <a:cs typeface="Calibri" panose="020F0502020204030204" pitchFamily="34" charset="0"/>
              </a:rPr>
              <a:t>validation</a:t>
            </a:r>
            <a:r>
              <a:rPr lang="en-IN" sz="1700"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sz="1700" b="1" dirty="0">
                <a:latin typeface="Calibri" panose="020F0502020204030204" pitchFamily="34" charset="0"/>
                <a:cs typeface="Calibri" panose="020F0502020204030204" pitchFamily="34" charset="0"/>
              </a:rPr>
              <a:t>Cross</a:t>
            </a:r>
            <a:r>
              <a:rPr lang="en-IN" sz="1700" dirty="0">
                <a:latin typeface="Calibri" panose="020F0502020204030204" pitchFamily="34" charset="0"/>
                <a:cs typeface="Calibri" panose="020F0502020204030204" pitchFamily="34" charset="0"/>
              </a:rPr>
              <a:t>-</a:t>
            </a:r>
            <a:r>
              <a:rPr lang="en-IN" sz="1700" b="1" dirty="0">
                <a:latin typeface="Calibri" panose="020F0502020204030204" pitchFamily="34" charset="0"/>
                <a:cs typeface="Calibri" panose="020F0502020204030204" pitchFamily="34" charset="0"/>
              </a:rPr>
              <a:t>validation</a:t>
            </a:r>
            <a:r>
              <a:rPr lang="en-IN" sz="1700" dirty="0">
                <a:latin typeface="Calibri" panose="020F0502020204030204" pitchFamily="34" charset="0"/>
                <a:cs typeface="Calibri" panose="020F0502020204030204" pitchFamily="34" charset="0"/>
              </a:rPr>
              <a:t> is largely used in settings where the target is prediction and it is necessary to estimate the accuracy of the performance of a predictive model</a:t>
            </a:r>
            <a:r>
              <a:rPr lang="en-IN" sz="2400" dirty="0"/>
              <a:t>.</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900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a:xfrm>
            <a:off x="1126379" y="2346324"/>
            <a:ext cx="8825659" cy="3821051"/>
          </a:xfrm>
        </p:spPr>
        <p:txBody>
          <a:bodyPr/>
          <a:lstStyle/>
          <a:p>
            <a:r>
              <a:rPr lang="en-IN" dirty="0">
                <a:latin typeface="Calibri" panose="020F0502020204030204" pitchFamily="34" charset="0"/>
                <a:cs typeface="Calibri" panose="020F0502020204030204" pitchFamily="34" charset="0"/>
              </a:rPr>
              <a:t>Calculate Evaluation Metrics for different Model :</a:t>
            </a:r>
          </a:p>
          <a:p>
            <a:r>
              <a:rPr lang="en-IN" dirty="0">
                <a:latin typeface="Calibri" panose="020F0502020204030204" pitchFamily="34" charset="0"/>
                <a:cs typeface="Calibri" panose="020F0502020204030204" pitchFamily="34" charset="0"/>
              </a:rPr>
              <a:t>Here is the result:</a:t>
            </a:r>
          </a:p>
          <a:p>
            <a:pPr lvl="1"/>
            <a:r>
              <a:rPr lang="en-IN" sz="1800" b="1" dirty="0">
                <a:latin typeface="Calibri" panose="020F0502020204030204" pitchFamily="34" charset="0"/>
                <a:cs typeface="Calibri" panose="020F0502020204030204" pitchFamily="34" charset="0"/>
              </a:rPr>
              <a:t>1. Logistic Regression:</a:t>
            </a: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endParaRPr lang="en-IN" sz="1800" b="1" dirty="0">
              <a:latin typeface="Calibri" panose="020F0502020204030204" pitchFamily="34" charset="0"/>
              <a:cs typeface="Calibri" panose="020F0502020204030204" pitchFamily="34" charset="0"/>
            </a:endParaRPr>
          </a:p>
          <a:p>
            <a:pPr lvl="1"/>
            <a:r>
              <a:rPr lang="en-IN" sz="1800" b="1"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Cross validation score : 0.87</a:t>
            </a:r>
          </a:p>
          <a:p>
            <a:pPr marL="914400" lvl="2" indent="0">
              <a:buNone/>
            </a:pPr>
            <a:endParaRPr lang="en-IN"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813" y="3985486"/>
            <a:ext cx="3229061" cy="17650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499" y="3581955"/>
            <a:ext cx="4466793" cy="2303629"/>
          </a:xfrm>
          <a:prstGeom prst="rect">
            <a:avLst/>
          </a:prstGeom>
        </p:spPr>
      </p:pic>
    </p:spTree>
    <p:extLst>
      <p:ext uri="{BB962C8B-B14F-4D97-AF65-F5344CB8AC3E}">
        <p14:creationId xmlns:p14="http://schemas.microsoft.com/office/powerpoint/2010/main" val="103946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Conttd</a:t>
            </a:r>
            <a:r>
              <a:rPr lang="en-IN" dirty="0"/>
              <a: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2. RANDOM FOREST CLASSIFIER: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334" y="3142849"/>
            <a:ext cx="4426449" cy="2876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867" y="3142849"/>
            <a:ext cx="4201660" cy="2915057"/>
          </a:xfrm>
          <a:prstGeom prst="rect">
            <a:avLst/>
          </a:prstGeom>
        </p:spPr>
      </p:pic>
    </p:spTree>
    <p:extLst>
      <p:ext uri="{BB962C8B-B14F-4D97-AF65-F5344CB8AC3E}">
        <p14:creationId xmlns:p14="http://schemas.microsoft.com/office/powerpoint/2010/main" val="160506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3. Decision Tree Classifier:</a:t>
            </a:r>
          </a:p>
          <a:p>
            <a:endParaRPr lang="en-US"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1" y="2571750"/>
            <a:ext cx="4660570" cy="31996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241" y="2190750"/>
            <a:ext cx="5613613" cy="3730848"/>
          </a:xfrm>
          <a:prstGeom prst="rect">
            <a:avLst/>
          </a:prstGeom>
        </p:spPr>
      </p:pic>
    </p:spTree>
    <p:extLst>
      <p:ext uri="{BB962C8B-B14F-4D97-AF65-F5344CB8AC3E}">
        <p14:creationId xmlns:p14="http://schemas.microsoft.com/office/powerpoint/2010/main" val="165665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104" y="804519"/>
            <a:ext cx="9603275" cy="1049235"/>
          </a:xfrm>
        </p:spPr>
        <p:txBody>
          <a:bodyPr/>
          <a:lstStyle/>
          <a:p>
            <a:r>
              <a:rPr lang="en-IN" dirty="0"/>
              <a:t>Cont...</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4</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Gaussian </a:t>
            </a:r>
            <a:r>
              <a:rPr lang="en-IN" b="1" dirty="0" err="1">
                <a:latin typeface="Calibri" panose="020F0502020204030204" pitchFamily="34" charset="0"/>
                <a:cs typeface="Calibri" panose="020F0502020204030204" pitchFamily="34" charset="0"/>
              </a:rPr>
              <a:t>NaïveBayes</a:t>
            </a:r>
            <a:endParaRPr lang="en-IN"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06" y="2569187"/>
            <a:ext cx="4946281" cy="34506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408" y="2381250"/>
            <a:ext cx="4982188" cy="3606510"/>
          </a:xfrm>
          <a:prstGeom prst="rect">
            <a:avLst/>
          </a:prstGeom>
        </p:spPr>
      </p:pic>
    </p:spTree>
    <p:extLst>
      <p:ext uri="{BB962C8B-B14F-4D97-AF65-F5344CB8AC3E}">
        <p14:creationId xmlns:p14="http://schemas.microsoft.com/office/powerpoint/2010/main" val="391075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5. Linear SVC:</a:t>
            </a:r>
          </a:p>
          <a:p>
            <a:endParaRPr lang="en-US"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76" y="2578940"/>
            <a:ext cx="4851344" cy="32755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357" y="2190750"/>
            <a:ext cx="4390447" cy="3275595"/>
          </a:xfrm>
          <a:prstGeom prst="rect">
            <a:avLst/>
          </a:prstGeom>
        </p:spPr>
      </p:pic>
    </p:spTree>
    <p:extLst>
      <p:ext uri="{BB962C8B-B14F-4D97-AF65-F5344CB8AC3E}">
        <p14:creationId xmlns:p14="http://schemas.microsoft.com/office/powerpoint/2010/main" val="2285197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a:t>
            </a:r>
            <a:endParaRPr lang="en-US" dirty="0"/>
          </a:p>
        </p:txBody>
      </p:sp>
      <p:sp>
        <p:nvSpPr>
          <p:cNvPr id="3" name="Content Placeholder 2"/>
          <p:cNvSpPr>
            <a:spLocks noGrp="1"/>
          </p:cNvSpPr>
          <p:nvPr>
            <p:ph idx="1"/>
          </p:nvPr>
        </p:nvSpPr>
        <p:spPr/>
        <p:txBody>
          <a:bodyPr/>
          <a:lstStyle/>
          <a:p>
            <a:r>
              <a:rPr lang="en-IN" dirty="0"/>
              <a:t>From all the model prediction we can see that the </a:t>
            </a:r>
            <a:r>
              <a:rPr lang="en-IN" dirty="0" err="1"/>
              <a:t>aucroc</a:t>
            </a:r>
            <a:r>
              <a:rPr lang="en-IN" dirty="0"/>
              <a:t> score of Decision Tree classifier is highest among all. Hence, we can use this model for the hyperparameter tuning and the prediction for our best model result.</a:t>
            </a:r>
            <a:endParaRPr lang="en-US" dirty="0"/>
          </a:p>
        </p:txBody>
      </p:sp>
    </p:spTree>
    <p:extLst>
      <p:ext uri="{BB962C8B-B14F-4D97-AF65-F5344CB8AC3E}">
        <p14:creationId xmlns:p14="http://schemas.microsoft.com/office/powerpoint/2010/main" val="4002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Hyperparameter tuning</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In machine learning, </a:t>
            </a:r>
            <a:r>
              <a:rPr lang="en-IN" b="1" dirty="0">
                <a:latin typeface="Calibri" panose="020F0502020204030204" pitchFamily="34" charset="0"/>
                <a:cs typeface="Calibri" panose="020F0502020204030204" pitchFamily="34" charset="0"/>
              </a:rPr>
              <a:t>hyperparameter optimization</a:t>
            </a:r>
            <a:r>
              <a:rPr lang="en-IN" dirty="0">
                <a:latin typeface="Calibri" panose="020F0502020204030204" pitchFamily="34" charset="0"/>
                <a:cs typeface="Calibri" panose="020F0502020204030204" pitchFamily="34" charset="0"/>
              </a:rPr>
              <a:t> or </a:t>
            </a:r>
            <a:r>
              <a:rPr lang="en-IN" b="1" dirty="0">
                <a:latin typeface="Calibri" panose="020F0502020204030204" pitchFamily="34" charset="0"/>
                <a:cs typeface="Calibri" panose="020F0502020204030204" pitchFamily="34" charset="0"/>
              </a:rPr>
              <a:t>tuning</a:t>
            </a:r>
            <a:r>
              <a:rPr lang="en-IN" dirty="0">
                <a:latin typeface="Calibri" panose="020F0502020204030204" pitchFamily="34" charset="0"/>
                <a:cs typeface="Calibri" panose="020F0502020204030204" pitchFamily="34" charset="0"/>
              </a:rPr>
              <a:t> is the problem of choosing a set of optimal </a:t>
            </a:r>
            <a:r>
              <a:rPr lang="en-IN" b="1" dirty="0">
                <a:latin typeface="Calibri" panose="020F0502020204030204" pitchFamily="34" charset="0"/>
                <a:cs typeface="Calibri" panose="020F0502020204030204" pitchFamily="34" charset="0"/>
              </a:rPr>
              <a:t>hyperparameters</a:t>
            </a:r>
            <a:r>
              <a:rPr lang="en-IN" dirty="0">
                <a:latin typeface="Calibri" panose="020F0502020204030204" pitchFamily="34" charset="0"/>
                <a:cs typeface="Calibri" panose="020F0502020204030204" pitchFamily="34" charset="0"/>
              </a:rPr>
              <a:t> for a learning algorithm. A </a:t>
            </a:r>
            <a:r>
              <a:rPr lang="en-IN" b="1" dirty="0">
                <a:latin typeface="Calibri" panose="020F0502020204030204" pitchFamily="34" charset="0"/>
                <a:cs typeface="Calibri" panose="020F0502020204030204" pitchFamily="34" charset="0"/>
              </a:rPr>
              <a:t>hyperparameter</a:t>
            </a:r>
            <a:r>
              <a:rPr lang="en-IN" dirty="0">
                <a:latin typeface="Calibri" panose="020F0502020204030204" pitchFamily="34" charset="0"/>
                <a:cs typeface="Calibri" panose="020F0502020204030204" pitchFamily="34" charset="0"/>
              </a:rPr>
              <a:t> is a parameter whose value is used to control the learning process. By contrast, the values of other parameters (typically node weights) are learned.</a:t>
            </a:r>
          </a:p>
          <a:p>
            <a:r>
              <a:rPr lang="en-IN" dirty="0">
                <a:latin typeface="Calibri" panose="020F0502020204030204" pitchFamily="34" charset="0"/>
                <a:cs typeface="Calibri" panose="020F0502020204030204" pitchFamily="34" charset="0"/>
              </a:rPr>
              <a:t>The parameter after Hyperparameter tuning of decision Tree Classifier:</a:t>
            </a: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040" y="4584783"/>
            <a:ext cx="8135485" cy="476316"/>
          </a:xfrm>
          <a:prstGeom prst="rect">
            <a:avLst/>
          </a:prstGeom>
        </p:spPr>
      </p:pic>
    </p:spTree>
    <p:extLst>
      <p:ext uri="{BB962C8B-B14F-4D97-AF65-F5344CB8AC3E}">
        <p14:creationId xmlns:p14="http://schemas.microsoft.com/office/powerpoint/2010/main" val="867948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a:t>
            </a:r>
            <a:endParaRPr lang="en-US" dirty="0"/>
          </a:p>
        </p:txBody>
      </p:sp>
      <p:sp>
        <p:nvSpPr>
          <p:cNvPr id="3" name="Content Placeholder 2"/>
          <p:cNvSpPr>
            <a:spLocks noGrp="1"/>
          </p:cNvSpPr>
          <p:nvPr>
            <p:ph idx="1"/>
          </p:nvPr>
        </p:nvSpPr>
        <p:spPr/>
        <p:txBody>
          <a:bodyPr>
            <a:normAutofit fontScale="92500" lnSpcReduction="10000"/>
          </a:bodyPr>
          <a:lstStyle/>
          <a:p>
            <a:r>
              <a:rPr lang="en-IN" b="1" dirty="0"/>
              <a:t>Final modelling and evaluating using Best </a:t>
            </a:r>
            <a:r>
              <a:rPr lang="en-IN" b="1" dirty="0" err="1"/>
              <a:t>Parameteres</a:t>
            </a:r>
            <a:endParaRPr lang="en-IN" b="1" dirty="0"/>
          </a:p>
          <a:p>
            <a:endParaRPr lang="en-IN" b="1" dirty="0"/>
          </a:p>
          <a:p>
            <a:endParaRPr lang="en-IN" b="1" dirty="0"/>
          </a:p>
          <a:p>
            <a:endParaRPr lang="en-IN" b="1" dirty="0"/>
          </a:p>
          <a:p>
            <a:endParaRPr lang="en-IN" b="1" dirty="0"/>
          </a:p>
          <a:p>
            <a:endParaRPr lang="en-IN" b="1" dirty="0"/>
          </a:p>
          <a:p>
            <a:r>
              <a:rPr lang="en-IN" dirty="0">
                <a:latin typeface="Calibri" panose="020F0502020204030204" pitchFamily="34" charset="0"/>
                <a:cs typeface="Calibri" panose="020F0502020204030204" pitchFamily="34" charset="0"/>
              </a:rPr>
              <a:t> From above we can see the accuracy score of </a:t>
            </a:r>
            <a:r>
              <a:rPr lang="en-IN" dirty="0" err="1">
                <a:latin typeface="Calibri" panose="020F0502020204030204" pitchFamily="34" charset="0"/>
                <a:cs typeface="Calibri" panose="020F0502020204030204" pitchFamily="34" charset="0"/>
              </a:rPr>
              <a:t>DecisionTree</a:t>
            </a:r>
            <a:r>
              <a:rPr lang="en-IN" dirty="0">
                <a:latin typeface="Calibri" panose="020F0502020204030204" pitchFamily="34" charset="0"/>
                <a:cs typeface="Calibri" panose="020F0502020204030204" pitchFamily="34" charset="0"/>
              </a:rPr>
              <a:t> Classifier after hyperparameter tuning.</a:t>
            </a:r>
          </a:p>
          <a:p>
            <a:endParaRPr lang="en-IN"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029" y="2712953"/>
            <a:ext cx="6167695" cy="1800476"/>
          </a:xfrm>
          <a:prstGeom prst="rect">
            <a:avLst/>
          </a:prstGeom>
        </p:spPr>
      </p:pic>
    </p:spTree>
    <p:extLst>
      <p:ext uri="{BB962C8B-B14F-4D97-AF65-F5344CB8AC3E}">
        <p14:creationId xmlns:p14="http://schemas.microsoft.com/office/powerpoint/2010/main" val="38578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 Credit Project Problem Statement</a:t>
            </a:r>
            <a:endParaRPr lang="en-US" dirty="0"/>
          </a:p>
        </p:txBody>
      </p:sp>
      <p:sp>
        <p:nvSpPr>
          <p:cNvPr id="3" name="Content Placeholder 2"/>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A Microfinance Institution (MFI) is an organization that offers financial services to low income populations. The Microfinance services (MFS) provided by MFI are Group Loans, Agricultural Loans, Individual Business Loans and so on. </a:t>
            </a:r>
          </a:p>
          <a:p>
            <a:r>
              <a:rPr lang="en-US" dirty="0">
                <a:latin typeface="Calibri" panose="020F0502020204030204" pitchFamily="34" charset="0"/>
                <a:cs typeface="Calibri" panose="020F0502020204030204" pitchFamily="34" charset="0"/>
              </a:rPr>
              <a:t>Telecom Industry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extLst>
      <p:ext uri="{BB962C8B-B14F-4D97-AF65-F5344CB8AC3E}">
        <p14:creationId xmlns:p14="http://schemas.microsoft.com/office/powerpoint/2010/main" val="79683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104" y="804519"/>
            <a:ext cx="9603275" cy="1049235"/>
          </a:xfrm>
        </p:spPr>
        <p:txBody>
          <a:bodyPr/>
          <a:lstStyle/>
          <a:p>
            <a:r>
              <a:rPr lang="en-IN" dirty="0"/>
              <a:t>Conclusion: </a:t>
            </a:r>
            <a:endParaRPr lang="en-US" dirty="0"/>
          </a:p>
        </p:txBody>
      </p:sp>
      <p:sp>
        <p:nvSpPr>
          <p:cNvPr id="3" name="Content Placeholder 2"/>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The final model  DTC has an Accuracy of 0.89 and AUC_ROC score of 0.70</a:t>
            </a:r>
            <a:r>
              <a:rPr lang="en-IN" dirty="0"/>
              <a:t>.</a:t>
            </a:r>
          </a:p>
          <a:p>
            <a:endParaRPr lang="en-IN" dirty="0"/>
          </a:p>
          <a:p>
            <a:pPr marL="0" indent="0">
              <a:buNone/>
            </a:pPr>
            <a:br>
              <a:rPr lang="en-IN"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813" y="2592304"/>
            <a:ext cx="8286373" cy="3145315"/>
          </a:xfrm>
          <a:prstGeom prst="rect">
            <a:avLst/>
          </a:prstGeom>
        </p:spPr>
      </p:pic>
    </p:spTree>
    <p:extLst>
      <p:ext uri="{BB962C8B-B14F-4D97-AF65-F5344CB8AC3E}">
        <p14:creationId xmlns:p14="http://schemas.microsoft.com/office/powerpoint/2010/main" val="903392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825" y="2515370"/>
            <a:ext cx="8825658" cy="2677648"/>
          </a:xfrm>
        </p:spPr>
        <p:txBody>
          <a:bodyPr/>
          <a:lstStyle/>
          <a:p>
            <a:r>
              <a:rPr lang="en-IN" dirty="0"/>
              <a:t>THANKYOU.</a:t>
            </a:r>
            <a:endParaRPr lang="en-US" dirty="0"/>
          </a:p>
        </p:txBody>
      </p:sp>
    </p:spTree>
    <p:extLst>
      <p:ext uri="{BB962C8B-B14F-4D97-AF65-F5344CB8AC3E}">
        <p14:creationId xmlns:p14="http://schemas.microsoft.com/office/powerpoint/2010/main" val="381633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cs typeface="Calibri" panose="020F0502020204030204" pitchFamily="34" charset="0"/>
              </a:rPr>
              <a:t>Solution</a:t>
            </a:r>
            <a:endParaRPr lang="en-US" dirty="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In order to improve the selection of customers for the credit, the client wants some predictions that could help them in further investment and improvement in selection of customers</a:t>
            </a:r>
            <a:r>
              <a:rPr lang="en-US" dirty="0"/>
              <a:t>. </a:t>
            </a:r>
          </a:p>
          <a:p>
            <a:r>
              <a:rPr lang="en-US" dirty="0">
                <a:latin typeface="Calibri" panose="020F0502020204030204" pitchFamily="34" charset="0"/>
                <a:cs typeface="Calibri" panose="020F0502020204030204" pitchFamily="34"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dirty="0" err="1">
                <a:latin typeface="Calibri" panose="020F0502020204030204" pitchFamily="34" charset="0"/>
                <a:cs typeface="Calibri" panose="020F0502020204030204" pitchFamily="34" charset="0"/>
              </a:rPr>
              <a:t>payed</a:t>
            </a:r>
            <a:r>
              <a:rPr lang="en-US" dirty="0">
                <a:latin typeface="Calibri" panose="020F0502020204030204" pitchFamily="34" charset="0"/>
                <a:cs typeface="Calibri" panose="020F0502020204030204" pitchFamily="34" charset="0"/>
              </a:rPr>
              <a:t> i.e. Non- defaulter, while, Label ‘0’ indicates that the loan has not been </a:t>
            </a:r>
            <a:r>
              <a:rPr lang="en-US" dirty="0" err="1">
                <a:latin typeface="Calibri" panose="020F0502020204030204" pitchFamily="34" charset="0"/>
                <a:cs typeface="Calibri" panose="020F0502020204030204" pitchFamily="34" charset="0"/>
              </a:rPr>
              <a:t>payed</a:t>
            </a:r>
            <a:r>
              <a:rPr lang="en-US" dirty="0">
                <a:latin typeface="Calibri" panose="020F0502020204030204" pitchFamily="34" charset="0"/>
                <a:cs typeface="Calibri" panose="020F0502020204030204" pitchFamily="34" charset="0"/>
              </a:rPr>
              <a:t> i.e. defaulter.  </a:t>
            </a:r>
          </a:p>
          <a:p>
            <a:endParaRPr lang="en-US" dirty="0"/>
          </a:p>
        </p:txBody>
      </p:sp>
    </p:spTree>
    <p:extLst>
      <p:ext uri="{BB962C8B-B14F-4D97-AF65-F5344CB8AC3E}">
        <p14:creationId xmlns:p14="http://schemas.microsoft.com/office/powerpoint/2010/main" val="302780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err="1">
                <a:latin typeface="Calibri" panose="020F0502020204030204" pitchFamily="34" charset="0"/>
                <a:cs typeface="Calibri" panose="020F0502020204030204" pitchFamily="34" charset="0"/>
              </a:rPr>
              <a:t>analyzing</a:t>
            </a:r>
            <a:r>
              <a:rPr lang="en-IN"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Matplotlib as </a:t>
            </a:r>
            <a:r>
              <a:rPr lang="en-IN" dirty="0" err="1">
                <a:latin typeface="Calibri" panose="020F0502020204030204" pitchFamily="34" charset="0"/>
                <a:cs typeface="Calibri" panose="020F0502020204030204" pitchFamily="34" charset="0"/>
              </a:rPr>
              <a:t>Seaborn</a:t>
            </a:r>
            <a:r>
              <a:rPr lang="en-IN" dirty="0">
                <a:latin typeface="Calibri" panose="020F0502020204030204" pitchFamily="34" charset="0"/>
                <a:cs typeface="Calibri" panose="020F0502020204030204" pitchFamily="34" charset="0"/>
              </a:rPr>
              <a:t>.</a:t>
            </a:r>
          </a:p>
          <a:p>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007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contd..</a:t>
            </a:r>
            <a:endParaRPr lang="en-US" dirty="0"/>
          </a:p>
        </p:txBody>
      </p:sp>
      <p:sp>
        <p:nvSpPr>
          <p:cNvPr id="3" name="Content Placeholder 2"/>
          <p:cNvSpPr>
            <a:spLocks noGrp="1"/>
          </p:cNvSpPr>
          <p:nvPr>
            <p:ph idx="1"/>
          </p:nvPr>
        </p:nvSpPr>
        <p:spPr>
          <a:xfrm>
            <a:off x="1154954" y="2603499"/>
            <a:ext cx="9069701" cy="3963555"/>
          </a:xfrm>
        </p:spPr>
        <p:txBody>
          <a:bodyPr/>
          <a:lstStyle/>
          <a:p>
            <a:r>
              <a:rPr lang="en-IN" dirty="0">
                <a:latin typeface="Calibri" panose="020F0502020204030204" pitchFamily="34" charset="0"/>
                <a:cs typeface="Calibri" panose="020F0502020204030204" pitchFamily="34" charset="0"/>
              </a:rPr>
              <a:t>The plots we used are:</a:t>
            </a:r>
          </a:p>
          <a:p>
            <a:pPr>
              <a:buFont typeface="+mj-lt"/>
              <a:buAutoNum type="arabicPeriod"/>
            </a:pP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Countplot : </a:t>
            </a:r>
            <a:r>
              <a:rPr lang="en-IN" dirty="0">
                <a:latin typeface="Calibri" panose="020F0502020204030204" pitchFamily="34" charset="0"/>
                <a:cs typeface="Calibri" panose="020F0502020204030204" pitchFamily="34" charset="0"/>
              </a:rPr>
              <a:t>To visualize our target column and check the distribution of data.</a:t>
            </a:r>
          </a:p>
          <a:p>
            <a:pPr marL="0" indent="0">
              <a:buNone/>
            </a:pPr>
            <a:r>
              <a:rPr lang="en-IN" dirty="0">
                <a:latin typeface="Calibri" panose="020F0502020204030204" pitchFamily="34" charset="0"/>
                <a:cs typeface="Calibri" panose="020F0502020204030204" pitchFamily="34" charset="0"/>
              </a:rPr>
              <a:t>	</a:t>
            </a:r>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369" y="3597421"/>
            <a:ext cx="5237018" cy="2969633"/>
          </a:xfrm>
          <a:prstGeom prst="rect">
            <a:avLst/>
          </a:prstGeom>
        </p:spPr>
      </p:pic>
    </p:spTree>
    <p:extLst>
      <p:ext uri="{BB962C8B-B14F-4D97-AF65-F5344CB8AC3E}">
        <p14:creationId xmlns:p14="http://schemas.microsoft.com/office/powerpoint/2010/main" val="285712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2</a:t>
            </a:r>
            <a:r>
              <a:rPr lang="en-IN" dirty="0"/>
              <a:t>. </a:t>
            </a:r>
            <a:r>
              <a:rPr lang="en-IN" b="1" u="sng" dirty="0">
                <a:latin typeface="Calibri" panose="020F0502020204030204" pitchFamily="34" charset="0"/>
                <a:cs typeface="Calibri" panose="020F0502020204030204" pitchFamily="34" charset="0"/>
              </a:rPr>
              <a:t>Histogram</a:t>
            </a:r>
            <a:r>
              <a:rPr lang="en-IN" b="1" dirty="0"/>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histogram</a:t>
            </a:r>
            <a:r>
              <a:rPr lang="en-IN" dirty="0">
                <a:latin typeface="Calibri" panose="020F0502020204030204" pitchFamily="34" charset="0"/>
                <a:cs typeface="Calibri" panose="020F0502020204030204" pitchFamily="34" charset="0"/>
              </a:rPr>
              <a:t> is representation of the distribution of numerical data, where the data are binned and the count for each bin is represented. Here histogram is used to check the distribution of data among the different numerical features.</a:t>
            </a:r>
          </a:p>
          <a:p>
            <a:pPr marL="0" indent="0">
              <a:buNone/>
            </a:pPr>
            <a:r>
              <a:rPr lang="en-IN" b="1" dirty="0">
                <a:latin typeface="Calibri" panose="020F0502020204030204" pitchFamily="34" charset="0"/>
                <a:cs typeface="Calibri" panose="020F0502020204030204" pitchFamily="34" charset="0"/>
              </a:rPr>
              <a:t>3. </a:t>
            </a:r>
            <a:r>
              <a:rPr lang="en-IN" b="1" u="sng" dirty="0">
                <a:latin typeface="Calibri" panose="020F0502020204030204" pitchFamily="34" charset="0"/>
                <a:cs typeface="Calibri" panose="020F0502020204030204" pitchFamily="34" charset="0"/>
              </a:rPr>
              <a:t>Stripplot</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strip</a:t>
            </a:r>
            <a:r>
              <a:rPr lang="en-IN" dirty="0">
                <a:latin typeface="Calibri" panose="020F0502020204030204" pitchFamily="34" charset="0"/>
                <a:cs typeface="Calibri" panose="020F0502020204030204" pitchFamily="34" charset="0"/>
              </a:rPr>
              <a:t> is basically a scatter plot where the </a:t>
            </a:r>
            <a:r>
              <a:rPr lang="en-IN" i="1" dirty="0">
                <a:latin typeface="Calibri" panose="020F0502020204030204" pitchFamily="34" charset="0"/>
                <a:cs typeface="Calibri" panose="020F0502020204030204" pitchFamily="34" charset="0"/>
              </a:rPr>
              <a:t>x-</a:t>
            </a:r>
            <a:r>
              <a:rPr lang="en-IN" dirty="0">
                <a:latin typeface="Calibri" panose="020F0502020204030204" pitchFamily="34" charset="0"/>
                <a:cs typeface="Calibri" panose="020F0502020204030204" pitchFamily="34" charset="0"/>
              </a:rPr>
              <a:t>axis represents a categorical variable. Here we used to check the features with respect to target column.</a:t>
            </a:r>
          </a:p>
          <a:p>
            <a:pPr marL="0" indent="0">
              <a:buNone/>
            </a:pPr>
            <a:r>
              <a:rPr lang="en-IN" b="1" dirty="0">
                <a:latin typeface="Calibri" panose="020F0502020204030204" pitchFamily="34" charset="0"/>
                <a:cs typeface="Calibri" panose="020F0502020204030204" pitchFamily="34" charset="0"/>
              </a:rPr>
              <a:t>4. </a:t>
            </a:r>
            <a:r>
              <a:rPr lang="en-IN" b="1" u="sng" dirty="0">
                <a:latin typeface="Calibri" panose="020F0502020204030204" pitchFamily="34" charset="0"/>
                <a:cs typeface="Calibri" panose="020F0502020204030204" pitchFamily="34" charset="0"/>
              </a:rPr>
              <a:t>Scatterplot</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scatter plot</a:t>
            </a:r>
            <a:r>
              <a:rPr lang="en-IN" dirty="0">
                <a:latin typeface="Calibri" panose="020F0502020204030204" pitchFamily="34" charset="0"/>
                <a:cs typeface="Calibri" panose="020F0502020204030204" pitchFamily="34" charset="0"/>
              </a:rPr>
              <a:t> is a diagram where each value in the data set is represented by a dot. The </a:t>
            </a:r>
            <a:r>
              <a:rPr lang="en-IN" b="1" dirty="0">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module has a method for drawing </a:t>
            </a:r>
            <a:r>
              <a:rPr lang="en-IN" b="1" dirty="0">
                <a:latin typeface="Calibri" panose="020F0502020204030204" pitchFamily="34" charset="0"/>
                <a:cs typeface="Calibri" panose="020F0502020204030204" pitchFamily="34" charset="0"/>
              </a:rPr>
              <a:t>scatter plots. </a:t>
            </a:r>
            <a:r>
              <a:rPr lang="en-IN" dirty="0">
                <a:latin typeface="Calibri" panose="020F0502020204030204" pitchFamily="34" charset="0"/>
                <a:cs typeface="Calibri" panose="020F0502020204030204" pitchFamily="34" charset="0"/>
              </a:rPr>
              <a:t>Scatterplot is used to check the distribution of data between two columns.</a:t>
            </a:r>
          </a:p>
          <a:p>
            <a:pPr marL="0" indent="0">
              <a:buNone/>
            </a:pPr>
            <a:r>
              <a:rPr lang="en-IN" b="1" dirty="0">
                <a:latin typeface="Calibri" panose="020F0502020204030204" pitchFamily="34" charset="0"/>
                <a:cs typeface="Calibri" panose="020F0502020204030204" pitchFamily="34" charset="0"/>
              </a:rPr>
              <a:t>5. </a:t>
            </a:r>
            <a:r>
              <a:rPr lang="en-IN" b="1" u="sng" dirty="0">
                <a:latin typeface="Calibri" panose="020F0502020204030204" pitchFamily="34" charset="0"/>
                <a:cs typeface="Calibri" panose="020F0502020204030204" pitchFamily="34" charset="0"/>
              </a:rPr>
              <a:t>Heatmap</a:t>
            </a:r>
            <a:r>
              <a:rPr lang="en-IN" b="1" dirty="0">
                <a:latin typeface="Calibri" panose="020F0502020204030204" pitchFamily="34" charset="0"/>
                <a:cs typeface="Calibri" panose="020F0502020204030204" pitchFamily="34" charset="0"/>
              </a:rPr>
              <a:t> :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Heatmap</a:t>
            </a:r>
            <a:r>
              <a:rPr lang="en-IN" dirty="0">
                <a:latin typeface="Calibri" panose="020F0502020204030204" pitchFamily="34" charset="0"/>
                <a:cs typeface="Calibri" panose="020F0502020204030204" pitchFamily="34" charset="0"/>
              </a:rPr>
              <a:t> is used to check the correlation among the features and also with target column.</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525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Cleansing</a:t>
            </a:r>
            <a:endParaRPr lang="en-US" dirty="0"/>
          </a:p>
        </p:txBody>
      </p:sp>
      <p:sp>
        <p:nvSpPr>
          <p:cNvPr id="3" name="Content Placeholder 2"/>
          <p:cNvSpPr>
            <a:spLocks noGrp="1"/>
          </p:cNvSpPr>
          <p:nvPr>
            <p:ph idx="1"/>
          </p:nvPr>
        </p:nvSpPr>
        <p:spPr/>
        <p:txBody>
          <a:bodyPr/>
          <a:lstStyle/>
          <a:p>
            <a:r>
              <a:rPr lang="en-IN" b="1" dirty="0"/>
              <a:t>Step 1</a:t>
            </a:r>
            <a:r>
              <a:rPr lang="en-IN" dirty="0"/>
              <a:t>: </a:t>
            </a:r>
            <a:r>
              <a:rPr lang="en-US" b="1" dirty="0"/>
              <a:t>Dropping unnecessary variables </a:t>
            </a:r>
          </a:p>
          <a:p>
            <a:pPr lvl="1"/>
            <a:r>
              <a:rPr lang="en-US" sz="1400" dirty="0"/>
              <a:t>remove those which are not actually related to our prediction like One type of Telecom Industry name.</a:t>
            </a:r>
          </a:p>
          <a:p>
            <a:pPr marL="457200" lvl="1" indent="0">
              <a:buNone/>
            </a:pPr>
            <a:endParaRPr lang="en-US" sz="1400" dirty="0"/>
          </a:p>
          <a:p>
            <a:r>
              <a:rPr lang="en-IN" b="1" dirty="0"/>
              <a:t>Step 2: Removing the features which are highly correlate</a:t>
            </a:r>
          </a:p>
          <a:p>
            <a:pPr lvl="1"/>
            <a:r>
              <a:rPr lang="en-IN" b="1" dirty="0"/>
              <a:t> </a:t>
            </a:r>
            <a:r>
              <a:rPr lang="en-IN" dirty="0">
                <a:latin typeface="Calibri" panose="020F0502020204030204" pitchFamily="34" charset="0"/>
                <a:cs typeface="Calibri" panose="020F0502020204030204" pitchFamily="34" charset="0"/>
              </a:rPr>
              <a:t>Now remove those columns which are highly correlated to each other. </a:t>
            </a:r>
          </a:p>
        </p:txBody>
      </p:sp>
    </p:spTree>
    <p:extLst>
      <p:ext uri="{BB962C8B-B14F-4D97-AF65-F5344CB8AC3E}">
        <p14:creationId xmlns:p14="http://schemas.microsoft.com/office/powerpoint/2010/main" val="257398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a:t>
            </a:r>
            <a:endParaRPr lang="en-US" dirty="0"/>
          </a:p>
        </p:txBody>
      </p:sp>
      <p:sp>
        <p:nvSpPr>
          <p:cNvPr id="3" name="Content Placeholder 2"/>
          <p:cNvSpPr>
            <a:spLocks noGrp="1"/>
          </p:cNvSpPr>
          <p:nvPr>
            <p:ph idx="1"/>
          </p:nvPr>
        </p:nvSpPr>
        <p:spPr/>
        <p:txBody>
          <a:bodyPr/>
          <a:lstStyle/>
          <a:p>
            <a:r>
              <a:rPr lang="en-IN" dirty="0">
                <a:latin typeface="Calibri" panose="020F0502020204030204" pitchFamily="34" charset="0"/>
                <a:cs typeface="Calibri" panose="020F0502020204030204" pitchFamily="34" charset="0"/>
              </a:rPr>
              <a:t> Defining the Target and Predictor Variable i.e. divide the data into x and y where x contain the predictor variable and y contain the target variable.</a:t>
            </a:r>
          </a:p>
          <a:p>
            <a:r>
              <a:rPr lang="en-IN" dirty="0">
                <a:latin typeface="Calibri" panose="020F0502020204030204" pitchFamily="34" charset="0"/>
                <a:cs typeface="Calibri" panose="020F0502020204030204" pitchFamily="34" charset="0"/>
              </a:rPr>
              <a:t>Feature ranking with recursive feature elimination.</a:t>
            </a:r>
          </a:p>
          <a:p>
            <a:r>
              <a:rPr lang="en-IN" dirty="0">
                <a:latin typeface="Calibri" panose="020F0502020204030204" pitchFamily="34" charset="0"/>
                <a:cs typeface="Calibri" panose="020F0502020204030204" pitchFamily="34" charset="0"/>
              </a:rPr>
              <a:t>Using RFE for selecting the top 25 columns which are very useful for the further process and are important to the target column i.e. related to the target column in some way.</a:t>
            </a:r>
          </a:p>
          <a:p>
            <a:r>
              <a:rPr lang="en-IN" dirty="0">
                <a:latin typeface="Calibri" panose="020F0502020204030204" pitchFamily="34" charset="0"/>
                <a:cs typeface="Calibri" panose="020F0502020204030204" pitchFamily="34" charset="0"/>
              </a:rPr>
              <a:t>Selecting the best ranked features.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5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endParaRPr lang="en-US" dirty="0"/>
          </a:p>
        </p:txBody>
      </p:sp>
      <p:sp>
        <p:nvSpPr>
          <p:cNvPr id="3" name="Content Placeholder 2"/>
          <p:cNvSpPr>
            <a:spLocks noGrp="1"/>
          </p:cNvSpPr>
          <p:nvPr>
            <p:ph idx="1"/>
          </p:nvPr>
        </p:nvSpPr>
        <p:spPr/>
        <p:txBody>
          <a:bodyPr>
            <a:normAutofit fontScale="92500"/>
          </a:bodyPr>
          <a:lstStyle/>
          <a:p>
            <a:r>
              <a:rPr lang="en-IN" b="1" dirty="0"/>
              <a:t>REMOVING OUTLIERS</a:t>
            </a:r>
          </a:p>
          <a:p>
            <a:pPr lvl="1"/>
            <a:r>
              <a:rPr lang="en-IN" dirty="0">
                <a:latin typeface="Calibri" panose="020F0502020204030204" pitchFamily="34" charset="0"/>
                <a:cs typeface="Calibri" panose="020F0502020204030204" pitchFamily="34" charset="0"/>
              </a:rPr>
              <a:t>By the method zscore from scipy , we remove the outliers so that model can predict correct.</a:t>
            </a:r>
          </a:p>
          <a:p>
            <a:pPr marL="57150" indent="0">
              <a:buNone/>
            </a:pPr>
            <a:endParaRPr lang="en-IN" dirty="0">
              <a:latin typeface="Calibri" panose="020F0502020204030204" pitchFamily="34" charset="0"/>
              <a:cs typeface="Calibri" panose="020F0502020204030204" pitchFamily="34" charset="0"/>
            </a:endParaRPr>
          </a:p>
          <a:p>
            <a:pPr indent="-285750"/>
            <a:r>
              <a:rPr lang="en-IN" b="1" dirty="0">
                <a:cs typeface="Calibri" panose="020F0502020204030204" pitchFamily="34" charset="0"/>
              </a:rPr>
              <a:t>Handling the Class imbalance data</a:t>
            </a:r>
          </a:p>
          <a:p>
            <a:pPr lvl="1"/>
            <a:r>
              <a:rPr lang="en-IN" dirty="0">
                <a:latin typeface="Calibri" panose="020F0502020204030204" pitchFamily="34" charset="0"/>
                <a:cs typeface="Calibri" panose="020F0502020204030204" pitchFamily="34" charset="0"/>
              </a:rPr>
              <a:t>Using the Undersampling method from imblearn library so that we balance the Target dataset .</a:t>
            </a:r>
          </a:p>
          <a:p>
            <a:pPr lvl="1"/>
            <a:r>
              <a:rPr lang="en-IN" b="1" dirty="0">
                <a:latin typeface="Calibri" panose="020F0502020204030204" pitchFamily="34" charset="0"/>
                <a:cs typeface="Calibri" panose="020F0502020204030204" pitchFamily="34" charset="0"/>
              </a:rPr>
              <a:t>Undersampling</a:t>
            </a:r>
            <a:r>
              <a:rPr lang="en-IN" dirty="0">
                <a:latin typeface="Calibri" panose="020F0502020204030204" pitchFamily="34" charset="0"/>
                <a:cs typeface="Calibri" panose="020F0502020204030204" pitchFamily="34" charset="0"/>
              </a:rPr>
              <a:t> refers to a group of techniques designed to balance the class distribution for a classification dataset that has a skewed class distribution. It is best understood in the context of a binary (two-class) classification problem where class 1 is the majority class and class 0 is the minority class , in our case 1 is very high and 0 are very few.</a:t>
            </a:r>
            <a:endParaRPr lang="en-IN" b="1" dirty="0">
              <a:latin typeface="Calibri" panose="020F0502020204030204" pitchFamily="34" charset="0"/>
              <a:cs typeface="Calibri" panose="020F0502020204030204" pitchFamily="34" charset="0"/>
            </a:endParaRPr>
          </a:p>
          <a:p>
            <a:pPr marL="57150" indent="0">
              <a:buNone/>
            </a:pPr>
            <a:endParaRPr lang="en-IN" b="1" dirty="0">
              <a:cs typeface="Calibri" panose="020F0502020204030204" pitchFamily="34" charset="0"/>
            </a:endParaRPr>
          </a:p>
          <a:p>
            <a:pPr indent="-285750"/>
            <a:endParaRPr lang="en-IN" dirty="0">
              <a:latin typeface="Calibri" panose="020F0502020204030204" pitchFamily="34" charset="0"/>
              <a:cs typeface="Calibri" panose="020F0502020204030204" pitchFamily="34" charset="0"/>
            </a:endParaRPr>
          </a:p>
          <a:p>
            <a:pPr indent="-285750"/>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36479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TotalTime>
  <Words>1082</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Micro Credit Defaulter Project</vt:lpstr>
      <vt:lpstr>Micro Credit Project Problem Statement</vt:lpstr>
      <vt:lpstr>Solution</vt:lpstr>
      <vt:lpstr>EXPLORATORY DATA ANALYSIS</vt:lpstr>
      <vt:lpstr>EDA contd..</vt:lpstr>
      <vt:lpstr>VISUALIZATION</vt:lpstr>
      <vt:lpstr>Data Cleansing</vt:lpstr>
      <vt:lpstr>Feature Selection</vt:lpstr>
      <vt:lpstr>Contd..</vt:lpstr>
      <vt:lpstr>MODEL SELECTION</vt:lpstr>
      <vt:lpstr>Model Evaluation Metrics</vt:lpstr>
      <vt:lpstr>Contd..</vt:lpstr>
      <vt:lpstr>Conttd..</vt:lpstr>
      <vt:lpstr>Cont...</vt:lpstr>
      <vt:lpstr>Cont...</vt:lpstr>
      <vt:lpstr>Contd..</vt:lpstr>
      <vt:lpstr>Observation:</vt:lpstr>
      <vt:lpstr>Hyperparameter tuning</vt:lpstr>
      <vt:lpstr>Final</vt:lpstr>
      <vt:lpstr>Conclusion: </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Microsoft account</dc:creator>
  <cp:lastModifiedBy>Kritanjay</cp:lastModifiedBy>
  <cp:revision>15</cp:revision>
  <dcterms:created xsi:type="dcterms:W3CDTF">2021-05-24T15:46:08Z</dcterms:created>
  <dcterms:modified xsi:type="dcterms:W3CDTF">2022-02-08T16:43:30Z</dcterms:modified>
</cp:coreProperties>
</file>