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BF7F-8C02-559B-6AD5-50960443EE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848ADF-6771-B9C6-C6B9-F1E2128A4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F97F84-146B-42AC-9B72-86F002F9E7AF}"/>
              </a:ext>
            </a:extLst>
          </p:cNvPr>
          <p:cNvSpPr>
            <a:spLocks noGrp="1"/>
          </p:cNvSpPr>
          <p:nvPr>
            <p:ph type="dt" sz="half" idx="10"/>
          </p:nvPr>
        </p:nvSpPr>
        <p:spPr/>
        <p:txBody>
          <a:bodyPr/>
          <a:lstStyle/>
          <a:p>
            <a:fld id="{F9F647A7-385B-44CD-9B9C-29C3DBFBA0B9}" type="datetimeFigureOut">
              <a:rPr lang="en-IN" smtClean="0"/>
              <a:t>30-09-2025</a:t>
            </a:fld>
            <a:endParaRPr lang="en-IN"/>
          </a:p>
        </p:txBody>
      </p:sp>
      <p:sp>
        <p:nvSpPr>
          <p:cNvPr id="5" name="Footer Placeholder 4">
            <a:extLst>
              <a:ext uri="{FF2B5EF4-FFF2-40B4-BE49-F238E27FC236}">
                <a16:creationId xmlns:a16="http://schemas.microsoft.com/office/drawing/2014/main" id="{0FF1B523-1424-4623-730E-1CDD95215D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A984D-8D81-8BD6-8EBB-9ABB561293AD}"/>
              </a:ext>
            </a:extLst>
          </p:cNvPr>
          <p:cNvSpPr>
            <a:spLocks noGrp="1"/>
          </p:cNvSpPr>
          <p:nvPr>
            <p:ph type="sldNum" sz="quarter" idx="12"/>
          </p:nvPr>
        </p:nvSpPr>
        <p:spPr/>
        <p:txBody>
          <a:bodyPr/>
          <a:lstStyle/>
          <a:p>
            <a:fld id="{F8A72C62-CD1F-4BE1-89B2-E0457EA027E6}" type="slidenum">
              <a:rPr lang="en-IN" smtClean="0"/>
              <a:t>‹#›</a:t>
            </a:fld>
            <a:endParaRPr lang="en-IN"/>
          </a:p>
        </p:txBody>
      </p:sp>
    </p:spTree>
    <p:extLst>
      <p:ext uri="{BB962C8B-B14F-4D97-AF65-F5344CB8AC3E}">
        <p14:creationId xmlns:p14="http://schemas.microsoft.com/office/powerpoint/2010/main" val="3127035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DA13-6EB3-C11E-AFEC-34F333748B7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A9313E-DC83-7D25-2A1F-BABF41427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2E7452-23CC-B2F7-9167-8AFF267903CB}"/>
              </a:ext>
            </a:extLst>
          </p:cNvPr>
          <p:cNvSpPr>
            <a:spLocks noGrp="1"/>
          </p:cNvSpPr>
          <p:nvPr>
            <p:ph type="dt" sz="half" idx="10"/>
          </p:nvPr>
        </p:nvSpPr>
        <p:spPr/>
        <p:txBody>
          <a:bodyPr/>
          <a:lstStyle/>
          <a:p>
            <a:fld id="{F9F647A7-385B-44CD-9B9C-29C3DBFBA0B9}" type="datetimeFigureOut">
              <a:rPr lang="en-IN" smtClean="0"/>
              <a:t>30-09-2025</a:t>
            </a:fld>
            <a:endParaRPr lang="en-IN"/>
          </a:p>
        </p:txBody>
      </p:sp>
      <p:sp>
        <p:nvSpPr>
          <p:cNvPr id="5" name="Footer Placeholder 4">
            <a:extLst>
              <a:ext uri="{FF2B5EF4-FFF2-40B4-BE49-F238E27FC236}">
                <a16:creationId xmlns:a16="http://schemas.microsoft.com/office/drawing/2014/main" id="{888BD148-63F3-BA58-030A-EDBB6C64F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316920-49AD-09B7-C6B7-57DFCDB0E495}"/>
              </a:ext>
            </a:extLst>
          </p:cNvPr>
          <p:cNvSpPr>
            <a:spLocks noGrp="1"/>
          </p:cNvSpPr>
          <p:nvPr>
            <p:ph type="sldNum" sz="quarter" idx="12"/>
          </p:nvPr>
        </p:nvSpPr>
        <p:spPr/>
        <p:txBody>
          <a:bodyPr/>
          <a:lstStyle/>
          <a:p>
            <a:fld id="{F8A72C62-CD1F-4BE1-89B2-E0457EA027E6}" type="slidenum">
              <a:rPr lang="en-IN" smtClean="0"/>
              <a:t>‹#›</a:t>
            </a:fld>
            <a:endParaRPr lang="en-IN"/>
          </a:p>
        </p:txBody>
      </p:sp>
    </p:spTree>
    <p:extLst>
      <p:ext uri="{BB962C8B-B14F-4D97-AF65-F5344CB8AC3E}">
        <p14:creationId xmlns:p14="http://schemas.microsoft.com/office/powerpoint/2010/main" val="2991447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06C3E-E3F4-070B-5695-472613ED74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157FC0-66F3-B771-91D2-EDEFCB496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B852EC-F507-A6F6-1D84-8C2C4F555748}"/>
              </a:ext>
            </a:extLst>
          </p:cNvPr>
          <p:cNvSpPr>
            <a:spLocks noGrp="1"/>
          </p:cNvSpPr>
          <p:nvPr>
            <p:ph type="dt" sz="half" idx="10"/>
          </p:nvPr>
        </p:nvSpPr>
        <p:spPr/>
        <p:txBody>
          <a:bodyPr/>
          <a:lstStyle/>
          <a:p>
            <a:fld id="{F9F647A7-385B-44CD-9B9C-29C3DBFBA0B9}" type="datetimeFigureOut">
              <a:rPr lang="en-IN" smtClean="0"/>
              <a:t>30-09-2025</a:t>
            </a:fld>
            <a:endParaRPr lang="en-IN"/>
          </a:p>
        </p:txBody>
      </p:sp>
      <p:sp>
        <p:nvSpPr>
          <p:cNvPr id="5" name="Footer Placeholder 4">
            <a:extLst>
              <a:ext uri="{FF2B5EF4-FFF2-40B4-BE49-F238E27FC236}">
                <a16:creationId xmlns:a16="http://schemas.microsoft.com/office/drawing/2014/main" id="{C9FC0133-AD35-CCC0-BF12-CA791E5D0A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464B9-259C-F9B5-7247-E3FEC67A90D4}"/>
              </a:ext>
            </a:extLst>
          </p:cNvPr>
          <p:cNvSpPr>
            <a:spLocks noGrp="1"/>
          </p:cNvSpPr>
          <p:nvPr>
            <p:ph type="sldNum" sz="quarter" idx="12"/>
          </p:nvPr>
        </p:nvSpPr>
        <p:spPr/>
        <p:txBody>
          <a:bodyPr/>
          <a:lstStyle/>
          <a:p>
            <a:fld id="{F8A72C62-CD1F-4BE1-89B2-E0457EA027E6}" type="slidenum">
              <a:rPr lang="en-IN" smtClean="0"/>
              <a:t>‹#›</a:t>
            </a:fld>
            <a:endParaRPr lang="en-IN"/>
          </a:p>
        </p:txBody>
      </p:sp>
    </p:spTree>
    <p:extLst>
      <p:ext uri="{BB962C8B-B14F-4D97-AF65-F5344CB8AC3E}">
        <p14:creationId xmlns:p14="http://schemas.microsoft.com/office/powerpoint/2010/main" val="380628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E70AE-6365-150A-045B-5596FEFF21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3910B0-0D26-C11F-EA20-E272502748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5585A2-B089-E35A-7D37-3F7B2BBC7C5C}"/>
              </a:ext>
            </a:extLst>
          </p:cNvPr>
          <p:cNvSpPr>
            <a:spLocks noGrp="1"/>
          </p:cNvSpPr>
          <p:nvPr>
            <p:ph type="dt" sz="half" idx="10"/>
          </p:nvPr>
        </p:nvSpPr>
        <p:spPr/>
        <p:txBody>
          <a:bodyPr/>
          <a:lstStyle/>
          <a:p>
            <a:fld id="{F9F647A7-385B-44CD-9B9C-29C3DBFBA0B9}" type="datetimeFigureOut">
              <a:rPr lang="en-IN" smtClean="0"/>
              <a:t>30-09-2025</a:t>
            </a:fld>
            <a:endParaRPr lang="en-IN"/>
          </a:p>
        </p:txBody>
      </p:sp>
      <p:sp>
        <p:nvSpPr>
          <p:cNvPr id="5" name="Footer Placeholder 4">
            <a:extLst>
              <a:ext uri="{FF2B5EF4-FFF2-40B4-BE49-F238E27FC236}">
                <a16:creationId xmlns:a16="http://schemas.microsoft.com/office/drawing/2014/main" id="{B2745D88-67B4-3737-9ECA-86A584363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6E0EC-F2C1-6353-B805-590779ED874A}"/>
              </a:ext>
            </a:extLst>
          </p:cNvPr>
          <p:cNvSpPr>
            <a:spLocks noGrp="1"/>
          </p:cNvSpPr>
          <p:nvPr>
            <p:ph type="sldNum" sz="quarter" idx="12"/>
          </p:nvPr>
        </p:nvSpPr>
        <p:spPr/>
        <p:txBody>
          <a:bodyPr/>
          <a:lstStyle/>
          <a:p>
            <a:fld id="{F8A72C62-CD1F-4BE1-89B2-E0457EA027E6}" type="slidenum">
              <a:rPr lang="en-IN" smtClean="0"/>
              <a:t>‹#›</a:t>
            </a:fld>
            <a:endParaRPr lang="en-IN"/>
          </a:p>
        </p:txBody>
      </p:sp>
    </p:spTree>
    <p:extLst>
      <p:ext uri="{BB962C8B-B14F-4D97-AF65-F5344CB8AC3E}">
        <p14:creationId xmlns:p14="http://schemas.microsoft.com/office/powerpoint/2010/main" val="404979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381F-FEAA-B56F-97E3-ACA1215C9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251B0C-2121-A037-E899-3A113D1E5C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32AA7-E11C-C293-CFBC-0AD80C57A1A7}"/>
              </a:ext>
            </a:extLst>
          </p:cNvPr>
          <p:cNvSpPr>
            <a:spLocks noGrp="1"/>
          </p:cNvSpPr>
          <p:nvPr>
            <p:ph type="dt" sz="half" idx="10"/>
          </p:nvPr>
        </p:nvSpPr>
        <p:spPr/>
        <p:txBody>
          <a:bodyPr/>
          <a:lstStyle/>
          <a:p>
            <a:fld id="{F9F647A7-385B-44CD-9B9C-29C3DBFBA0B9}" type="datetimeFigureOut">
              <a:rPr lang="en-IN" smtClean="0"/>
              <a:t>30-09-2025</a:t>
            </a:fld>
            <a:endParaRPr lang="en-IN"/>
          </a:p>
        </p:txBody>
      </p:sp>
      <p:sp>
        <p:nvSpPr>
          <p:cNvPr id="5" name="Footer Placeholder 4">
            <a:extLst>
              <a:ext uri="{FF2B5EF4-FFF2-40B4-BE49-F238E27FC236}">
                <a16:creationId xmlns:a16="http://schemas.microsoft.com/office/drawing/2014/main" id="{92713A1A-78B2-F2D6-C574-E525C0CA60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15DE4C-7B29-FD3F-FE46-C38BE6CB0532}"/>
              </a:ext>
            </a:extLst>
          </p:cNvPr>
          <p:cNvSpPr>
            <a:spLocks noGrp="1"/>
          </p:cNvSpPr>
          <p:nvPr>
            <p:ph type="sldNum" sz="quarter" idx="12"/>
          </p:nvPr>
        </p:nvSpPr>
        <p:spPr/>
        <p:txBody>
          <a:bodyPr/>
          <a:lstStyle/>
          <a:p>
            <a:fld id="{F8A72C62-CD1F-4BE1-89B2-E0457EA027E6}" type="slidenum">
              <a:rPr lang="en-IN" smtClean="0"/>
              <a:t>‹#›</a:t>
            </a:fld>
            <a:endParaRPr lang="en-IN"/>
          </a:p>
        </p:txBody>
      </p:sp>
    </p:spTree>
    <p:extLst>
      <p:ext uri="{BB962C8B-B14F-4D97-AF65-F5344CB8AC3E}">
        <p14:creationId xmlns:p14="http://schemas.microsoft.com/office/powerpoint/2010/main" val="2232149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1044-5B2C-E06B-E212-7C56DCDC42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38C1C4F-4EF5-53E2-063D-47118EB8A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EF6A2A-E820-6244-5FD9-4257B65510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FD7004-24B1-E0EF-9787-17D6D7CCCFCB}"/>
              </a:ext>
            </a:extLst>
          </p:cNvPr>
          <p:cNvSpPr>
            <a:spLocks noGrp="1"/>
          </p:cNvSpPr>
          <p:nvPr>
            <p:ph type="dt" sz="half" idx="10"/>
          </p:nvPr>
        </p:nvSpPr>
        <p:spPr/>
        <p:txBody>
          <a:bodyPr/>
          <a:lstStyle/>
          <a:p>
            <a:fld id="{F9F647A7-385B-44CD-9B9C-29C3DBFBA0B9}" type="datetimeFigureOut">
              <a:rPr lang="en-IN" smtClean="0"/>
              <a:t>30-09-2025</a:t>
            </a:fld>
            <a:endParaRPr lang="en-IN"/>
          </a:p>
        </p:txBody>
      </p:sp>
      <p:sp>
        <p:nvSpPr>
          <p:cNvPr id="6" name="Footer Placeholder 5">
            <a:extLst>
              <a:ext uri="{FF2B5EF4-FFF2-40B4-BE49-F238E27FC236}">
                <a16:creationId xmlns:a16="http://schemas.microsoft.com/office/drawing/2014/main" id="{27ECBB43-E353-912F-5F44-951E96FB85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8D9AD4-C3CC-C915-40BD-466D6DD21CA1}"/>
              </a:ext>
            </a:extLst>
          </p:cNvPr>
          <p:cNvSpPr>
            <a:spLocks noGrp="1"/>
          </p:cNvSpPr>
          <p:nvPr>
            <p:ph type="sldNum" sz="quarter" idx="12"/>
          </p:nvPr>
        </p:nvSpPr>
        <p:spPr/>
        <p:txBody>
          <a:bodyPr/>
          <a:lstStyle/>
          <a:p>
            <a:fld id="{F8A72C62-CD1F-4BE1-89B2-E0457EA027E6}" type="slidenum">
              <a:rPr lang="en-IN" smtClean="0"/>
              <a:t>‹#›</a:t>
            </a:fld>
            <a:endParaRPr lang="en-IN"/>
          </a:p>
        </p:txBody>
      </p:sp>
    </p:spTree>
    <p:extLst>
      <p:ext uri="{BB962C8B-B14F-4D97-AF65-F5344CB8AC3E}">
        <p14:creationId xmlns:p14="http://schemas.microsoft.com/office/powerpoint/2010/main" val="1589856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1184E-6DD3-8504-EC99-330C73CC67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B92500-DF53-316D-D220-3CA1613A0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7A38FE-61CC-8197-124B-78B3BCCF5F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58E176-312D-AC77-5B83-B85CF07775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9EF506-0FDC-56B5-1F46-8F752CF3FA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28AF0C-F4A4-295B-AE92-35552BF3ED13}"/>
              </a:ext>
            </a:extLst>
          </p:cNvPr>
          <p:cNvSpPr>
            <a:spLocks noGrp="1"/>
          </p:cNvSpPr>
          <p:nvPr>
            <p:ph type="dt" sz="half" idx="10"/>
          </p:nvPr>
        </p:nvSpPr>
        <p:spPr/>
        <p:txBody>
          <a:bodyPr/>
          <a:lstStyle/>
          <a:p>
            <a:fld id="{F9F647A7-385B-44CD-9B9C-29C3DBFBA0B9}" type="datetimeFigureOut">
              <a:rPr lang="en-IN" smtClean="0"/>
              <a:t>30-09-2025</a:t>
            </a:fld>
            <a:endParaRPr lang="en-IN"/>
          </a:p>
        </p:txBody>
      </p:sp>
      <p:sp>
        <p:nvSpPr>
          <p:cNvPr id="8" name="Footer Placeholder 7">
            <a:extLst>
              <a:ext uri="{FF2B5EF4-FFF2-40B4-BE49-F238E27FC236}">
                <a16:creationId xmlns:a16="http://schemas.microsoft.com/office/drawing/2014/main" id="{5AA5ADAC-E922-D5C7-B165-AB7547C983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F5A35B-505F-EC98-D3DA-0040E1E90414}"/>
              </a:ext>
            </a:extLst>
          </p:cNvPr>
          <p:cNvSpPr>
            <a:spLocks noGrp="1"/>
          </p:cNvSpPr>
          <p:nvPr>
            <p:ph type="sldNum" sz="quarter" idx="12"/>
          </p:nvPr>
        </p:nvSpPr>
        <p:spPr/>
        <p:txBody>
          <a:bodyPr/>
          <a:lstStyle/>
          <a:p>
            <a:fld id="{F8A72C62-CD1F-4BE1-89B2-E0457EA027E6}" type="slidenum">
              <a:rPr lang="en-IN" smtClean="0"/>
              <a:t>‹#›</a:t>
            </a:fld>
            <a:endParaRPr lang="en-IN"/>
          </a:p>
        </p:txBody>
      </p:sp>
    </p:spTree>
    <p:extLst>
      <p:ext uri="{BB962C8B-B14F-4D97-AF65-F5344CB8AC3E}">
        <p14:creationId xmlns:p14="http://schemas.microsoft.com/office/powerpoint/2010/main" val="3586374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BC134-35C5-2821-8534-791DFB3225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371CD5-800F-B29E-5238-7CF9B5B78F61}"/>
              </a:ext>
            </a:extLst>
          </p:cNvPr>
          <p:cNvSpPr>
            <a:spLocks noGrp="1"/>
          </p:cNvSpPr>
          <p:nvPr>
            <p:ph type="dt" sz="half" idx="10"/>
          </p:nvPr>
        </p:nvSpPr>
        <p:spPr/>
        <p:txBody>
          <a:bodyPr/>
          <a:lstStyle/>
          <a:p>
            <a:fld id="{F9F647A7-385B-44CD-9B9C-29C3DBFBA0B9}" type="datetimeFigureOut">
              <a:rPr lang="en-IN" smtClean="0"/>
              <a:t>30-09-2025</a:t>
            </a:fld>
            <a:endParaRPr lang="en-IN"/>
          </a:p>
        </p:txBody>
      </p:sp>
      <p:sp>
        <p:nvSpPr>
          <p:cNvPr id="4" name="Footer Placeholder 3">
            <a:extLst>
              <a:ext uri="{FF2B5EF4-FFF2-40B4-BE49-F238E27FC236}">
                <a16:creationId xmlns:a16="http://schemas.microsoft.com/office/drawing/2014/main" id="{B4604408-FB0C-D717-8BAB-F541CAF7E9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CD665F-A39C-2E36-449A-00FCE188CEAD}"/>
              </a:ext>
            </a:extLst>
          </p:cNvPr>
          <p:cNvSpPr>
            <a:spLocks noGrp="1"/>
          </p:cNvSpPr>
          <p:nvPr>
            <p:ph type="sldNum" sz="quarter" idx="12"/>
          </p:nvPr>
        </p:nvSpPr>
        <p:spPr/>
        <p:txBody>
          <a:bodyPr/>
          <a:lstStyle/>
          <a:p>
            <a:fld id="{F8A72C62-CD1F-4BE1-89B2-E0457EA027E6}" type="slidenum">
              <a:rPr lang="en-IN" smtClean="0"/>
              <a:t>‹#›</a:t>
            </a:fld>
            <a:endParaRPr lang="en-IN"/>
          </a:p>
        </p:txBody>
      </p:sp>
    </p:spTree>
    <p:extLst>
      <p:ext uri="{BB962C8B-B14F-4D97-AF65-F5344CB8AC3E}">
        <p14:creationId xmlns:p14="http://schemas.microsoft.com/office/powerpoint/2010/main" val="104207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9E11E-5427-4E44-648F-F06DF7B86D8A}"/>
              </a:ext>
            </a:extLst>
          </p:cNvPr>
          <p:cNvSpPr>
            <a:spLocks noGrp="1"/>
          </p:cNvSpPr>
          <p:nvPr>
            <p:ph type="dt" sz="half" idx="10"/>
          </p:nvPr>
        </p:nvSpPr>
        <p:spPr/>
        <p:txBody>
          <a:bodyPr/>
          <a:lstStyle/>
          <a:p>
            <a:fld id="{F9F647A7-385B-44CD-9B9C-29C3DBFBA0B9}" type="datetimeFigureOut">
              <a:rPr lang="en-IN" smtClean="0"/>
              <a:t>30-09-2025</a:t>
            </a:fld>
            <a:endParaRPr lang="en-IN"/>
          </a:p>
        </p:txBody>
      </p:sp>
      <p:sp>
        <p:nvSpPr>
          <p:cNvPr id="3" name="Footer Placeholder 2">
            <a:extLst>
              <a:ext uri="{FF2B5EF4-FFF2-40B4-BE49-F238E27FC236}">
                <a16:creationId xmlns:a16="http://schemas.microsoft.com/office/drawing/2014/main" id="{89BFAA77-63D6-1BDC-B5C2-A275681092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9354B5-E3FE-B5E4-F324-8E334DDD44A9}"/>
              </a:ext>
            </a:extLst>
          </p:cNvPr>
          <p:cNvSpPr>
            <a:spLocks noGrp="1"/>
          </p:cNvSpPr>
          <p:nvPr>
            <p:ph type="sldNum" sz="quarter" idx="12"/>
          </p:nvPr>
        </p:nvSpPr>
        <p:spPr/>
        <p:txBody>
          <a:bodyPr/>
          <a:lstStyle/>
          <a:p>
            <a:fld id="{F8A72C62-CD1F-4BE1-89B2-E0457EA027E6}" type="slidenum">
              <a:rPr lang="en-IN" smtClean="0"/>
              <a:t>‹#›</a:t>
            </a:fld>
            <a:endParaRPr lang="en-IN"/>
          </a:p>
        </p:txBody>
      </p:sp>
    </p:spTree>
    <p:extLst>
      <p:ext uri="{BB962C8B-B14F-4D97-AF65-F5344CB8AC3E}">
        <p14:creationId xmlns:p14="http://schemas.microsoft.com/office/powerpoint/2010/main" val="414447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0415-9322-EC16-BE7E-3299F3C9E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5798FD-E3E7-6B8A-C9FF-4EA5D25CBA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4808BC-F641-240A-64D2-82C2A19FA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BA2202-7C74-836A-7DBA-F8D1B5C0D912}"/>
              </a:ext>
            </a:extLst>
          </p:cNvPr>
          <p:cNvSpPr>
            <a:spLocks noGrp="1"/>
          </p:cNvSpPr>
          <p:nvPr>
            <p:ph type="dt" sz="half" idx="10"/>
          </p:nvPr>
        </p:nvSpPr>
        <p:spPr/>
        <p:txBody>
          <a:bodyPr/>
          <a:lstStyle/>
          <a:p>
            <a:fld id="{F9F647A7-385B-44CD-9B9C-29C3DBFBA0B9}" type="datetimeFigureOut">
              <a:rPr lang="en-IN" smtClean="0"/>
              <a:t>30-09-2025</a:t>
            </a:fld>
            <a:endParaRPr lang="en-IN"/>
          </a:p>
        </p:txBody>
      </p:sp>
      <p:sp>
        <p:nvSpPr>
          <p:cNvPr id="6" name="Footer Placeholder 5">
            <a:extLst>
              <a:ext uri="{FF2B5EF4-FFF2-40B4-BE49-F238E27FC236}">
                <a16:creationId xmlns:a16="http://schemas.microsoft.com/office/drawing/2014/main" id="{0F5B12E0-89E4-51B3-80F3-EFD93CD0D2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947D74-9FD7-F1E9-AD98-4EEE314A2538}"/>
              </a:ext>
            </a:extLst>
          </p:cNvPr>
          <p:cNvSpPr>
            <a:spLocks noGrp="1"/>
          </p:cNvSpPr>
          <p:nvPr>
            <p:ph type="sldNum" sz="quarter" idx="12"/>
          </p:nvPr>
        </p:nvSpPr>
        <p:spPr/>
        <p:txBody>
          <a:bodyPr/>
          <a:lstStyle/>
          <a:p>
            <a:fld id="{F8A72C62-CD1F-4BE1-89B2-E0457EA027E6}" type="slidenum">
              <a:rPr lang="en-IN" smtClean="0"/>
              <a:t>‹#›</a:t>
            </a:fld>
            <a:endParaRPr lang="en-IN"/>
          </a:p>
        </p:txBody>
      </p:sp>
    </p:spTree>
    <p:extLst>
      <p:ext uri="{BB962C8B-B14F-4D97-AF65-F5344CB8AC3E}">
        <p14:creationId xmlns:p14="http://schemas.microsoft.com/office/powerpoint/2010/main" val="10058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58783-E08E-95B9-D78A-F636272F39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386462-82B8-4393-80EA-AD9A05966C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E850B7-6838-0F5B-C7E5-BCA7795450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35FC69-DF58-603C-CE68-48DAC397D8BA}"/>
              </a:ext>
            </a:extLst>
          </p:cNvPr>
          <p:cNvSpPr>
            <a:spLocks noGrp="1"/>
          </p:cNvSpPr>
          <p:nvPr>
            <p:ph type="dt" sz="half" idx="10"/>
          </p:nvPr>
        </p:nvSpPr>
        <p:spPr/>
        <p:txBody>
          <a:bodyPr/>
          <a:lstStyle/>
          <a:p>
            <a:fld id="{F9F647A7-385B-44CD-9B9C-29C3DBFBA0B9}" type="datetimeFigureOut">
              <a:rPr lang="en-IN" smtClean="0"/>
              <a:t>30-09-2025</a:t>
            </a:fld>
            <a:endParaRPr lang="en-IN"/>
          </a:p>
        </p:txBody>
      </p:sp>
      <p:sp>
        <p:nvSpPr>
          <p:cNvPr id="6" name="Footer Placeholder 5">
            <a:extLst>
              <a:ext uri="{FF2B5EF4-FFF2-40B4-BE49-F238E27FC236}">
                <a16:creationId xmlns:a16="http://schemas.microsoft.com/office/drawing/2014/main" id="{EA7E6F07-ECE2-7BB5-817E-EAFD06123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BC4F08-4C86-7BD1-C841-C5DA7934C901}"/>
              </a:ext>
            </a:extLst>
          </p:cNvPr>
          <p:cNvSpPr>
            <a:spLocks noGrp="1"/>
          </p:cNvSpPr>
          <p:nvPr>
            <p:ph type="sldNum" sz="quarter" idx="12"/>
          </p:nvPr>
        </p:nvSpPr>
        <p:spPr/>
        <p:txBody>
          <a:bodyPr/>
          <a:lstStyle/>
          <a:p>
            <a:fld id="{F8A72C62-CD1F-4BE1-89B2-E0457EA027E6}" type="slidenum">
              <a:rPr lang="en-IN" smtClean="0"/>
              <a:t>‹#›</a:t>
            </a:fld>
            <a:endParaRPr lang="en-IN"/>
          </a:p>
        </p:txBody>
      </p:sp>
    </p:spTree>
    <p:extLst>
      <p:ext uri="{BB962C8B-B14F-4D97-AF65-F5344CB8AC3E}">
        <p14:creationId xmlns:p14="http://schemas.microsoft.com/office/powerpoint/2010/main" val="167867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FD098C-406D-061C-49FC-E7827B18CF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08BD9C-736B-7DA9-DC84-36A9BA5095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939ED-5BC5-099D-7A9D-0D1780E016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F647A7-385B-44CD-9B9C-29C3DBFBA0B9}" type="datetimeFigureOut">
              <a:rPr lang="en-IN" smtClean="0"/>
              <a:t>30-09-2025</a:t>
            </a:fld>
            <a:endParaRPr lang="en-IN"/>
          </a:p>
        </p:txBody>
      </p:sp>
      <p:sp>
        <p:nvSpPr>
          <p:cNvPr id="5" name="Footer Placeholder 4">
            <a:extLst>
              <a:ext uri="{FF2B5EF4-FFF2-40B4-BE49-F238E27FC236}">
                <a16:creationId xmlns:a16="http://schemas.microsoft.com/office/drawing/2014/main" id="{4B065BBE-4711-3A02-7985-84AD37C016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BDE0BC-05C9-7884-20B9-DF546BCB9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A72C62-CD1F-4BE1-89B2-E0457EA027E6}" type="slidenum">
              <a:rPr lang="en-IN" smtClean="0"/>
              <a:t>‹#›</a:t>
            </a:fld>
            <a:endParaRPr lang="en-IN"/>
          </a:p>
        </p:txBody>
      </p:sp>
    </p:spTree>
    <p:extLst>
      <p:ext uri="{BB962C8B-B14F-4D97-AF65-F5344CB8AC3E}">
        <p14:creationId xmlns:p14="http://schemas.microsoft.com/office/powerpoint/2010/main" val="9580190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2C623-924E-A02D-9341-06146262D1C9}"/>
              </a:ext>
            </a:extLst>
          </p:cNvPr>
          <p:cNvSpPr>
            <a:spLocks noGrp="1"/>
          </p:cNvSpPr>
          <p:nvPr>
            <p:ph type="ctrTitle"/>
          </p:nvPr>
        </p:nvSpPr>
        <p:spPr>
          <a:xfrm>
            <a:off x="68826" y="1177489"/>
            <a:ext cx="12123174" cy="1655762"/>
          </a:xfrm>
        </p:spPr>
        <p:txBody>
          <a:bodyPr>
            <a:noAutofit/>
          </a:bodyPr>
          <a:lstStyle/>
          <a:p>
            <a:r>
              <a:rPr lang="en-US" dirty="0">
                <a:solidFill>
                  <a:schemeClr val="bg1"/>
                </a:solidFill>
                <a:latin typeface="Algerian" panose="04020705040A02060702" pitchFamily="82" charset="0"/>
              </a:rPr>
              <a:t>TASK – 2 : Superstore Sales Data Analysis</a:t>
            </a:r>
            <a:endParaRPr lang="en-IN" dirty="0">
              <a:solidFill>
                <a:schemeClr val="bg1"/>
              </a:solidFill>
              <a:latin typeface="Algerian" panose="04020705040A02060702" pitchFamily="82" charset="0"/>
            </a:endParaRPr>
          </a:p>
        </p:txBody>
      </p:sp>
      <p:sp>
        <p:nvSpPr>
          <p:cNvPr id="3" name="Subtitle 2">
            <a:extLst>
              <a:ext uri="{FF2B5EF4-FFF2-40B4-BE49-F238E27FC236}">
                <a16:creationId xmlns:a16="http://schemas.microsoft.com/office/drawing/2014/main" id="{851DB6B6-BD6C-4216-7228-4BCE7F3CF625}"/>
              </a:ext>
            </a:extLst>
          </p:cNvPr>
          <p:cNvSpPr>
            <a:spLocks noGrp="1"/>
          </p:cNvSpPr>
          <p:nvPr>
            <p:ph type="subTitle" idx="1"/>
          </p:nvPr>
        </p:nvSpPr>
        <p:spPr>
          <a:xfrm>
            <a:off x="1524000" y="3429000"/>
            <a:ext cx="9144000" cy="1655762"/>
          </a:xfrm>
        </p:spPr>
        <p:txBody>
          <a:bodyPr>
            <a:normAutofit fontScale="92500" lnSpcReduction="10000"/>
          </a:bodyPr>
          <a:lstStyle/>
          <a:p>
            <a:r>
              <a:rPr lang="en-US" dirty="0">
                <a:solidFill>
                  <a:schemeClr val="bg1"/>
                </a:solidFill>
              </a:rPr>
              <a:t>Name – Kritee</a:t>
            </a:r>
          </a:p>
          <a:p>
            <a:r>
              <a:rPr lang="en-US" dirty="0">
                <a:solidFill>
                  <a:schemeClr val="bg1"/>
                </a:solidFill>
              </a:rPr>
              <a:t>Date – 23 September , 2025</a:t>
            </a:r>
          </a:p>
          <a:p>
            <a:r>
              <a:rPr lang="en-US" dirty="0">
                <a:solidFill>
                  <a:schemeClr val="bg1"/>
                </a:solidFill>
              </a:rPr>
              <a:t>Task title – Data Visualization and Story Storytelling</a:t>
            </a:r>
          </a:p>
          <a:p>
            <a:r>
              <a:rPr lang="en-US" dirty="0">
                <a:solidFill>
                  <a:schemeClr val="bg1"/>
                </a:solidFill>
              </a:rPr>
              <a:t>Tools Used : </a:t>
            </a:r>
            <a:r>
              <a:rPr lang="en-US" dirty="0" err="1">
                <a:solidFill>
                  <a:schemeClr val="bg1"/>
                </a:solidFill>
              </a:rPr>
              <a:t>Jupyter</a:t>
            </a:r>
            <a:r>
              <a:rPr lang="en-US" dirty="0">
                <a:solidFill>
                  <a:schemeClr val="bg1"/>
                </a:solidFill>
              </a:rPr>
              <a:t> notebook, Dummy Superstore Dataset of US from Kaggle</a:t>
            </a:r>
          </a:p>
          <a:p>
            <a:endParaRPr lang="en-IN" dirty="0">
              <a:solidFill>
                <a:schemeClr val="bg1"/>
              </a:solidFill>
            </a:endParaRPr>
          </a:p>
        </p:txBody>
      </p:sp>
    </p:spTree>
    <p:extLst>
      <p:ext uri="{BB962C8B-B14F-4D97-AF65-F5344CB8AC3E}">
        <p14:creationId xmlns:p14="http://schemas.microsoft.com/office/powerpoint/2010/main" val="870832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DE8A1-3C0C-91CD-E082-8A0EF60A81B8}"/>
              </a:ext>
            </a:extLst>
          </p:cNvPr>
          <p:cNvSpPr>
            <a:spLocks noGrp="1"/>
          </p:cNvSpPr>
          <p:nvPr>
            <p:ph type="title"/>
          </p:nvPr>
        </p:nvSpPr>
        <p:spPr>
          <a:xfrm>
            <a:off x="373626" y="452283"/>
            <a:ext cx="10806816" cy="5083277"/>
          </a:xfrm>
        </p:spPr>
        <p:txBody>
          <a:bodyPr>
            <a:noAutofit/>
          </a:bodyPr>
          <a:lstStyle/>
          <a:p>
            <a:r>
              <a:rPr lang="en-US" sz="4000" dirty="0">
                <a:solidFill>
                  <a:schemeClr val="bg1"/>
                </a:solidFill>
                <a:latin typeface="Algerian" panose="04020705040A02060702" pitchFamily="82" charset="0"/>
              </a:rPr>
              <a:t>Introduction</a:t>
            </a:r>
            <a:br>
              <a:rPr lang="en-US" sz="3000" dirty="0">
                <a:solidFill>
                  <a:schemeClr val="bg1"/>
                </a:solidFill>
                <a:latin typeface="Algerian" panose="04020705040A02060702" pitchFamily="82" charset="0"/>
              </a:rPr>
            </a:br>
            <a:br>
              <a:rPr lang="en-US" sz="3000" dirty="0">
                <a:solidFill>
                  <a:schemeClr val="bg1"/>
                </a:solidFill>
              </a:rPr>
            </a:br>
            <a:r>
              <a:rPr lang="en-US" sz="2600" b="1" u="sng" dirty="0">
                <a:solidFill>
                  <a:schemeClr val="bg1"/>
                </a:solidFill>
                <a:latin typeface="Bahnschrift Light SemiCondensed" panose="020B0502040204020203" pitchFamily="34" charset="0"/>
              </a:rPr>
              <a:t>Dataset used </a:t>
            </a:r>
            <a:r>
              <a:rPr lang="en-US" sz="2600" b="1" dirty="0">
                <a:solidFill>
                  <a:schemeClr val="bg1"/>
                </a:solidFill>
                <a:latin typeface="Bahnschrift Light SemiCondensed" panose="020B0502040204020203" pitchFamily="34" charset="0"/>
              </a:rPr>
              <a:t>: </a:t>
            </a:r>
            <a:r>
              <a:rPr lang="en-US" sz="2600" dirty="0">
                <a:solidFill>
                  <a:schemeClr val="bg1"/>
                </a:solidFill>
                <a:latin typeface="+mn-lt"/>
              </a:rPr>
              <a:t>Superstore Entries Dummy dataset downloaded from 		    	             Kaggle</a:t>
            </a:r>
            <a:br>
              <a:rPr lang="en-US" sz="2600" dirty="0">
                <a:solidFill>
                  <a:schemeClr val="bg1"/>
                </a:solidFill>
                <a:latin typeface="Bahnschrift Light SemiCondensed" panose="020B0502040204020203" pitchFamily="34" charset="0"/>
              </a:rPr>
            </a:br>
            <a:r>
              <a:rPr lang="en-US" sz="2600" dirty="0">
                <a:solidFill>
                  <a:schemeClr val="bg1"/>
                </a:solidFill>
                <a:latin typeface="Bahnschrift Light SemiCondensed" panose="020B0502040204020203" pitchFamily="34" charset="0"/>
              </a:rPr>
              <a:t>	</a:t>
            </a:r>
            <a:r>
              <a:rPr lang="en-US" sz="2600" b="1" u="sng" dirty="0">
                <a:solidFill>
                  <a:schemeClr val="bg1"/>
                </a:solidFill>
                <a:latin typeface="Bahnschrift Light SemiCondensed" panose="020B0502040204020203" pitchFamily="34" charset="0"/>
              </a:rPr>
              <a:t>Goal </a:t>
            </a:r>
            <a:r>
              <a:rPr lang="en-US" sz="2600" b="1" dirty="0">
                <a:solidFill>
                  <a:schemeClr val="bg1"/>
                </a:solidFill>
                <a:latin typeface="Bahnschrift Light SemiCondensed" panose="020B0502040204020203" pitchFamily="34" charset="0"/>
              </a:rPr>
              <a:t>  : </a:t>
            </a:r>
            <a:r>
              <a:rPr lang="en-US" sz="2600" dirty="0">
                <a:solidFill>
                  <a:schemeClr val="bg1"/>
                </a:solidFill>
                <a:latin typeface="+mn-lt"/>
              </a:rPr>
              <a:t>To analyze the data and provide insights using data 	 	    	     	  visualization </a:t>
            </a:r>
            <a:br>
              <a:rPr lang="en-US" sz="2600" dirty="0">
                <a:solidFill>
                  <a:schemeClr val="bg1"/>
                </a:solidFill>
              </a:rPr>
            </a:br>
            <a:br>
              <a:rPr lang="en-US" sz="2400" dirty="0">
                <a:solidFill>
                  <a:schemeClr val="bg1"/>
                </a:solidFill>
              </a:rPr>
            </a:br>
            <a:r>
              <a:rPr lang="en-US" sz="2400" dirty="0">
                <a:solidFill>
                  <a:schemeClr val="bg1"/>
                </a:solidFill>
                <a:latin typeface="Bahnschrift Light SemiCondensed" panose="020B0502040204020203" pitchFamily="34" charset="0"/>
              </a:rPr>
              <a:t>The dataset used is a superstore sales dataset. It contains records of customer orders from a retail company. The dataset depicts how a superstore performs across different products, categories, customers, regions, and shipping modes.</a:t>
            </a:r>
            <a:br>
              <a:rPr lang="en-US" sz="2400" dirty="0">
                <a:solidFill>
                  <a:schemeClr val="bg1"/>
                </a:solidFill>
              </a:rPr>
            </a:br>
            <a:br>
              <a:rPr lang="en-US" sz="2400" dirty="0">
                <a:solidFill>
                  <a:schemeClr val="bg1"/>
                </a:solidFill>
              </a:rPr>
            </a:br>
            <a:br>
              <a:rPr lang="en-US" sz="2400" dirty="0">
                <a:solidFill>
                  <a:schemeClr val="bg1"/>
                </a:solidFill>
              </a:rPr>
            </a:br>
            <a:endParaRPr lang="en-IN" sz="2400" dirty="0">
              <a:solidFill>
                <a:schemeClr val="bg1"/>
              </a:solidFill>
            </a:endParaRPr>
          </a:p>
        </p:txBody>
      </p:sp>
      <p:graphicFrame>
        <p:nvGraphicFramePr>
          <p:cNvPr id="8" name="Table 7">
            <a:extLst>
              <a:ext uri="{FF2B5EF4-FFF2-40B4-BE49-F238E27FC236}">
                <a16:creationId xmlns:a16="http://schemas.microsoft.com/office/drawing/2014/main" id="{D98899F8-B15F-309F-79CE-EBE98D514606}"/>
              </a:ext>
            </a:extLst>
          </p:cNvPr>
          <p:cNvGraphicFramePr>
            <a:graphicFrameLocks noGrp="1"/>
          </p:cNvGraphicFramePr>
          <p:nvPr>
            <p:extLst>
              <p:ext uri="{D42A27DB-BD31-4B8C-83A1-F6EECF244321}">
                <p14:modId xmlns:p14="http://schemas.microsoft.com/office/powerpoint/2010/main" val="1496178979"/>
              </p:ext>
            </p:extLst>
          </p:nvPr>
        </p:nvGraphicFramePr>
        <p:xfrm>
          <a:off x="1011558" y="4493040"/>
          <a:ext cx="9980907" cy="2085040"/>
        </p:xfrm>
        <a:graphic>
          <a:graphicData uri="http://schemas.openxmlformats.org/drawingml/2006/table">
            <a:tbl>
              <a:tblPr firstRow="1" bandRow="1">
                <a:tableStyleId>{2D5ABB26-0587-4C30-8999-92F81FD0307C}</a:tableStyleId>
              </a:tblPr>
              <a:tblGrid>
                <a:gridCol w="2744751">
                  <a:extLst>
                    <a:ext uri="{9D8B030D-6E8A-4147-A177-3AD203B41FA5}">
                      <a16:colId xmlns:a16="http://schemas.microsoft.com/office/drawing/2014/main" val="3814332659"/>
                    </a:ext>
                  </a:extLst>
                </a:gridCol>
                <a:gridCol w="7236156">
                  <a:extLst>
                    <a:ext uri="{9D8B030D-6E8A-4147-A177-3AD203B41FA5}">
                      <a16:colId xmlns:a16="http://schemas.microsoft.com/office/drawing/2014/main" val="761379648"/>
                    </a:ext>
                  </a:extLst>
                </a:gridCol>
              </a:tblGrid>
              <a:tr h="511240">
                <a:tc>
                  <a:txBody>
                    <a:bodyPr/>
                    <a:lstStyle/>
                    <a:p>
                      <a:r>
                        <a:rPr lang="en-US" sz="2400" dirty="0">
                          <a:solidFill>
                            <a:schemeClr val="bg1"/>
                          </a:solidFill>
                        </a:rPr>
                        <a:t>Order Details</a:t>
                      </a:r>
                      <a:endParaRPr lang="en-IN" sz="2400" dirty="0"/>
                    </a:p>
                  </a:txBody>
                  <a:tcPr marL="124252" marR="124252" marT="62126" marB="621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2400" dirty="0">
                          <a:solidFill>
                            <a:schemeClr val="bg1"/>
                          </a:solidFill>
                        </a:rPr>
                        <a:t>Order Id, Order Date, Ship Date, Ship Mode</a:t>
                      </a:r>
                      <a:endParaRPr lang="en-IN" sz="2400" dirty="0"/>
                    </a:p>
                  </a:txBody>
                  <a:tcPr marL="124252" marR="124252" marT="62126" marB="621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41395144"/>
                  </a:ext>
                </a:extLst>
              </a:tr>
              <a:tr h="524600">
                <a:tc>
                  <a:txBody>
                    <a:bodyPr/>
                    <a:lstStyle/>
                    <a:p>
                      <a:r>
                        <a:rPr lang="en-US" sz="2400" b="0" u="none" dirty="0">
                          <a:solidFill>
                            <a:schemeClr val="bg1"/>
                          </a:solidFill>
                        </a:rPr>
                        <a:t>Customer Details</a:t>
                      </a:r>
                      <a:endParaRPr lang="en-IN" sz="2400" b="0" u="none" dirty="0"/>
                    </a:p>
                  </a:txBody>
                  <a:tcPr marL="124252" marR="124252" marT="62126" marB="621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2400" dirty="0">
                          <a:solidFill>
                            <a:schemeClr val="bg1"/>
                          </a:solidFill>
                        </a:rPr>
                        <a:t>Customer Id, Name , Segment, region, City, State</a:t>
                      </a:r>
                      <a:endParaRPr lang="en-IN" sz="2400" dirty="0"/>
                    </a:p>
                  </a:txBody>
                  <a:tcPr marL="124252" marR="124252" marT="62126" marB="621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1095379585"/>
                  </a:ext>
                </a:extLst>
              </a:tr>
              <a:tr h="524600">
                <a:tc>
                  <a:txBody>
                    <a:bodyPr/>
                    <a:lstStyle/>
                    <a:p>
                      <a:r>
                        <a:rPr lang="en-US" sz="2400" b="0" u="none" dirty="0">
                          <a:solidFill>
                            <a:schemeClr val="bg1"/>
                          </a:solidFill>
                        </a:rPr>
                        <a:t>Product Details </a:t>
                      </a:r>
                      <a:endParaRPr lang="en-IN" sz="2400" b="0" u="none" dirty="0"/>
                    </a:p>
                  </a:txBody>
                  <a:tcPr marL="124252" marR="124252" marT="62126" marB="621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2400" dirty="0">
                          <a:solidFill>
                            <a:schemeClr val="bg1"/>
                          </a:solidFill>
                        </a:rPr>
                        <a:t>Category, Sub—category, Product Name, Product ID</a:t>
                      </a:r>
                      <a:endParaRPr lang="en-IN" sz="2400" dirty="0"/>
                    </a:p>
                  </a:txBody>
                  <a:tcPr marL="124252" marR="124252" marT="62126" marB="621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503239016"/>
                  </a:ext>
                </a:extLst>
              </a:tr>
              <a:tr h="524600">
                <a:tc>
                  <a:txBody>
                    <a:bodyPr/>
                    <a:lstStyle/>
                    <a:p>
                      <a:r>
                        <a:rPr lang="en-US" sz="2400" b="0" u="none" dirty="0">
                          <a:solidFill>
                            <a:schemeClr val="bg1"/>
                          </a:solidFill>
                        </a:rPr>
                        <a:t>Transaction Details </a:t>
                      </a:r>
                      <a:endParaRPr lang="en-IN" sz="2400" b="0" u="none" dirty="0"/>
                    </a:p>
                  </a:txBody>
                  <a:tcPr marL="124252" marR="124252" marT="62126" marB="621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tc>
                  <a:txBody>
                    <a:bodyPr/>
                    <a:lstStyle/>
                    <a:p>
                      <a:r>
                        <a:rPr lang="en-US" sz="2400" dirty="0">
                          <a:solidFill>
                            <a:schemeClr val="bg1"/>
                          </a:solidFill>
                        </a:rPr>
                        <a:t>Sales amount</a:t>
                      </a:r>
                      <a:endParaRPr lang="en-IN" sz="2400" dirty="0"/>
                    </a:p>
                  </a:txBody>
                  <a:tcPr marL="124252" marR="124252" marT="62126" marB="6212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noFill/>
                  </a:tcPr>
                </a:tc>
                <a:extLst>
                  <a:ext uri="{0D108BD9-81ED-4DB2-BD59-A6C34878D82A}">
                    <a16:rowId xmlns:a16="http://schemas.microsoft.com/office/drawing/2014/main" val="3626280159"/>
                  </a:ext>
                </a:extLst>
              </a:tr>
            </a:tbl>
          </a:graphicData>
        </a:graphic>
      </p:graphicFrame>
    </p:spTree>
    <p:extLst>
      <p:ext uri="{BB962C8B-B14F-4D97-AF65-F5344CB8AC3E}">
        <p14:creationId xmlns:p14="http://schemas.microsoft.com/office/powerpoint/2010/main" val="278675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EFB1BD-0534-19DE-C7DD-5CDF14B76BEE}"/>
              </a:ext>
            </a:extLst>
          </p:cNvPr>
          <p:cNvPicPr>
            <a:picLocks noChangeAspect="1"/>
          </p:cNvPicPr>
          <p:nvPr/>
        </p:nvPicPr>
        <p:blipFill>
          <a:blip r:embed="rId2"/>
          <a:stretch>
            <a:fillRect/>
          </a:stretch>
        </p:blipFill>
        <p:spPr>
          <a:xfrm>
            <a:off x="1153829" y="1992120"/>
            <a:ext cx="7688826" cy="2143424"/>
          </a:xfrm>
          <a:prstGeom prst="rect">
            <a:avLst/>
          </a:prstGeom>
        </p:spPr>
      </p:pic>
      <p:pic>
        <p:nvPicPr>
          <p:cNvPr id="8" name="Picture 7">
            <a:extLst>
              <a:ext uri="{FF2B5EF4-FFF2-40B4-BE49-F238E27FC236}">
                <a16:creationId xmlns:a16="http://schemas.microsoft.com/office/drawing/2014/main" id="{2C40F277-6C25-77AD-6BA5-2C3F1D0D8FB2}"/>
              </a:ext>
            </a:extLst>
          </p:cNvPr>
          <p:cNvPicPr>
            <a:picLocks noChangeAspect="1"/>
          </p:cNvPicPr>
          <p:nvPr/>
        </p:nvPicPr>
        <p:blipFill>
          <a:blip r:embed="rId3"/>
          <a:stretch>
            <a:fillRect/>
          </a:stretch>
        </p:blipFill>
        <p:spPr>
          <a:xfrm>
            <a:off x="9200070" y="2316584"/>
            <a:ext cx="2267266" cy="4113548"/>
          </a:xfrm>
          <a:prstGeom prst="rect">
            <a:avLst/>
          </a:prstGeom>
        </p:spPr>
      </p:pic>
      <p:pic>
        <p:nvPicPr>
          <p:cNvPr id="3" name="Picture 2">
            <a:extLst>
              <a:ext uri="{FF2B5EF4-FFF2-40B4-BE49-F238E27FC236}">
                <a16:creationId xmlns:a16="http://schemas.microsoft.com/office/drawing/2014/main" id="{38592483-AF1F-A3E5-22DA-64CD9DC082D9}"/>
              </a:ext>
            </a:extLst>
          </p:cNvPr>
          <p:cNvPicPr>
            <a:picLocks noChangeAspect="1"/>
          </p:cNvPicPr>
          <p:nvPr/>
        </p:nvPicPr>
        <p:blipFill>
          <a:blip r:embed="rId4"/>
          <a:stretch>
            <a:fillRect/>
          </a:stretch>
        </p:blipFill>
        <p:spPr>
          <a:xfrm>
            <a:off x="969941" y="4442222"/>
            <a:ext cx="7872714" cy="630077"/>
          </a:xfrm>
          <a:prstGeom prst="rect">
            <a:avLst/>
          </a:prstGeom>
        </p:spPr>
      </p:pic>
      <p:pic>
        <p:nvPicPr>
          <p:cNvPr id="5" name="Picture 4">
            <a:extLst>
              <a:ext uri="{FF2B5EF4-FFF2-40B4-BE49-F238E27FC236}">
                <a16:creationId xmlns:a16="http://schemas.microsoft.com/office/drawing/2014/main" id="{6F74410F-882F-BBEB-B334-456D9BA1DC17}"/>
              </a:ext>
            </a:extLst>
          </p:cNvPr>
          <p:cNvPicPr>
            <a:picLocks noChangeAspect="1"/>
          </p:cNvPicPr>
          <p:nvPr/>
        </p:nvPicPr>
        <p:blipFill>
          <a:blip r:embed="rId5"/>
          <a:srcRect t="46484" r="5039"/>
          <a:stretch>
            <a:fillRect/>
          </a:stretch>
        </p:blipFill>
        <p:spPr>
          <a:xfrm>
            <a:off x="1372396" y="5429849"/>
            <a:ext cx="7475969" cy="1000283"/>
          </a:xfrm>
          <a:prstGeom prst="rect">
            <a:avLst/>
          </a:prstGeom>
        </p:spPr>
      </p:pic>
      <p:sp>
        <p:nvSpPr>
          <p:cNvPr id="7" name="TextBox 6">
            <a:extLst>
              <a:ext uri="{FF2B5EF4-FFF2-40B4-BE49-F238E27FC236}">
                <a16:creationId xmlns:a16="http://schemas.microsoft.com/office/drawing/2014/main" id="{239B10C9-3EC1-9995-FB60-16D05974B608}"/>
              </a:ext>
            </a:extLst>
          </p:cNvPr>
          <p:cNvSpPr txBox="1"/>
          <p:nvPr/>
        </p:nvSpPr>
        <p:spPr>
          <a:xfrm>
            <a:off x="1372396" y="115783"/>
            <a:ext cx="9073318" cy="1569660"/>
          </a:xfrm>
          <a:prstGeom prst="rect">
            <a:avLst/>
          </a:prstGeom>
          <a:noFill/>
        </p:spPr>
        <p:txBody>
          <a:bodyPr wrap="none" rtlCol="0">
            <a:spAutoFit/>
          </a:bodyPr>
          <a:lstStyle/>
          <a:p>
            <a:pPr algn="ctr"/>
            <a:r>
              <a:rPr lang="en-US" sz="4800" dirty="0">
                <a:solidFill>
                  <a:schemeClr val="bg1"/>
                </a:solidFill>
                <a:latin typeface="Algerian" panose="04020705040A02060702" pitchFamily="82" charset="0"/>
              </a:rPr>
              <a:t>DATA PREPRATION TO USE FOR</a:t>
            </a:r>
          </a:p>
          <a:p>
            <a:pPr algn="ctr"/>
            <a:r>
              <a:rPr lang="en-US" sz="4800" dirty="0">
                <a:solidFill>
                  <a:schemeClr val="bg1"/>
                </a:solidFill>
                <a:latin typeface="Algerian" panose="04020705040A02060702" pitchFamily="82" charset="0"/>
              </a:rPr>
              <a:t> DATA VISUALIZATION</a:t>
            </a:r>
            <a:endParaRPr lang="en-IN" sz="4800" dirty="0">
              <a:solidFill>
                <a:schemeClr val="bg1"/>
              </a:solidFill>
              <a:latin typeface="Algerian" panose="04020705040A02060702" pitchFamily="82" charset="0"/>
            </a:endParaRPr>
          </a:p>
        </p:txBody>
      </p:sp>
      <p:sp>
        <p:nvSpPr>
          <p:cNvPr id="9" name="TextBox 8">
            <a:extLst>
              <a:ext uri="{FF2B5EF4-FFF2-40B4-BE49-F238E27FC236}">
                <a16:creationId xmlns:a16="http://schemas.microsoft.com/office/drawing/2014/main" id="{F4EB0E58-94D7-78D3-3B27-F9B4B2A69A84}"/>
              </a:ext>
            </a:extLst>
          </p:cNvPr>
          <p:cNvSpPr txBox="1"/>
          <p:nvPr/>
        </p:nvSpPr>
        <p:spPr>
          <a:xfrm>
            <a:off x="45833" y="2316584"/>
            <a:ext cx="1107996" cy="646331"/>
          </a:xfrm>
          <a:prstGeom prst="rect">
            <a:avLst/>
          </a:prstGeom>
          <a:noFill/>
        </p:spPr>
        <p:txBody>
          <a:bodyPr wrap="none" rtlCol="0">
            <a:spAutoFit/>
          </a:bodyPr>
          <a:lstStyle/>
          <a:p>
            <a:pPr algn="ctr"/>
            <a:r>
              <a:rPr lang="en-US" dirty="0">
                <a:solidFill>
                  <a:schemeClr val="bg1"/>
                </a:solidFill>
              </a:rPr>
              <a:t>Data </a:t>
            </a:r>
          </a:p>
          <a:p>
            <a:pPr algn="ctr"/>
            <a:r>
              <a:rPr lang="en-US" dirty="0">
                <a:solidFill>
                  <a:schemeClr val="bg1"/>
                </a:solidFill>
              </a:rPr>
              <a:t>Cleaning :</a:t>
            </a:r>
            <a:endParaRPr lang="en-IN" dirty="0">
              <a:solidFill>
                <a:schemeClr val="bg1"/>
              </a:solidFill>
            </a:endParaRPr>
          </a:p>
        </p:txBody>
      </p:sp>
      <p:sp>
        <p:nvSpPr>
          <p:cNvPr id="10" name="TextBox 9">
            <a:extLst>
              <a:ext uri="{FF2B5EF4-FFF2-40B4-BE49-F238E27FC236}">
                <a16:creationId xmlns:a16="http://schemas.microsoft.com/office/drawing/2014/main" id="{EAFD173C-45E0-36F3-CEB8-2CCC94FEE4CA}"/>
              </a:ext>
            </a:extLst>
          </p:cNvPr>
          <p:cNvSpPr txBox="1"/>
          <p:nvPr/>
        </p:nvSpPr>
        <p:spPr>
          <a:xfrm>
            <a:off x="148302" y="4425968"/>
            <a:ext cx="792205" cy="646331"/>
          </a:xfrm>
          <a:prstGeom prst="rect">
            <a:avLst/>
          </a:prstGeom>
          <a:noFill/>
        </p:spPr>
        <p:txBody>
          <a:bodyPr wrap="none" rtlCol="0">
            <a:spAutoFit/>
          </a:bodyPr>
          <a:lstStyle/>
          <a:p>
            <a:pPr algn="ctr"/>
            <a:r>
              <a:rPr lang="en-US" dirty="0">
                <a:solidFill>
                  <a:schemeClr val="bg1"/>
                </a:solidFill>
              </a:rPr>
              <a:t>Data </a:t>
            </a:r>
          </a:p>
          <a:p>
            <a:pPr algn="ctr"/>
            <a:r>
              <a:rPr lang="en-US" dirty="0">
                <a:solidFill>
                  <a:schemeClr val="bg1"/>
                </a:solidFill>
              </a:rPr>
              <a:t>Head :</a:t>
            </a:r>
            <a:endParaRPr lang="en-IN" dirty="0">
              <a:solidFill>
                <a:schemeClr val="bg1"/>
              </a:solidFill>
            </a:endParaRPr>
          </a:p>
        </p:txBody>
      </p:sp>
      <p:sp>
        <p:nvSpPr>
          <p:cNvPr id="11" name="TextBox 10">
            <a:extLst>
              <a:ext uri="{FF2B5EF4-FFF2-40B4-BE49-F238E27FC236}">
                <a16:creationId xmlns:a16="http://schemas.microsoft.com/office/drawing/2014/main" id="{E9C3899E-08AC-971C-D4CD-769C3A25BD93}"/>
              </a:ext>
            </a:extLst>
          </p:cNvPr>
          <p:cNvSpPr txBox="1"/>
          <p:nvPr/>
        </p:nvSpPr>
        <p:spPr>
          <a:xfrm>
            <a:off x="0" y="5598597"/>
            <a:ext cx="1331903" cy="646331"/>
          </a:xfrm>
          <a:prstGeom prst="rect">
            <a:avLst/>
          </a:prstGeom>
          <a:noFill/>
        </p:spPr>
        <p:txBody>
          <a:bodyPr wrap="none" rtlCol="0">
            <a:spAutoFit/>
          </a:bodyPr>
          <a:lstStyle/>
          <a:p>
            <a:pPr algn="ctr"/>
            <a:r>
              <a:rPr lang="en-US" dirty="0">
                <a:solidFill>
                  <a:schemeClr val="bg1"/>
                </a:solidFill>
              </a:rPr>
              <a:t>Data </a:t>
            </a:r>
          </a:p>
          <a:p>
            <a:pPr algn="ctr"/>
            <a:r>
              <a:rPr lang="en-US" dirty="0">
                <a:solidFill>
                  <a:schemeClr val="bg1"/>
                </a:solidFill>
              </a:rPr>
              <a:t>Formatting :</a:t>
            </a:r>
            <a:endParaRPr lang="en-IN" dirty="0">
              <a:solidFill>
                <a:schemeClr val="bg1"/>
              </a:solidFill>
            </a:endParaRPr>
          </a:p>
        </p:txBody>
      </p:sp>
      <p:sp>
        <p:nvSpPr>
          <p:cNvPr id="12" name="TextBox 11">
            <a:extLst>
              <a:ext uri="{FF2B5EF4-FFF2-40B4-BE49-F238E27FC236}">
                <a16:creationId xmlns:a16="http://schemas.microsoft.com/office/drawing/2014/main" id="{6C7EB828-BA2F-1F9B-262D-BBFE345347E8}"/>
              </a:ext>
            </a:extLst>
          </p:cNvPr>
          <p:cNvSpPr txBox="1"/>
          <p:nvPr/>
        </p:nvSpPr>
        <p:spPr>
          <a:xfrm>
            <a:off x="8902705" y="1921882"/>
            <a:ext cx="2564631" cy="369332"/>
          </a:xfrm>
          <a:prstGeom prst="rect">
            <a:avLst/>
          </a:prstGeom>
          <a:noFill/>
        </p:spPr>
        <p:txBody>
          <a:bodyPr wrap="square" rtlCol="0">
            <a:spAutoFit/>
          </a:bodyPr>
          <a:lstStyle/>
          <a:p>
            <a:pPr algn="ctr"/>
            <a:r>
              <a:rPr lang="en-US" dirty="0">
                <a:solidFill>
                  <a:schemeClr val="bg1"/>
                </a:solidFill>
              </a:rPr>
              <a:t>Data Analyzation:</a:t>
            </a:r>
            <a:endParaRPr lang="en-IN" dirty="0">
              <a:solidFill>
                <a:schemeClr val="bg1"/>
              </a:solidFill>
            </a:endParaRPr>
          </a:p>
        </p:txBody>
      </p:sp>
    </p:spTree>
    <p:extLst>
      <p:ext uri="{BB962C8B-B14F-4D97-AF65-F5344CB8AC3E}">
        <p14:creationId xmlns:p14="http://schemas.microsoft.com/office/powerpoint/2010/main" val="59673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E38DAF-372D-E9EA-C5A6-819FC41F3E76}"/>
              </a:ext>
            </a:extLst>
          </p:cNvPr>
          <p:cNvPicPr>
            <a:picLocks noChangeAspect="1"/>
          </p:cNvPicPr>
          <p:nvPr/>
        </p:nvPicPr>
        <p:blipFill>
          <a:blip r:embed="rId2"/>
          <a:srcRect t="16181"/>
          <a:stretch>
            <a:fillRect/>
          </a:stretch>
        </p:blipFill>
        <p:spPr>
          <a:xfrm>
            <a:off x="497446" y="1756759"/>
            <a:ext cx="4027604" cy="3326971"/>
          </a:xfrm>
          <a:prstGeom prst="rect">
            <a:avLst/>
          </a:prstGeom>
        </p:spPr>
      </p:pic>
      <p:sp>
        <p:nvSpPr>
          <p:cNvPr id="8" name="TextBox 7">
            <a:extLst>
              <a:ext uri="{FF2B5EF4-FFF2-40B4-BE49-F238E27FC236}">
                <a16:creationId xmlns:a16="http://schemas.microsoft.com/office/drawing/2014/main" id="{A671FD9C-EAA0-9898-F534-D45656614CD4}"/>
              </a:ext>
            </a:extLst>
          </p:cNvPr>
          <p:cNvSpPr txBox="1"/>
          <p:nvPr/>
        </p:nvSpPr>
        <p:spPr>
          <a:xfrm>
            <a:off x="1099273" y="106399"/>
            <a:ext cx="10392589" cy="830997"/>
          </a:xfrm>
          <a:prstGeom prst="rect">
            <a:avLst/>
          </a:prstGeom>
          <a:noFill/>
        </p:spPr>
        <p:txBody>
          <a:bodyPr wrap="none" rtlCol="0">
            <a:spAutoFit/>
          </a:bodyPr>
          <a:lstStyle/>
          <a:p>
            <a:r>
              <a:rPr lang="en-US" sz="4800" dirty="0">
                <a:solidFill>
                  <a:schemeClr val="bg1"/>
                </a:solidFill>
                <a:latin typeface="Algerian" panose="04020705040A02060702" pitchFamily="82" charset="0"/>
              </a:rPr>
              <a:t>Visualization and Storytelling</a:t>
            </a:r>
            <a:endParaRPr lang="en-IN" sz="4800" dirty="0">
              <a:solidFill>
                <a:schemeClr val="bg1"/>
              </a:solidFill>
              <a:latin typeface="Algerian" panose="04020705040A02060702" pitchFamily="82" charset="0"/>
            </a:endParaRPr>
          </a:p>
        </p:txBody>
      </p:sp>
      <p:pic>
        <p:nvPicPr>
          <p:cNvPr id="10" name="Picture 9">
            <a:extLst>
              <a:ext uri="{FF2B5EF4-FFF2-40B4-BE49-F238E27FC236}">
                <a16:creationId xmlns:a16="http://schemas.microsoft.com/office/drawing/2014/main" id="{6FEBE389-D10D-197F-1DDE-F4779E1DD02D}"/>
              </a:ext>
            </a:extLst>
          </p:cNvPr>
          <p:cNvPicPr>
            <a:picLocks noChangeAspect="1"/>
          </p:cNvPicPr>
          <p:nvPr/>
        </p:nvPicPr>
        <p:blipFill>
          <a:blip r:embed="rId3"/>
          <a:srcRect t="5976"/>
          <a:stretch>
            <a:fillRect/>
          </a:stretch>
        </p:blipFill>
        <p:spPr>
          <a:xfrm>
            <a:off x="6295567" y="2025445"/>
            <a:ext cx="5504626" cy="3883465"/>
          </a:xfrm>
          <a:prstGeom prst="rect">
            <a:avLst/>
          </a:prstGeom>
        </p:spPr>
      </p:pic>
      <p:sp>
        <p:nvSpPr>
          <p:cNvPr id="11" name="TextBox 10">
            <a:extLst>
              <a:ext uri="{FF2B5EF4-FFF2-40B4-BE49-F238E27FC236}">
                <a16:creationId xmlns:a16="http://schemas.microsoft.com/office/drawing/2014/main" id="{52E12EDF-2308-4F06-DABB-E5E2D055F796}"/>
              </a:ext>
            </a:extLst>
          </p:cNvPr>
          <p:cNvSpPr txBox="1"/>
          <p:nvPr/>
        </p:nvSpPr>
        <p:spPr>
          <a:xfrm>
            <a:off x="6197244" y="6105270"/>
            <a:ext cx="5602949" cy="646331"/>
          </a:xfrm>
          <a:prstGeom prst="rect">
            <a:avLst/>
          </a:prstGeom>
          <a:noFill/>
        </p:spPr>
        <p:txBody>
          <a:bodyPr wrap="square" rtlCol="0">
            <a:spAutoFit/>
          </a:bodyPr>
          <a:lstStyle/>
          <a:p>
            <a:r>
              <a:rPr lang="en-US" dirty="0">
                <a:solidFill>
                  <a:schemeClr val="bg1"/>
                </a:solidFill>
              </a:rPr>
              <a:t>Fig 2 :Technology dominates the sales distribution,</a:t>
            </a:r>
          </a:p>
          <a:p>
            <a:r>
              <a:rPr lang="en-US" dirty="0">
                <a:solidFill>
                  <a:schemeClr val="bg1"/>
                </a:solidFill>
              </a:rPr>
              <a:t>While office supplies contributes the lowest</a:t>
            </a:r>
            <a:endParaRPr lang="en-IN" dirty="0">
              <a:solidFill>
                <a:schemeClr val="bg1"/>
              </a:solidFill>
            </a:endParaRPr>
          </a:p>
        </p:txBody>
      </p:sp>
      <p:sp>
        <p:nvSpPr>
          <p:cNvPr id="12" name="TextBox 11">
            <a:extLst>
              <a:ext uri="{FF2B5EF4-FFF2-40B4-BE49-F238E27FC236}">
                <a16:creationId xmlns:a16="http://schemas.microsoft.com/office/drawing/2014/main" id="{12017142-0214-2C6E-B6C2-C9A7D393EEAD}"/>
              </a:ext>
            </a:extLst>
          </p:cNvPr>
          <p:cNvSpPr txBox="1"/>
          <p:nvPr/>
        </p:nvSpPr>
        <p:spPr>
          <a:xfrm>
            <a:off x="378965" y="1116245"/>
            <a:ext cx="4264565" cy="461665"/>
          </a:xfrm>
          <a:prstGeom prst="rect">
            <a:avLst/>
          </a:prstGeom>
          <a:noFill/>
        </p:spPr>
        <p:txBody>
          <a:bodyPr wrap="none" rtlCol="0">
            <a:spAutoFit/>
          </a:bodyPr>
          <a:lstStyle/>
          <a:p>
            <a:r>
              <a:rPr lang="en-US" sz="2400" b="1" u="sng" dirty="0">
                <a:solidFill>
                  <a:schemeClr val="bg1"/>
                </a:solidFill>
                <a:latin typeface="Bell MT" panose="02020503060305020303" pitchFamily="18" charset="0"/>
              </a:rPr>
              <a:t>Sales Distribution  By Region </a:t>
            </a:r>
            <a:endParaRPr lang="en-IN" sz="2400" b="1" u="sng" dirty="0">
              <a:solidFill>
                <a:schemeClr val="bg1"/>
              </a:solidFill>
              <a:latin typeface="Bell MT" panose="02020503060305020303" pitchFamily="18" charset="0"/>
            </a:endParaRPr>
          </a:p>
        </p:txBody>
      </p:sp>
      <p:sp>
        <p:nvSpPr>
          <p:cNvPr id="15" name="TextBox 14">
            <a:extLst>
              <a:ext uri="{FF2B5EF4-FFF2-40B4-BE49-F238E27FC236}">
                <a16:creationId xmlns:a16="http://schemas.microsoft.com/office/drawing/2014/main" id="{1551E7AA-9DD7-66E6-4907-00847D56ACFB}"/>
              </a:ext>
            </a:extLst>
          </p:cNvPr>
          <p:cNvSpPr txBox="1"/>
          <p:nvPr/>
        </p:nvSpPr>
        <p:spPr>
          <a:xfrm>
            <a:off x="6826509" y="1116245"/>
            <a:ext cx="4053802" cy="830997"/>
          </a:xfrm>
          <a:prstGeom prst="rect">
            <a:avLst/>
          </a:prstGeom>
          <a:noFill/>
        </p:spPr>
        <p:txBody>
          <a:bodyPr wrap="none" rtlCol="0">
            <a:spAutoFit/>
          </a:bodyPr>
          <a:lstStyle/>
          <a:p>
            <a:pPr algn="ctr"/>
            <a:r>
              <a:rPr lang="en-US" sz="2400" b="1" u="sng" dirty="0">
                <a:solidFill>
                  <a:schemeClr val="bg1"/>
                </a:solidFill>
                <a:latin typeface="Bell MT" panose="02020503060305020303" pitchFamily="18" charset="0"/>
              </a:rPr>
              <a:t>Sales Distribution  based on </a:t>
            </a:r>
          </a:p>
          <a:p>
            <a:pPr algn="ctr"/>
            <a:r>
              <a:rPr lang="en-US" sz="2400" b="1" u="sng" dirty="0">
                <a:solidFill>
                  <a:schemeClr val="bg1"/>
                </a:solidFill>
                <a:latin typeface="Bell MT" panose="02020503060305020303" pitchFamily="18" charset="0"/>
              </a:rPr>
              <a:t>category of furniture</a:t>
            </a:r>
            <a:endParaRPr lang="en-IN" sz="2400" b="1" u="sng" dirty="0">
              <a:solidFill>
                <a:schemeClr val="bg1"/>
              </a:solidFill>
              <a:latin typeface="Bell MT" panose="02020503060305020303" pitchFamily="18" charset="0"/>
            </a:endParaRPr>
          </a:p>
        </p:txBody>
      </p:sp>
      <p:sp>
        <p:nvSpPr>
          <p:cNvPr id="16" name="TextBox 15">
            <a:extLst>
              <a:ext uri="{FF2B5EF4-FFF2-40B4-BE49-F238E27FC236}">
                <a16:creationId xmlns:a16="http://schemas.microsoft.com/office/drawing/2014/main" id="{EE65572E-6855-8F01-5DFF-C4A6F6211756}"/>
              </a:ext>
            </a:extLst>
          </p:cNvPr>
          <p:cNvSpPr txBox="1"/>
          <p:nvPr/>
        </p:nvSpPr>
        <p:spPr>
          <a:xfrm>
            <a:off x="378965" y="5346153"/>
            <a:ext cx="5134547" cy="646331"/>
          </a:xfrm>
          <a:prstGeom prst="rect">
            <a:avLst/>
          </a:prstGeom>
          <a:noFill/>
        </p:spPr>
        <p:txBody>
          <a:bodyPr wrap="none" rtlCol="0">
            <a:spAutoFit/>
          </a:bodyPr>
          <a:lstStyle/>
          <a:p>
            <a:r>
              <a:rPr lang="en-US" dirty="0">
                <a:solidFill>
                  <a:schemeClr val="bg1"/>
                </a:solidFill>
              </a:rPr>
              <a:t>Fig 1 : West contributes the highest in terms of sales,</a:t>
            </a:r>
          </a:p>
          <a:p>
            <a:r>
              <a:rPr lang="en-US" dirty="0">
                <a:solidFill>
                  <a:schemeClr val="bg1"/>
                </a:solidFill>
              </a:rPr>
              <a:t>While South contributes the lowest</a:t>
            </a:r>
            <a:endParaRPr lang="en-IN" dirty="0">
              <a:solidFill>
                <a:schemeClr val="bg1"/>
              </a:solidFill>
            </a:endParaRPr>
          </a:p>
        </p:txBody>
      </p:sp>
    </p:spTree>
    <p:extLst>
      <p:ext uri="{BB962C8B-B14F-4D97-AF65-F5344CB8AC3E}">
        <p14:creationId xmlns:p14="http://schemas.microsoft.com/office/powerpoint/2010/main" val="3587666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304E5-43D6-79F8-000B-748C6BDC4D4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5175197-EE23-4D4D-EEE4-52D4BEB5902C}"/>
              </a:ext>
            </a:extLst>
          </p:cNvPr>
          <p:cNvSpPr txBox="1"/>
          <p:nvPr/>
        </p:nvSpPr>
        <p:spPr>
          <a:xfrm>
            <a:off x="6355703" y="5146346"/>
            <a:ext cx="5602949" cy="369332"/>
          </a:xfrm>
          <a:prstGeom prst="rect">
            <a:avLst/>
          </a:prstGeom>
          <a:noFill/>
        </p:spPr>
        <p:txBody>
          <a:bodyPr wrap="square" rtlCol="0">
            <a:spAutoFit/>
          </a:bodyPr>
          <a:lstStyle/>
          <a:p>
            <a:r>
              <a:rPr lang="en-US" dirty="0">
                <a:solidFill>
                  <a:schemeClr val="bg1"/>
                </a:solidFill>
              </a:rPr>
              <a:t>Fig 4 : Phones and Chairs lead the sales in market </a:t>
            </a:r>
            <a:endParaRPr lang="en-IN" dirty="0">
              <a:solidFill>
                <a:schemeClr val="bg1"/>
              </a:solidFill>
            </a:endParaRPr>
          </a:p>
        </p:txBody>
      </p:sp>
      <p:sp>
        <p:nvSpPr>
          <p:cNvPr id="12" name="TextBox 11">
            <a:extLst>
              <a:ext uri="{FF2B5EF4-FFF2-40B4-BE49-F238E27FC236}">
                <a16:creationId xmlns:a16="http://schemas.microsoft.com/office/drawing/2014/main" id="{7F17AF6A-438A-6DD1-57A9-4340D6868096}"/>
              </a:ext>
            </a:extLst>
          </p:cNvPr>
          <p:cNvSpPr txBox="1"/>
          <p:nvPr/>
        </p:nvSpPr>
        <p:spPr>
          <a:xfrm>
            <a:off x="1447081" y="433450"/>
            <a:ext cx="3268202" cy="461665"/>
          </a:xfrm>
          <a:prstGeom prst="rect">
            <a:avLst/>
          </a:prstGeom>
          <a:noFill/>
        </p:spPr>
        <p:txBody>
          <a:bodyPr wrap="none" rtlCol="0">
            <a:spAutoFit/>
          </a:bodyPr>
          <a:lstStyle/>
          <a:p>
            <a:r>
              <a:rPr lang="en-US" sz="2400" b="1" u="sng" dirty="0">
                <a:solidFill>
                  <a:schemeClr val="bg1"/>
                </a:solidFill>
                <a:latin typeface="Bell MT" panose="02020503060305020303" pitchFamily="18" charset="0"/>
              </a:rPr>
              <a:t>Sales Trend over Years</a:t>
            </a:r>
            <a:endParaRPr lang="en-IN" sz="2400" b="1" u="sng" dirty="0">
              <a:solidFill>
                <a:schemeClr val="bg1"/>
              </a:solidFill>
              <a:latin typeface="Bell MT" panose="02020503060305020303" pitchFamily="18" charset="0"/>
            </a:endParaRPr>
          </a:p>
        </p:txBody>
      </p:sp>
      <p:sp>
        <p:nvSpPr>
          <p:cNvPr id="15" name="TextBox 14">
            <a:extLst>
              <a:ext uri="{FF2B5EF4-FFF2-40B4-BE49-F238E27FC236}">
                <a16:creationId xmlns:a16="http://schemas.microsoft.com/office/drawing/2014/main" id="{2EA13A02-7041-2CE7-1C22-C0F227C0954E}"/>
              </a:ext>
            </a:extLst>
          </p:cNvPr>
          <p:cNvSpPr txBox="1"/>
          <p:nvPr/>
        </p:nvSpPr>
        <p:spPr>
          <a:xfrm>
            <a:off x="7023017" y="433449"/>
            <a:ext cx="4352731" cy="461665"/>
          </a:xfrm>
          <a:prstGeom prst="rect">
            <a:avLst/>
          </a:prstGeom>
          <a:noFill/>
        </p:spPr>
        <p:txBody>
          <a:bodyPr wrap="none" rtlCol="0">
            <a:spAutoFit/>
          </a:bodyPr>
          <a:lstStyle/>
          <a:p>
            <a:pPr algn="ctr"/>
            <a:r>
              <a:rPr lang="en-US" sz="2400" b="1" u="sng" dirty="0">
                <a:solidFill>
                  <a:schemeClr val="bg1"/>
                </a:solidFill>
                <a:latin typeface="Bell MT" panose="02020503060305020303" pitchFamily="18" charset="0"/>
              </a:rPr>
              <a:t>Top 10 sub-categories by sales</a:t>
            </a:r>
            <a:endParaRPr lang="en-IN" sz="2400" b="1" u="sng" dirty="0">
              <a:solidFill>
                <a:schemeClr val="bg1"/>
              </a:solidFill>
              <a:latin typeface="Bell MT" panose="02020503060305020303" pitchFamily="18" charset="0"/>
            </a:endParaRPr>
          </a:p>
        </p:txBody>
      </p:sp>
      <p:sp>
        <p:nvSpPr>
          <p:cNvPr id="16" name="TextBox 15">
            <a:extLst>
              <a:ext uri="{FF2B5EF4-FFF2-40B4-BE49-F238E27FC236}">
                <a16:creationId xmlns:a16="http://schemas.microsoft.com/office/drawing/2014/main" id="{2412BFA8-A74F-537B-F7F2-D31534FA64BB}"/>
              </a:ext>
            </a:extLst>
          </p:cNvPr>
          <p:cNvSpPr txBox="1"/>
          <p:nvPr/>
        </p:nvSpPr>
        <p:spPr>
          <a:xfrm>
            <a:off x="326067" y="5284846"/>
            <a:ext cx="5022144" cy="369332"/>
          </a:xfrm>
          <a:prstGeom prst="rect">
            <a:avLst/>
          </a:prstGeom>
          <a:noFill/>
        </p:spPr>
        <p:txBody>
          <a:bodyPr wrap="none" rtlCol="0">
            <a:spAutoFit/>
          </a:bodyPr>
          <a:lstStyle/>
          <a:p>
            <a:r>
              <a:rPr lang="en-US" dirty="0">
                <a:solidFill>
                  <a:schemeClr val="bg1"/>
                </a:solidFill>
              </a:rPr>
              <a:t>Fig 3 : The sales trend has steady growth post 2016.</a:t>
            </a:r>
            <a:endParaRPr lang="en-IN" dirty="0">
              <a:solidFill>
                <a:schemeClr val="bg1"/>
              </a:solidFill>
            </a:endParaRPr>
          </a:p>
        </p:txBody>
      </p:sp>
      <p:pic>
        <p:nvPicPr>
          <p:cNvPr id="3" name="Picture 2">
            <a:extLst>
              <a:ext uri="{FF2B5EF4-FFF2-40B4-BE49-F238E27FC236}">
                <a16:creationId xmlns:a16="http://schemas.microsoft.com/office/drawing/2014/main" id="{6BA40ADD-F717-81F4-3D04-CF586EFBAB8F}"/>
              </a:ext>
            </a:extLst>
          </p:cNvPr>
          <p:cNvPicPr>
            <a:picLocks noChangeAspect="1"/>
          </p:cNvPicPr>
          <p:nvPr/>
        </p:nvPicPr>
        <p:blipFill>
          <a:blip r:embed="rId2"/>
          <a:srcRect t="6401"/>
          <a:stretch>
            <a:fillRect/>
          </a:stretch>
        </p:blipFill>
        <p:spPr>
          <a:xfrm>
            <a:off x="326066" y="1042218"/>
            <a:ext cx="5510232" cy="3864693"/>
          </a:xfrm>
          <a:prstGeom prst="rect">
            <a:avLst/>
          </a:prstGeom>
        </p:spPr>
      </p:pic>
      <p:pic>
        <p:nvPicPr>
          <p:cNvPr id="6" name="Picture 5">
            <a:extLst>
              <a:ext uri="{FF2B5EF4-FFF2-40B4-BE49-F238E27FC236}">
                <a16:creationId xmlns:a16="http://schemas.microsoft.com/office/drawing/2014/main" id="{56417160-C3B2-45F3-42F0-ABC28EFEF7B3}"/>
              </a:ext>
            </a:extLst>
          </p:cNvPr>
          <p:cNvPicPr>
            <a:picLocks noChangeAspect="1"/>
          </p:cNvPicPr>
          <p:nvPr/>
        </p:nvPicPr>
        <p:blipFill>
          <a:blip r:embed="rId3"/>
          <a:srcRect t="6401"/>
          <a:stretch>
            <a:fillRect/>
          </a:stretch>
        </p:blipFill>
        <p:spPr>
          <a:xfrm>
            <a:off x="6355703" y="1042219"/>
            <a:ext cx="5687361" cy="3864693"/>
          </a:xfrm>
          <a:prstGeom prst="rect">
            <a:avLst/>
          </a:prstGeom>
        </p:spPr>
      </p:pic>
    </p:spTree>
    <p:extLst>
      <p:ext uri="{BB962C8B-B14F-4D97-AF65-F5344CB8AC3E}">
        <p14:creationId xmlns:p14="http://schemas.microsoft.com/office/powerpoint/2010/main" val="919082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4F831-1902-41BA-2216-9381E398305E}"/>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7AC3B4C3-C25D-1EC6-03C6-FF6DE0F7E414}"/>
              </a:ext>
            </a:extLst>
          </p:cNvPr>
          <p:cNvGrpSpPr/>
          <p:nvPr/>
        </p:nvGrpSpPr>
        <p:grpSpPr>
          <a:xfrm>
            <a:off x="0" y="79489"/>
            <a:ext cx="11925936" cy="5770881"/>
            <a:chOff x="133032" y="344960"/>
            <a:chExt cx="11925936" cy="5770881"/>
          </a:xfrm>
        </p:grpSpPr>
        <p:sp>
          <p:nvSpPr>
            <p:cNvPr id="12" name="TextBox 11">
              <a:extLst>
                <a:ext uri="{FF2B5EF4-FFF2-40B4-BE49-F238E27FC236}">
                  <a16:creationId xmlns:a16="http://schemas.microsoft.com/office/drawing/2014/main" id="{F4AF7345-925E-16A4-8881-EA9C7AD21E1F}"/>
                </a:ext>
              </a:extLst>
            </p:cNvPr>
            <p:cNvSpPr txBox="1"/>
            <p:nvPr/>
          </p:nvSpPr>
          <p:spPr>
            <a:xfrm>
              <a:off x="326067" y="344960"/>
              <a:ext cx="2519729" cy="461665"/>
            </a:xfrm>
            <a:prstGeom prst="rect">
              <a:avLst/>
            </a:prstGeom>
            <a:noFill/>
          </p:spPr>
          <p:txBody>
            <a:bodyPr wrap="none" rtlCol="0">
              <a:spAutoFit/>
            </a:bodyPr>
            <a:lstStyle/>
            <a:p>
              <a:r>
                <a:rPr lang="en-US" sz="2400" b="1" u="sng" dirty="0">
                  <a:solidFill>
                    <a:schemeClr val="bg1"/>
                  </a:solidFill>
                  <a:latin typeface="Bell MT" panose="02020503060305020303" pitchFamily="18" charset="0"/>
                </a:rPr>
                <a:t>Shipping Delays :</a:t>
              </a:r>
              <a:endParaRPr lang="en-IN" sz="2400" b="1" u="sng" dirty="0">
                <a:solidFill>
                  <a:schemeClr val="bg1"/>
                </a:solidFill>
                <a:latin typeface="Bell MT" panose="02020503060305020303" pitchFamily="18" charset="0"/>
              </a:endParaRPr>
            </a:p>
          </p:txBody>
        </p:sp>
        <p:sp>
          <p:nvSpPr>
            <p:cNvPr id="16" name="TextBox 15">
              <a:extLst>
                <a:ext uri="{FF2B5EF4-FFF2-40B4-BE49-F238E27FC236}">
                  <a16:creationId xmlns:a16="http://schemas.microsoft.com/office/drawing/2014/main" id="{9066D44B-88FB-8E0D-A65D-CBD4AAB1A8C7}"/>
                </a:ext>
              </a:extLst>
            </p:cNvPr>
            <p:cNvSpPr txBox="1"/>
            <p:nvPr/>
          </p:nvSpPr>
          <p:spPr>
            <a:xfrm>
              <a:off x="153952" y="4546181"/>
              <a:ext cx="3751229" cy="1077218"/>
            </a:xfrm>
            <a:prstGeom prst="rect">
              <a:avLst/>
            </a:prstGeom>
            <a:noFill/>
          </p:spPr>
          <p:txBody>
            <a:bodyPr wrap="square" rtlCol="0">
              <a:spAutoFit/>
            </a:bodyPr>
            <a:lstStyle/>
            <a:p>
              <a:r>
                <a:rPr lang="en-US" sz="1600" dirty="0">
                  <a:solidFill>
                    <a:schemeClr val="bg1"/>
                  </a:solidFill>
                </a:rPr>
                <a:t>Fig 5 : The shipment delay between different regions is almost same indicating same efficient delivery routes all over the regions.</a:t>
              </a:r>
              <a:endParaRPr lang="en-IN" sz="1600" dirty="0">
                <a:solidFill>
                  <a:schemeClr val="bg1"/>
                </a:solidFill>
              </a:endParaRPr>
            </a:p>
          </p:txBody>
        </p:sp>
        <p:pic>
          <p:nvPicPr>
            <p:cNvPr id="4" name="Picture 3">
              <a:extLst>
                <a:ext uri="{FF2B5EF4-FFF2-40B4-BE49-F238E27FC236}">
                  <a16:creationId xmlns:a16="http://schemas.microsoft.com/office/drawing/2014/main" id="{4B9D4BDC-5ED1-1C01-8EE2-96F580631C67}"/>
                </a:ext>
              </a:extLst>
            </p:cNvPr>
            <p:cNvPicPr>
              <a:picLocks noChangeAspect="1"/>
            </p:cNvPicPr>
            <p:nvPr/>
          </p:nvPicPr>
          <p:blipFill>
            <a:blip r:embed="rId2"/>
            <a:stretch>
              <a:fillRect/>
            </a:stretch>
          </p:blipFill>
          <p:spPr>
            <a:xfrm>
              <a:off x="133032" y="1111490"/>
              <a:ext cx="3772149" cy="3309275"/>
            </a:xfrm>
            <a:prstGeom prst="rect">
              <a:avLst/>
            </a:prstGeom>
          </p:spPr>
        </p:pic>
        <p:pic>
          <p:nvPicPr>
            <p:cNvPr id="7" name="Picture 6">
              <a:extLst>
                <a:ext uri="{FF2B5EF4-FFF2-40B4-BE49-F238E27FC236}">
                  <a16:creationId xmlns:a16="http://schemas.microsoft.com/office/drawing/2014/main" id="{5DF03D80-14E9-A31C-6C9D-C64872998E2F}"/>
                </a:ext>
              </a:extLst>
            </p:cNvPr>
            <p:cNvPicPr>
              <a:picLocks noChangeAspect="1"/>
            </p:cNvPicPr>
            <p:nvPr/>
          </p:nvPicPr>
          <p:blipFill>
            <a:blip r:embed="rId3"/>
            <a:stretch>
              <a:fillRect/>
            </a:stretch>
          </p:blipFill>
          <p:spPr>
            <a:xfrm>
              <a:off x="4077296" y="1111489"/>
              <a:ext cx="3948918" cy="3309275"/>
            </a:xfrm>
            <a:prstGeom prst="rect">
              <a:avLst/>
            </a:prstGeom>
          </p:spPr>
        </p:pic>
        <p:pic>
          <p:nvPicPr>
            <p:cNvPr id="9" name="Picture 8">
              <a:extLst>
                <a:ext uri="{FF2B5EF4-FFF2-40B4-BE49-F238E27FC236}">
                  <a16:creationId xmlns:a16="http://schemas.microsoft.com/office/drawing/2014/main" id="{155CFC9A-7EF7-E991-A929-96B3BA08C8DC}"/>
                </a:ext>
              </a:extLst>
            </p:cNvPr>
            <p:cNvPicPr>
              <a:picLocks noChangeAspect="1"/>
            </p:cNvPicPr>
            <p:nvPr/>
          </p:nvPicPr>
          <p:blipFill>
            <a:blip r:embed="rId4"/>
            <a:stretch>
              <a:fillRect/>
            </a:stretch>
          </p:blipFill>
          <p:spPr>
            <a:xfrm>
              <a:off x="8106179" y="1111489"/>
              <a:ext cx="3952789" cy="3309274"/>
            </a:xfrm>
            <a:prstGeom prst="rect">
              <a:avLst/>
            </a:prstGeom>
          </p:spPr>
        </p:pic>
        <p:sp>
          <p:nvSpPr>
            <p:cNvPr id="10" name="TextBox 9">
              <a:extLst>
                <a:ext uri="{FF2B5EF4-FFF2-40B4-BE49-F238E27FC236}">
                  <a16:creationId xmlns:a16="http://schemas.microsoft.com/office/drawing/2014/main" id="{D18D386B-603D-AD61-727D-825ED78689BA}"/>
                </a:ext>
              </a:extLst>
            </p:cNvPr>
            <p:cNvSpPr txBox="1"/>
            <p:nvPr/>
          </p:nvSpPr>
          <p:spPr>
            <a:xfrm>
              <a:off x="4085822" y="4546181"/>
              <a:ext cx="4121033" cy="1569660"/>
            </a:xfrm>
            <a:prstGeom prst="rect">
              <a:avLst/>
            </a:prstGeom>
            <a:noFill/>
          </p:spPr>
          <p:txBody>
            <a:bodyPr wrap="square" rtlCol="0">
              <a:spAutoFit/>
            </a:bodyPr>
            <a:lstStyle/>
            <a:p>
              <a:r>
                <a:rPr lang="en-US" sz="1600" dirty="0">
                  <a:solidFill>
                    <a:schemeClr val="bg1"/>
                  </a:solidFill>
                </a:rPr>
                <a:t>Fig 6 : Same Day shipments were the fastest with almost 0–1-day delay. First and second-class shipments took a moderate amount of time. Standard class showed highest delay. Therefore, Standard class can be optimized to reduce wait times.</a:t>
              </a:r>
              <a:endParaRPr lang="en-IN" sz="1600" dirty="0">
                <a:solidFill>
                  <a:schemeClr val="bg1"/>
                </a:solidFill>
              </a:endParaRPr>
            </a:p>
          </p:txBody>
        </p:sp>
        <p:sp>
          <p:nvSpPr>
            <p:cNvPr id="13" name="TextBox 12">
              <a:extLst>
                <a:ext uri="{FF2B5EF4-FFF2-40B4-BE49-F238E27FC236}">
                  <a16:creationId xmlns:a16="http://schemas.microsoft.com/office/drawing/2014/main" id="{42BCC4A4-B2EA-AFCD-60B2-B27665426C16}"/>
                </a:ext>
              </a:extLst>
            </p:cNvPr>
            <p:cNvSpPr txBox="1"/>
            <p:nvPr/>
          </p:nvSpPr>
          <p:spPr>
            <a:xfrm>
              <a:off x="8106179" y="4420763"/>
              <a:ext cx="3751229" cy="830997"/>
            </a:xfrm>
            <a:prstGeom prst="rect">
              <a:avLst/>
            </a:prstGeom>
            <a:noFill/>
          </p:spPr>
          <p:txBody>
            <a:bodyPr wrap="square" rtlCol="0">
              <a:spAutoFit/>
            </a:bodyPr>
            <a:lstStyle/>
            <a:p>
              <a:r>
                <a:rPr lang="en-US" sz="1600" dirty="0">
                  <a:solidFill>
                    <a:schemeClr val="bg1"/>
                  </a:solidFill>
                </a:rPr>
                <a:t>Fig  7 : In pre 2016 years, the delays were slightly higher. Over the period, trend shows steady decrease in delays.</a:t>
              </a:r>
              <a:endParaRPr lang="en-IN" sz="1600" dirty="0">
                <a:solidFill>
                  <a:schemeClr val="bg1"/>
                </a:solidFill>
              </a:endParaRPr>
            </a:p>
          </p:txBody>
        </p:sp>
      </p:grpSp>
      <p:sp>
        <p:nvSpPr>
          <p:cNvPr id="17" name="TextBox 16">
            <a:extLst>
              <a:ext uri="{FF2B5EF4-FFF2-40B4-BE49-F238E27FC236}">
                <a16:creationId xmlns:a16="http://schemas.microsoft.com/office/drawing/2014/main" id="{3362EFDB-DB2C-AA18-6A34-73E2193DBA28}"/>
              </a:ext>
            </a:extLst>
          </p:cNvPr>
          <p:cNvSpPr txBox="1"/>
          <p:nvPr/>
        </p:nvSpPr>
        <p:spPr>
          <a:xfrm>
            <a:off x="678426" y="5975787"/>
            <a:ext cx="12083217" cy="646331"/>
          </a:xfrm>
          <a:prstGeom prst="rect">
            <a:avLst/>
          </a:prstGeom>
          <a:noFill/>
        </p:spPr>
        <p:txBody>
          <a:bodyPr wrap="square" rtlCol="0">
            <a:spAutoFit/>
          </a:bodyPr>
          <a:lstStyle/>
          <a:p>
            <a:r>
              <a:rPr lang="en-US" dirty="0">
                <a:solidFill>
                  <a:schemeClr val="bg1"/>
                </a:solidFill>
                <a:latin typeface="Britannic Bold" panose="020B0903060703020204" pitchFamily="34" charset="0"/>
              </a:rPr>
              <a:t>Decreasing delays reflects operational improvements in the company’s logistics.</a:t>
            </a:r>
          </a:p>
          <a:p>
            <a:r>
              <a:rPr lang="en-US" dirty="0">
                <a:solidFill>
                  <a:schemeClr val="bg1"/>
                </a:solidFill>
                <a:latin typeface="Britannic Bold" panose="020B0903060703020204" pitchFamily="34" charset="0"/>
              </a:rPr>
              <a:t>If delays increase, it reflects growing inefficiencies in company’s network/ signals or rising order volumes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198650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766C44-B254-DF1A-2204-A338E373C2BA}"/>
              </a:ext>
            </a:extLst>
          </p:cNvPr>
          <p:cNvSpPr txBox="1"/>
          <p:nvPr/>
        </p:nvSpPr>
        <p:spPr>
          <a:xfrm>
            <a:off x="222441" y="363793"/>
            <a:ext cx="11704088" cy="6340197"/>
          </a:xfrm>
          <a:prstGeom prst="rect">
            <a:avLst/>
          </a:prstGeom>
          <a:noFill/>
        </p:spPr>
        <p:txBody>
          <a:bodyPr wrap="square" rtlCol="0">
            <a:spAutoFit/>
          </a:bodyPr>
          <a:lstStyle/>
          <a:p>
            <a:r>
              <a:rPr lang="en-US" sz="5000" dirty="0">
                <a:solidFill>
                  <a:schemeClr val="bg1"/>
                </a:solidFill>
                <a:latin typeface="Algerian" panose="04020705040A02060702" pitchFamily="82" charset="0"/>
              </a:rPr>
              <a:t>CONCLUSION </a:t>
            </a:r>
          </a:p>
          <a:p>
            <a:endParaRPr lang="en-US" dirty="0">
              <a:solidFill>
                <a:schemeClr val="bg1"/>
              </a:solidFill>
              <a:latin typeface="Algerian" panose="04020705040A02060702" pitchFamily="82" charset="0"/>
            </a:endParaRPr>
          </a:p>
          <a:p>
            <a:r>
              <a:rPr lang="en-IN" sz="2400" b="1" u="sng" dirty="0">
                <a:solidFill>
                  <a:schemeClr val="bg1"/>
                </a:solidFill>
                <a:latin typeface="Bell MT" panose="02020503060305020303" pitchFamily="18" charset="0"/>
              </a:rPr>
              <a:t>Sales perspective :</a:t>
            </a:r>
          </a:p>
          <a:p>
            <a:endParaRPr lang="en-IN" b="1" u="sng" dirty="0">
              <a:solidFill>
                <a:schemeClr val="bg1"/>
              </a:solidFill>
            </a:endParaRPr>
          </a:p>
          <a:p>
            <a:r>
              <a:rPr lang="en-IN" sz="2000" dirty="0">
                <a:solidFill>
                  <a:schemeClr val="bg1"/>
                </a:solidFill>
              </a:rPr>
              <a:t>While ‘Technology’ leads overall sales followed by ‘Furniture’, Phones and Chairs are the top performing sub categories. Regionally, Some areas  outperform others, Suggesting uneven business opportunities. Sales have grown steady year by year, showcase strong market expansion. The average shipping delay analysis shows that faster shipping modes (same day, First Class) are effective, as for standard class, delays can be reduced.</a:t>
            </a:r>
          </a:p>
          <a:p>
            <a:r>
              <a:rPr lang="en-IN" sz="2000" dirty="0">
                <a:solidFill>
                  <a:schemeClr val="bg1"/>
                </a:solidFill>
              </a:rPr>
              <a:t>The yearly delay trend indicates how logistics performance has evolved, highlighting areas for improvement.</a:t>
            </a:r>
          </a:p>
          <a:p>
            <a:r>
              <a:rPr lang="en-IN" sz="2000" dirty="0">
                <a:solidFill>
                  <a:schemeClr val="bg1"/>
                </a:solidFill>
              </a:rPr>
              <a:t>Sales have grown steadily year by year, showcasing strong market expansion.</a:t>
            </a:r>
          </a:p>
          <a:p>
            <a:endParaRPr lang="en-IN" sz="2400" b="1" u="sng" dirty="0">
              <a:solidFill>
                <a:schemeClr val="bg1"/>
              </a:solidFill>
              <a:latin typeface="Bell MT" panose="02020503060305020303" pitchFamily="18" charset="0"/>
            </a:endParaRPr>
          </a:p>
          <a:p>
            <a:r>
              <a:rPr lang="en-IN" sz="2400" b="1" u="sng" dirty="0">
                <a:solidFill>
                  <a:schemeClr val="bg1"/>
                </a:solidFill>
                <a:latin typeface="Bell MT" panose="02020503060305020303" pitchFamily="18" charset="0"/>
              </a:rPr>
              <a:t>Overall Insights :</a:t>
            </a:r>
          </a:p>
          <a:p>
            <a:endParaRPr lang="en-IN" sz="2400" b="1" u="sng" dirty="0">
              <a:solidFill>
                <a:schemeClr val="bg1"/>
              </a:solidFill>
              <a:latin typeface="Bell MT" panose="02020503060305020303" pitchFamily="18" charset="0"/>
            </a:endParaRPr>
          </a:p>
          <a:p>
            <a:r>
              <a:rPr lang="en-IN" sz="2000" dirty="0">
                <a:solidFill>
                  <a:schemeClr val="bg1"/>
                </a:solidFill>
              </a:rPr>
              <a:t>The company has achieved significant growth driven by technology and certain sub-categories, It still faces challenges in shipping efficiency and dependency on limited products. To ensure sustainable growth, the focus should be on diversifying product performance, balancing regional sales, and reducing delays in standard class shipments.</a:t>
            </a:r>
          </a:p>
          <a:p>
            <a:endParaRPr lang="en-IN" sz="2400" b="1" u="sng" dirty="0">
              <a:solidFill>
                <a:schemeClr val="bg1"/>
              </a:solidFill>
              <a:latin typeface="Bell MT" panose="02020503060305020303" pitchFamily="18" charset="0"/>
            </a:endParaRPr>
          </a:p>
        </p:txBody>
      </p:sp>
    </p:spTree>
    <p:extLst>
      <p:ext uri="{BB962C8B-B14F-4D97-AF65-F5344CB8AC3E}">
        <p14:creationId xmlns:p14="http://schemas.microsoft.com/office/powerpoint/2010/main" val="6366271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TotalTime>
  <Words>552</Words>
  <Application>Microsoft Office PowerPoint</Application>
  <PresentationFormat>Widescreen</PresentationFormat>
  <Paragraphs>52</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Algerian</vt:lpstr>
      <vt:lpstr>Arial</vt:lpstr>
      <vt:lpstr>Bahnschrift Light SemiCondensed</vt:lpstr>
      <vt:lpstr>Bell MT</vt:lpstr>
      <vt:lpstr>Britannic Bold</vt:lpstr>
      <vt:lpstr>Calibri</vt:lpstr>
      <vt:lpstr>Calibri Light</vt:lpstr>
      <vt:lpstr>Office Theme</vt:lpstr>
      <vt:lpstr>TASK – 2 : Superstore Sales Data Analysis</vt:lpstr>
      <vt:lpstr>Introduction  Dataset used : Superstore Entries Dummy dataset downloaded from                     Kaggle  Goal   : To analyze the data and provide insights using data                 visualization   The dataset used is a superstore sales dataset. It contains records of customer orders from a retail company. The dataset depicts how a superstore performs across different products, categories, customers, regions, and shipping modes.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Kritee Kaushik</dc:creator>
  <cp:lastModifiedBy>Kritee Kaushik</cp:lastModifiedBy>
  <cp:revision>3</cp:revision>
  <dcterms:created xsi:type="dcterms:W3CDTF">2025-09-29T05:47:07Z</dcterms:created>
  <dcterms:modified xsi:type="dcterms:W3CDTF">2025-09-30T15:05:44Z</dcterms:modified>
</cp:coreProperties>
</file>