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1"/>
  </p:notesMasterIdLst>
  <p:sldIdLst>
    <p:sldId id="256" r:id="rId2"/>
    <p:sldId id="284" r:id="rId3"/>
    <p:sldId id="257" r:id="rId4"/>
    <p:sldId id="258" r:id="rId5"/>
    <p:sldId id="259" r:id="rId6"/>
    <p:sldId id="260" r:id="rId7"/>
    <p:sldId id="261" r:id="rId8"/>
    <p:sldId id="262" r:id="rId9"/>
    <p:sldId id="263" r:id="rId10"/>
    <p:sldId id="264" r:id="rId11"/>
    <p:sldId id="265" r:id="rId12"/>
    <p:sldId id="269" r:id="rId13"/>
    <p:sldId id="270" r:id="rId14"/>
    <p:sldId id="271" r:id="rId15"/>
    <p:sldId id="272" r:id="rId16"/>
    <p:sldId id="274" r:id="rId17"/>
    <p:sldId id="279" r:id="rId18"/>
    <p:sldId id="280" r:id="rId19"/>
    <p:sldId id="281" r:id="rId20"/>
    <p:sldId id="285" r:id="rId21"/>
    <p:sldId id="286" r:id="rId22"/>
    <p:sldId id="282" r:id="rId23"/>
    <p:sldId id="283" r:id="rId24"/>
    <p:sldId id="287" r:id="rId25"/>
    <p:sldId id="288" r:id="rId26"/>
    <p:sldId id="289" r:id="rId27"/>
    <p:sldId id="276" r:id="rId28"/>
    <p:sldId id="277" r:id="rId29"/>
    <p:sldId id="278" r:id="rId30"/>
  </p:sldIdLst>
  <p:sldSz cx="18288000" cy="10287000"/>
  <p:notesSz cx="6858000" cy="9144000"/>
  <p:embeddedFontLst>
    <p:embeddedFont>
      <p:font typeface="Cambria" panose="02040503050406030204" pitchFamily="18" charset="0"/>
      <p:regular r:id="rId32"/>
      <p:bold r:id="rId33"/>
      <p:italic r:id="rId34"/>
      <p:boldItalic r:id="rId35"/>
    </p:embeddedFont>
    <p:embeddedFont>
      <p:font typeface="Canva Sans" panose="020B0604020202020204" charset="0"/>
      <p:regular r:id="rId36"/>
    </p:embeddedFont>
    <p:embeddedFont>
      <p:font typeface="Canva Sans Bold" panose="020B0604020202020204" charset="0"/>
      <p:regular r:id="rId37"/>
    </p:embeddedFont>
    <p:embeddedFont>
      <p:font typeface="Maven Pro" panose="020B0604020202020204" charset="0"/>
      <p:regular r:id="rId38"/>
    </p:embeddedFont>
    <p:embeddedFont>
      <p:font typeface="Maven Pro Bold" panose="020B0604020202020204" charset="0"/>
      <p:regular r:id="rId39"/>
    </p:embeddedFont>
    <p:embeddedFont>
      <p:font typeface="Radley" panose="020B0604020202020204" charset="0"/>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304" autoAdjust="0"/>
  </p:normalViewPr>
  <p:slideViewPr>
    <p:cSldViewPr>
      <p:cViewPr varScale="1">
        <p:scale>
          <a:sx n="50" d="100"/>
          <a:sy n="50" d="100"/>
        </p:scale>
        <p:origin x="974"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DFF98C-32BB-4E8E-BA6E-6039252E3774}" type="datetimeFigureOut">
              <a:rPr lang="en-US" smtClean="0"/>
              <a:t>6/25/2025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95471E-3A74-4739-887B-B89C299E36F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C95471E-3A74-4739-887B-B89C299E36F9}" type="slidenum">
              <a:rPr lang="en-US" smtClean="0"/>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195643"/>
            <a:ext cx="15544800" cy="2205038"/>
          </a:xfrm>
        </p:spPr>
        <p:txBody>
          <a:bodyPr/>
          <a:lstStyle/>
          <a:p>
            <a:r>
              <a:rPr lang="en-US"/>
              <a:t>Click to edit Master title style</a:t>
            </a:r>
          </a:p>
        </p:txBody>
      </p:sp>
      <p:sp>
        <p:nvSpPr>
          <p:cNvPr id="3" name="Subtitle 2"/>
          <p:cNvSpPr>
            <a:spLocks noGrp="1"/>
          </p:cNvSpPr>
          <p:nvPr>
            <p:ph type="subTitle" idx="1"/>
          </p:nvPr>
        </p:nvSpPr>
        <p:spPr>
          <a:xfrm>
            <a:off x="2743200" y="5829300"/>
            <a:ext cx="12801600" cy="2628900"/>
          </a:xfrm>
        </p:spPr>
        <p:txBody>
          <a:bodyPr/>
          <a:lstStyle>
            <a:lvl1pPr marL="0" indent="0" algn="ctr">
              <a:buNone/>
              <a:defRPr>
                <a:solidFill>
                  <a:schemeClr val="tx1">
                    <a:tint val="75000"/>
                  </a:schemeClr>
                </a:solidFill>
              </a:defRPr>
            </a:lvl1pPr>
            <a:lvl2pPr marL="816401" indent="0" algn="ctr">
              <a:buNone/>
              <a:defRPr>
                <a:solidFill>
                  <a:schemeClr val="tx1">
                    <a:tint val="75000"/>
                  </a:schemeClr>
                </a:solidFill>
              </a:defRPr>
            </a:lvl2pPr>
            <a:lvl3pPr marL="1632807" indent="0" algn="ctr">
              <a:buNone/>
              <a:defRPr>
                <a:solidFill>
                  <a:schemeClr val="tx1">
                    <a:tint val="75000"/>
                  </a:schemeClr>
                </a:solidFill>
              </a:defRPr>
            </a:lvl3pPr>
            <a:lvl4pPr marL="2449207" indent="0" algn="ctr">
              <a:buNone/>
              <a:defRPr>
                <a:solidFill>
                  <a:schemeClr val="tx1">
                    <a:tint val="75000"/>
                  </a:schemeClr>
                </a:solidFill>
              </a:defRPr>
            </a:lvl4pPr>
            <a:lvl5pPr marL="3265610" indent="0" algn="ctr">
              <a:buNone/>
              <a:defRPr>
                <a:solidFill>
                  <a:schemeClr val="tx1">
                    <a:tint val="75000"/>
                  </a:schemeClr>
                </a:solidFill>
              </a:defRPr>
            </a:lvl5pPr>
            <a:lvl6pPr marL="4082014" indent="0" algn="ctr">
              <a:buNone/>
              <a:defRPr>
                <a:solidFill>
                  <a:schemeClr val="tx1">
                    <a:tint val="75000"/>
                  </a:schemeClr>
                </a:solidFill>
              </a:defRPr>
            </a:lvl6pPr>
            <a:lvl7pPr marL="4898414" indent="0" algn="ctr">
              <a:buNone/>
              <a:defRPr>
                <a:solidFill>
                  <a:schemeClr val="tx1">
                    <a:tint val="75000"/>
                  </a:schemeClr>
                </a:solidFill>
              </a:defRPr>
            </a:lvl7pPr>
            <a:lvl8pPr marL="5714815" indent="0" algn="ctr">
              <a:buNone/>
              <a:defRPr>
                <a:solidFill>
                  <a:schemeClr val="tx1">
                    <a:tint val="75000"/>
                  </a:schemeClr>
                </a:solidFill>
              </a:defRPr>
            </a:lvl8pPr>
            <a:lvl9pPr marL="653122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C17F952-6E41-41FF-B8E2-13DD107FEE70}" type="datetime1">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EDE2D1D-2DAF-4DFF-BD09-4FD2A2A7F15F}" type="datetime1">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619125"/>
            <a:ext cx="8229600" cy="13165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619125"/>
            <a:ext cx="24384000" cy="131659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14BFF4-3EB3-4525-8860-F6F72EA7B5E9}" type="datetime1">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57B265-1FF3-44D7-9180-EB0D2903FE03}" type="datetime1">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6610355"/>
            <a:ext cx="15544800" cy="2043113"/>
          </a:xfrm>
        </p:spPr>
        <p:txBody>
          <a:bodyPr anchor="t"/>
          <a:lstStyle>
            <a:lvl1pPr algn="l">
              <a:defRPr sz="7100" b="1" cap="all"/>
            </a:lvl1pPr>
          </a:lstStyle>
          <a:p>
            <a:r>
              <a:rPr lang="en-US"/>
              <a:t>Click to edit Master title style</a:t>
            </a:r>
          </a:p>
        </p:txBody>
      </p:sp>
      <p:sp>
        <p:nvSpPr>
          <p:cNvPr id="3" name="Text Placeholder 2"/>
          <p:cNvSpPr>
            <a:spLocks noGrp="1"/>
          </p:cNvSpPr>
          <p:nvPr>
            <p:ph type="body" idx="1"/>
          </p:nvPr>
        </p:nvSpPr>
        <p:spPr>
          <a:xfrm>
            <a:off x="1444626" y="4360075"/>
            <a:ext cx="15544800" cy="2250281"/>
          </a:xfrm>
        </p:spPr>
        <p:txBody>
          <a:bodyPr anchor="b"/>
          <a:lstStyle>
            <a:lvl1pPr marL="0" indent="0">
              <a:buNone/>
              <a:defRPr sz="3600">
                <a:solidFill>
                  <a:schemeClr val="tx1">
                    <a:tint val="75000"/>
                  </a:schemeClr>
                </a:solidFill>
              </a:defRPr>
            </a:lvl1pPr>
            <a:lvl2pPr marL="816401" indent="0">
              <a:buNone/>
              <a:defRPr sz="3200">
                <a:solidFill>
                  <a:schemeClr val="tx1">
                    <a:tint val="75000"/>
                  </a:schemeClr>
                </a:solidFill>
              </a:defRPr>
            </a:lvl2pPr>
            <a:lvl3pPr marL="1632807" indent="0">
              <a:buNone/>
              <a:defRPr sz="2900">
                <a:solidFill>
                  <a:schemeClr val="tx1">
                    <a:tint val="75000"/>
                  </a:schemeClr>
                </a:solidFill>
              </a:defRPr>
            </a:lvl3pPr>
            <a:lvl4pPr marL="2449207" indent="0">
              <a:buNone/>
              <a:defRPr sz="2500">
                <a:solidFill>
                  <a:schemeClr val="tx1">
                    <a:tint val="75000"/>
                  </a:schemeClr>
                </a:solidFill>
              </a:defRPr>
            </a:lvl4pPr>
            <a:lvl5pPr marL="3265610" indent="0">
              <a:buNone/>
              <a:defRPr sz="2500">
                <a:solidFill>
                  <a:schemeClr val="tx1">
                    <a:tint val="75000"/>
                  </a:schemeClr>
                </a:solidFill>
              </a:defRPr>
            </a:lvl5pPr>
            <a:lvl6pPr marL="4082014" indent="0">
              <a:buNone/>
              <a:defRPr sz="2500">
                <a:solidFill>
                  <a:schemeClr val="tx1">
                    <a:tint val="75000"/>
                  </a:schemeClr>
                </a:solidFill>
              </a:defRPr>
            </a:lvl6pPr>
            <a:lvl7pPr marL="4898414" indent="0">
              <a:buNone/>
              <a:defRPr sz="2500">
                <a:solidFill>
                  <a:schemeClr val="tx1">
                    <a:tint val="75000"/>
                  </a:schemeClr>
                </a:solidFill>
              </a:defRPr>
            </a:lvl7pPr>
            <a:lvl8pPr marL="5714815" indent="0">
              <a:buNone/>
              <a:defRPr sz="2500">
                <a:solidFill>
                  <a:schemeClr val="tx1">
                    <a:tint val="75000"/>
                  </a:schemeClr>
                </a:solidFill>
              </a:defRPr>
            </a:lvl8pPr>
            <a:lvl9pPr marL="6531221" indent="0">
              <a:buNone/>
              <a:defRPr sz="2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612446-251A-4749-B407-17D0A21B8639}" type="datetime1">
              <a:rPr lang="en-US" smtClean="0"/>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3600450"/>
            <a:ext cx="16306800" cy="10184607"/>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440400" y="3600450"/>
            <a:ext cx="16306800" cy="10184607"/>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4DA9B8-2111-4933-A2E6-98C174383D97}" type="datetime1">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411957"/>
            <a:ext cx="16459200" cy="17145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2302671"/>
            <a:ext cx="8080376" cy="959643"/>
          </a:xfrm>
        </p:spPr>
        <p:txBody>
          <a:bodyPr anchor="b"/>
          <a:lstStyle>
            <a:lvl1pPr marL="0" indent="0">
              <a:buNone/>
              <a:defRPr sz="4300" b="1"/>
            </a:lvl1pPr>
            <a:lvl2pPr marL="816401" indent="0">
              <a:buNone/>
              <a:defRPr sz="3600" b="1"/>
            </a:lvl2pPr>
            <a:lvl3pPr marL="1632807" indent="0">
              <a:buNone/>
              <a:defRPr sz="3200" b="1"/>
            </a:lvl3pPr>
            <a:lvl4pPr marL="2449207" indent="0">
              <a:buNone/>
              <a:defRPr sz="2900" b="1"/>
            </a:lvl4pPr>
            <a:lvl5pPr marL="3265610" indent="0">
              <a:buNone/>
              <a:defRPr sz="2900" b="1"/>
            </a:lvl5pPr>
            <a:lvl6pPr marL="4082014" indent="0">
              <a:buNone/>
              <a:defRPr sz="2900" b="1"/>
            </a:lvl6pPr>
            <a:lvl7pPr marL="4898414" indent="0">
              <a:buNone/>
              <a:defRPr sz="2900" b="1"/>
            </a:lvl7pPr>
            <a:lvl8pPr marL="5714815" indent="0">
              <a:buNone/>
              <a:defRPr sz="2900" b="1"/>
            </a:lvl8pPr>
            <a:lvl9pPr marL="6531221" indent="0">
              <a:buNone/>
              <a:defRPr sz="2900" b="1"/>
            </a:lvl9pPr>
          </a:lstStyle>
          <a:p>
            <a:pPr lvl="0"/>
            <a:r>
              <a:rPr lang="en-US"/>
              <a:t>Click to edit Master text styles</a:t>
            </a:r>
          </a:p>
        </p:txBody>
      </p:sp>
      <p:sp>
        <p:nvSpPr>
          <p:cNvPr id="4" name="Content Placeholder 3"/>
          <p:cNvSpPr>
            <a:spLocks noGrp="1"/>
          </p:cNvSpPr>
          <p:nvPr>
            <p:ph sz="half" idx="2"/>
          </p:nvPr>
        </p:nvSpPr>
        <p:spPr>
          <a:xfrm>
            <a:off x="914400" y="3262313"/>
            <a:ext cx="8080376"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290057" y="2302671"/>
            <a:ext cx="8083550" cy="959643"/>
          </a:xfrm>
        </p:spPr>
        <p:txBody>
          <a:bodyPr anchor="b"/>
          <a:lstStyle>
            <a:lvl1pPr marL="0" indent="0">
              <a:buNone/>
              <a:defRPr sz="4300" b="1"/>
            </a:lvl1pPr>
            <a:lvl2pPr marL="816401" indent="0">
              <a:buNone/>
              <a:defRPr sz="3600" b="1"/>
            </a:lvl2pPr>
            <a:lvl3pPr marL="1632807" indent="0">
              <a:buNone/>
              <a:defRPr sz="3200" b="1"/>
            </a:lvl3pPr>
            <a:lvl4pPr marL="2449207" indent="0">
              <a:buNone/>
              <a:defRPr sz="2900" b="1"/>
            </a:lvl4pPr>
            <a:lvl5pPr marL="3265610" indent="0">
              <a:buNone/>
              <a:defRPr sz="2900" b="1"/>
            </a:lvl5pPr>
            <a:lvl6pPr marL="4082014" indent="0">
              <a:buNone/>
              <a:defRPr sz="2900" b="1"/>
            </a:lvl6pPr>
            <a:lvl7pPr marL="4898414" indent="0">
              <a:buNone/>
              <a:defRPr sz="2900" b="1"/>
            </a:lvl7pPr>
            <a:lvl8pPr marL="5714815" indent="0">
              <a:buNone/>
              <a:defRPr sz="2900" b="1"/>
            </a:lvl8pPr>
            <a:lvl9pPr marL="6531221" indent="0">
              <a:buNone/>
              <a:defRPr sz="2900" b="1"/>
            </a:lvl9pPr>
          </a:lstStyle>
          <a:p>
            <a:pPr lvl="0"/>
            <a:r>
              <a:rPr lang="en-US"/>
              <a:t>Click to edit Master text styles</a:t>
            </a:r>
          </a:p>
        </p:txBody>
      </p:sp>
      <p:sp>
        <p:nvSpPr>
          <p:cNvPr id="6" name="Content Placeholder 5"/>
          <p:cNvSpPr>
            <a:spLocks noGrp="1"/>
          </p:cNvSpPr>
          <p:nvPr>
            <p:ph sz="quarter" idx="4"/>
          </p:nvPr>
        </p:nvSpPr>
        <p:spPr>
          <a:xfrm>
            <a:off x="9290057" y="3262313"/>
            <a:ext cx="8083550"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722C6B-AD46-42AA-AB3F-52EF028A1EA9}" type="datetime1">
              <a:rPr lang="en-US" smtClean="0"/>
              <a:t>6/25/2025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3E27F1-6834-4966-A99A-E9AA913AD873}" type="datetime1">
              <a:rPr lang="en-US" smtClean="0"/>
              <a:t>6/25/2025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0E07B-D056-4A94-942E-295A24A10AAC}" type="datetime1">
              <a:rPr lang="en-US" smtClean="0"/>
              <a:t>6/25/2025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7" y="409575"/>
            <a:ext cx="6016626" cy="1743075"/>
          </a:xfrm>
        </p:spPr>
        <p:txBody>
          <a:bodyPr anchor="b"/>
          <a:lstStyle>
            <a:lvl1pPr algn="l">
              <a:defRPr sz="3600" b="1"/>
            </a:lvl1pPr>
          </a:lstStyle>
          <a:p>
            <a:r>
              <a:rPr lang="en-US"/>
              <a:t>Click to edit Master title style</a:t>
            </a:r>
          </a:p>
        </p:txBody>
      </p:sp>
      <p:sp>
        <p:nvSpPr>
          <p:cNvPr id="3" name="Content Placeholder 2"/>
          <p:cNvSpPr>
            <a:spLocks noGrp="1"/>
          </p:cNvSpPr>
          <p:nvPr>
            <p:ph idx="1"/>
          </p:nvPr>
        </p:nvSpPr>
        <p:spPr>
          <a:xfrm>
            <a:off x="7150100" y="409580"/>
            <a:ext cx="10223500" cy="8779670"/>
          </a:xfrm>
        </p:spPr>
        <p:txBody>
          <a:bodyPr/>
          <a:lstStyle>
            <a:lvl1pPr>
              <a:defRPr sz="5700"/>
            </a:lvl1pPr>
            <a:lvl2pPr>
              <a:defRPr sz="5000"/>
            </a:lvl2pPr>
            <a:lvl3pPr>
              <a:defRPr sz="43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4407" y="2152655"/>
            <a:ext cx="6016626" cy="7036595"/>
          </a:xfrm>
        </p:spPr>
        <p:txBody>
          <a:bodyPr/>
          <a:lstStyle>
            <a:lvl1pPr marL="0" indent="0">
              <a:buNone/>
              <a:defRPr sz="2500"/>
            </a:lvl1pPr>
            <a:lvl2pPr marL="816401" indent="0">
              <a:buNone/>
              <a:defRPr sz="2100"/>
            </a:lvl2pPr>
            <a:lvl3pPr marL="1632807" indent="0">
              <a:buNone/>
              <a:defRPr sz="1800"/>
            </a:lvl3pPr>
            <a:lvl4pPr marL="2449207" indent="0">
              <a:buNone/>
              <a:defRPr sz="1600"/>
            </a:lvl4pPr>
            <a:lvl5pPr marL="3265610" indent="0">
              <a:buNone/>
              <a:defRPr sz="1600"/>
            </a:lvl5pPr>
            <a:lvl6pPr marL="4082014" indent="0">
              <a:buNone/>
              <a:defRPr sz="1600"/>
            </a:lvl6pPr>
            <a:lvl7pPr marL="4898414" indent="0">
              <a:buNone/>
              <a:defRPr sz="1600"/>
            </a:lvl7pPr>
            <a:lvl8pPr marL="5714815" indent="0">
              <a:buNone/>
              <a:defRPr sz="1600"/>
            </a:lvl8pPr>
            <a:lvl9pPr marL="653122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9B6302D6-FDF2-4082-8342-F828AD8140E7}" type="datetime1">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7200900"/>
            <a:ext cx="10972800" cy="850107"/>
          </a:xfrm>
        </p:spPr>
        <p:txBody>
          <a:bodyPr anchor="b"/>
          <a:lstStyle>
            <a:lvl1pPr algn="l">
              <a:defRPr sz="3600" b="1"/>
            </a:lvl1pPr>
          </a:lstStyle>
          <a:p>
            <a:r>
              <a:rPr lang="en-US"/>
              <a:t>Click to edit Master title style</a:t>
            </a:r>
          </a:p>
        </p:txBody>
      </p:sp>
      <p:sp>
        <p:nvSpPr>
          <p:cNvPr id="3" name="Picture Placeholder 2"/>
          <p:cNvSpPr>
            <a:spLocks noGrp="1"/>
          </p:cNvSpPr>
          <p:nvPr>
            <p:ph type="pic" idx="1"/>
          </p:nvPr>
        </p:nvSpPr>
        <p:spPr>
          <a:xfrm>
            <a:off x="3584576" y="919163"/>
            <a:ext cx="10972800" cy="6172200"/>
          </a:xfrm>
        </p:spPr>
        <p:txBody>
          <a:bodyPr/>
          <a:lstStyle>
            <a:lvl1pPr marL="0" indent="0">
              <a:buNone/>
              <a:defRPr sz="5700"/>
            </a:lvl1pPr>
            <a:lvl2pPr marL="816401" indent="0">
              <a:buNone/>
              <a:defRPr sz="5000"/>
            </a:lvl2pPr>
            <a:lvl3pPr marL="1632807" indent="0">
              <a:buNone/>
              <a:defRPr sz="4300"/>
            </a:lvl3pPr>
            <a:lvl4pPr marL="2449207" indent="0">
              <a:buNone/>
              <a:defRPr sz="3600"/>
            </a:lvl4pPr>
            <a:lvl5pPr marL="3265610" indent="0">
              <a:buNone/>
              <a:defRPr sz="3600"/>
            </a:lvl5pPr>
            <a:lvl6pPr marL="4082014" indent="0">
              <a:buNone/>
              <a:defRPr sz="3600"/>
            </a:lvl6pPr>
            <a:lvl7pPr marL="4898414" indent="0">
              <a:buNone/>
              <a:defRPr sz="3600"/>
            </a:lvl7pPr>
            <a:lvl8pPr marL="5714815" indent="0">
              <a:buNone/>
              <a:defRPr sz="3600"/>
            </a:lvl8pPr>
            <a:lvl9pPr marL="6531221" indent="0">
              <a:buNone/>
              <a:defRPr sz="3600"/>
            </a:lvl9pPr>
          </a:lstStyle>
          <a:p>
            <a:endParaRPr lang="en-US"/>
          </a:p>
        </p:txBody>
      </p:sp>
      <p:sp>
        <p:nvSpPr>
          <p:cNvPr id="4" name="Text Placeholder 3"/>
          <p:cNvSpPr>
            <a:spLocks noGrp="1"/>
          </p:cNvSpPr>
          <p:nvPr>
            <p:ph type="body" sz="half" idx="2"/>
          </p:nvPr>
        </p:nvSpPr>
        <p:spPr>
          <a:xfrm>
            <a:off x="3584576" y="8051007"/>
            <a:ext cx="10972800" cy="1207293"/>
          </a:xfrm>
        </p:spPr>
        <p:txBody>
          <a:bodyPr/>
          <a:lstStyle>
            <a:lvl1pPr marL="0" indent="0">
              <a:buNone/>
              <a:defRPr sz="2500"/>
            </a:lvl1pPr>
            <a:lvl2pPr marL="816401" indent="0">
              <a:buNone/>
              <a:defRPr sz="2100"/>
            </a:lvl2pPr>
            <a:lvl3pPr marL="1632807" indent="0">
              <a:buNone/>
              <a:defRPr sz="1800"/>
            </a:lvl3pPr>
            <a:lvl4pPr marL="2449207" indent="0">
              <a:buNone/>
              <a:defRPr sz="1600"/>
            </a:lvl4pPr>
            <a:lvl5pPr marL="3265610" indent="0">
              <a:buNone/>
              <a:defRPr sz="1600"/>
            </a:lvl5pPr>
            <a:lvl6pPr marL="4082014" indent="0">
              <a:buNone/>
              <a:defRPr sz="1600"/>
            </a:lvl6pPr>
            <a:lvl7pPr marL="4898414" indent="0">
              <a:buNone/>
              <a:defRPr sz="1600"/>
            </a:lvl7pPr>
            <a:lvl8pPr marL="5714815" indent="0">
              <a:buNone/>
              <a:defRPr sz="1600"/>
            </a:lvl8pPr>
            <a:lvl9pPr marL="6531221"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AAFC6D84-3FDA-4D24-8715-4A6FE6300DF6}" type="datetime1">
              <a:rPr lang="en-US" smtClean="0"/>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411957"/>
            <a:ext cx="16459200" cy="1714500"/>
          </a:xfrm>
          <a:prstGeom prst="rect">
            <a:avLst/>
          </a:prstGeom>
        </p:spPr>
        <p:txBody>
          <a:bodyPr vert="horz" lIns="163279" tIns="81642" rIns="163279" bIns="81642" rtlCol="0" anchor="ctr">
            <a:normAutofit/>
          </a:bodyPr>
          <a:lstStyle/>
          <a:p>
            <a:r>
              <a:rPr lang="en-US"/>
              <a:t>Click to edit Master title style</a:t>
            </a:r>
          </a:p>
        </p:txBody>
      </p:sp>
      <p:sp>
        <p:nvSpPr>
          <p:cNvPr id="3" name="Text Placeholder 2"/>
          <p:cNvSpPr>
            <a:spLocks noGrp="1"/>
          </p:cNvSpPr>
          <p:nvPr>
            <p:ph type="body" idx="1"/>
          </p:nvPr>
        </p:nvSpPr>
        <p:spPr>
          <a:xfrm>
            <a:off x="914400" y="2400305"/>
            <a:ext cx="16459200" cy="6788945"/>
          </a:xfrm>
          <a:prstGeom prst="rect">
            <a:avLst/>
          </a:prstGeom>
        </p:spPr>
        <p:txBody>
          <a:bodyPr vert="horz" lIns="163279" tIns="81642" rIns="163279" bIns="8164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14400" y="9534530"/>
            <a:ext cx="4267200" cy="547688"/>
          </a:xfrm>
          <a:prstGeom prst="rect">
            <a:avLst/>
          </a:prstGeom>
        </p:spPr>
        <p:txBody>
          <a:bodyPr vert="horz" lIns="163279" tIns="81642" rIns="163279" bIns="81642" rtlCol="0" anchor="ctr"/>
          <a:lstStyle>
            <a:lvl1pPr algn="l">
              <a:defRPr sz="2100">
                <a:solidFill>
                  <a:schemeClr val="tx1">
                    <a:tint val="75000"/>
                  </a:schemeClr>
                </a:solidFill>
              </a:defRPr>
            </a:lvl1pPr>
          </a:lstStyle>
          <a:p>
            <a:fld id="{E351E2E6-994D-4460-87D7-AEFF509E5700}" type="datetime1">
              <a:rPr lang="en-US" smtClean="0"/>
              <a:t>6/25/2025</a:t>
            </a:fld>
            <a:endParaRPr lang="en-US"/>
          </a:p>
        </p:txBody>
      </p:sp>
      <p:sp>
        <p:nvSpPr>
          <p:cNvPr id="5" name="Footer Placeholder 4"/>
          <p:cNvSpPr>
            <a:spLocks noGrp="1"/>
          </p:cNvSpPr>
          <p:nvPr>
            <p:ph type="ftr" sz="quarter" idx="3"/>
          </p:nvPr>
        </p:nvSpPr>
        <p:spPr>
          <a:xfrm>
            <a:off x="6248400" y="9534530"/>
            <a:ext cx="5791200" cy="547688"/>
          </a:xfrm>
          <a:prstGeom prst="rect">
            <a:avLst/>
          </a:prstGeom>
        </p:spPr>
        <p:txBody>
          <a:bodyPr vert="horz" lIns="163279" tIns="81642" rIns="163279" bIns="81642" rtlCol="0" anchor="ctr"/>
          <a:lstStyle>
            <a:lvl1pPr algn="ctr">
              <a:defRPr sz="2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9534530"/>
            <a:ext cx="4267200" cy="547688"/>
          </a:xfrm>
          <a:prstGeom prst="rect">
            <a:avLst/>
          </a:prstGeom>
        </p:spPr>
        <p:txBody>
          <a:bodyPr vert="horz" lIns="163279" tIns="81642" rIns="163279" bIns="81642" rtlCol="0" anchor="ctr"/>
          <a:lstStyle>
            <a:lvl1pPr algn="r">
              <a:defRPr sz="21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1632807" rtl="0" eaLnBrk="1" latinLnBrk="0" hangingPunct="1">
        <a:spcBef>
          <a:spcPct val="0"/>
        </a:spcBef>
        <a:buNone/>
        <a:defRPr sz="7900" kern="1200">
          <a:solidFill>
            <a:schemeClr val="tx1"/>
          </a:solidFill>
          <a:latin typeface="+mj-lt"/>
          <a:ea typeface="+mj-ea"/>
          <a:cs typeface="+mj-cs"/>
        </a:defRPr>
      </a:lvl1pPr>
    </p:titleStyle>
    <p:bodyStyle>
      <a:lvl1pPr marL="612302" indent="-612302" algn="l" defTabSz="1632807" rtl="0" eaLnBrk="1" latinLnBrk="0" hangingPunct="1">
        <a:spcBef>
          <a:spcPct val="20000"/>
        </a:spcBef>
        <a:buFont typeface="Arial" pitchFamily="34" charset="0"/>
        <a:buChar char="•"/>
        <a:defRPr sz="5700" kern="1200">
          <a:solidFill>
            <a:schemeClr val="tx1"/>
          </a:solidFill>
          <a:latin typeface="+mn-lt"/>
          <a:ea typeface="+mn-ea"/>
          <a:cs typeface="+mn-cs"/>
        </a:defRPr>
      </a:lvl1pPr>
      <a:lvl2pPr marL="1326654" indent="-510253" algn="l" defTabSz="1632807" rtl="0" eaLnBrk="1" latinLnBrk="0" hangingPunct="1">
        <a:spcBef>
          <a:spcPct val="20000"/>
        </a:spcBef>
        <a:buFont typeface="Arial" pitchFamily="34" charset="0"/>
        <a:buChar char="–"/>
        <a:defRPr sz="5000" kern="1200">
          <a:solidFill>
            <a:schemeClr val="tx1"/>
          </a:solidFill>
          <a:latin typeface="+mn-lt"/>
          <a:ea typeface="+mn-ea"/>
          <a:cs typeface="+mn-cs"/>
        </a:defRPr>
      </a:lvl2pPr>
      <a:lvl3pPr marL="2041007" indent="-408200" algn="l" defTabSz="1632807" rtl="0" eaLnBrk="1" latinLnBrk="0" hangingPunct="1">
        <a:spcBef>
          <a:spcPct val="20000"/>
        </a:spcBef>
        <a:buFont typeface="Arial" pitchFamily="34" charset="0"/>
        <a:buChar char="•"/>
        <a:defRPr sz="4300" kern="1200">
          <a:solidFill>
            <a:schemeClr val="tx1"/>
          </a:solidFill>
          <a:latin typeface="+mn-lt"/>
          <a:ea typeface="+mn-ea"/>
          <a:cs typeface="+mn-cs"/>
        </a:defRPr>
      </a:lvl3pPr>
      <a:lvl4pPr marL="2857407"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3673810"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4490214"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6pPr>
      <a:lvl7pPr marL="5306615"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7pPr>
      <a:lvl8pPr marL="6123015"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8pPr>
      <a:lvl9pPr marL="6939421" indent="-408200" algn="l" defTabSz="1632807" rtl="0" eaLnBrk="1" latinLnBrk="0" hangingPunct="1">
        <a:spcBef>
          <a:spcPct val="20000"/>
        </a:spcBef>
        <a:buFont typeface="Arial" pitchFamily="34" charset="0"/>
        <a:buChar char="•"/>
        <a:defRPr sz="3600" kern="1200">
          <a:solidFill>
            <a:schemeClr val="tx1"/>
          </a:solidFill>
          <a:latin typeface="+mn-lt"/>
          <a:ea typeface="+mn-ea"/>
          <a:cs typeface="+mn-cs"/>
        </a:defRPr>
      </a:lvl9pPr>
    </p:bodyStyle>
    <p:otherStyle>
      <a:defPPr>
        <a:defRPr lang="en-US"/>
      </a:defPPr>
      <a:lvl1pPr marL="0" algn="l" defTabSz="1632807" rtl="0" eaLnBrk="1" latinLnBrk="0" hangingPunct="1">
        <a:defRPr sz="3200" kern="1200">
          <a:solidFill>
            <a:schemeClr val="tx1"/>
          </a:solidFill>
          <a:latin typeface="+mn-lt"/>
          <a:ea typeface="+mn-ea"/>
          <a:cs typeface="+mn-cs"/>
        </a:defRPr>
      </a:lvl1pPr>
      <a:lvl2pPr marL="816401" algn="l" defTabSz="1632807" rtl="0" eaLnBrk="1" latinLnBrk="0" hangingPunct="1">
        <a:defRPr sz="3200" kern="1200">
          <a:solidFill>
            <a:schemeClr val="tx1"/>
          </a:solidFill>
          <a:latin typeface="+mn-lt"/>
          <a:ea typeface="+mn-ea"/>
          <a:cs typeface="+mn-cs"/>
        </a:defRPr>
      </a:lvl2pPr>
      <a:lvl3pPr marL="1632807" algn="l" defTabSz="1632807" rtl="0" eaLnBrk="1" latinLnBrk="0" hangingPunct="1">
        <a:defRPr sz="3200" kern="1200">
          <a:solidFill>
            <a:schemeClr val="tx1"/>
          </a:solidFill>
          <a:latin typeface="+mn-lt"/>
          <a:ea typeface="+mn-ea"/>
          <a:cs typeface="+mn-cs"/>
        </a:defRPr>
      </a:lvl3pPr>
      <a:lvl4pPr marL="2449207" algn="l" defTabSz="1632807" rtl="0" eaLnBrk="1" latinLnBrk="0" hangingPunct="1">
        <a:defRPr sz="3200" kern="1200">
          <a:solidFill>
            <a:schemeClr val="tx1"/>
          </a:solidFill>
          <a:latin typeface="+mn-lt"/>
          <a:ea typeface="+mn-ea"/>
          <a:cs typeface="+mn-cs"/>
        </a:defRPr>
      </a:lvl4pPr>
      <a:lvl5pPr marL="3265610" algn="l" defTabSz="1632807" rtl="0" eaLnBrk="1" latinLnBrk="0" hangingPunct="1">
        <a:defRPr sz="3200" kern="1200">
          <a:solidFill>
            <a:schemeClr val="tx1"/>
          </a:solidFill>
          <a:latin typeface="+mn-lt"/>
          <a:ea typeface="+mn-ea"/>
          <a:cs typeface="+mn-cs"/>
        </a:defRPr>
      </a:lvl5pPr>
      <a:lvl6pPr marL="4082014" algn="l" defTabSz="1632807" rtl="0" eaLnBrk="1" latinLnBrk="0" hangingPunct="1">
        <a:defRPr sz="3200" kern="1200">
          <a:solidFill>
            <a:schemeClr val="tx1"/>
          </a:solidFill>
          <a:latin typeface="+mn-lt"/>
          <a:ea typeface="+mn-ea"/>
          <a:cs typeface="+mn-cs"/>
        </a:defRPr>
      </a:lvl6pPr>
      <a:lvl7pPr marL="4898414" algn="l" defTabSz="1632807" rtl="0" eaLnBrk="1" latinLnBrk="0" hangingPunct="1">
        <a:defRPr sz="3200" kern="1200">
          <a:solidFill>
            <a:schemeClr val="tx1"/>
          </a:solidFill>
          <a:latin typeface="+mn-lt"/>
          <a:ea typeface="+mn-ea"/>
          <a:cs typeface="+mn-cs"/>
        </a:defRPr>
      </a:lvl7pPr>
      <a:lvl8pPr marL="5714815" algn="l" defTabSz="1632807" rtl="0" eaLnBrk="1" latinLnBrk="0" hangingPunct="1">
        <a:defRPr sz="3200" kern="1200">
          <a:solidFill>
            <a:schemeClr val="tx1"/>
          </a:solidFill>
          <a:latin typeface="+mn-lt"/>
          <a:ea typeface="+mn-ea"/>
          <a:cs typeface="+mn-cs"/>
        </a:defRPr>
      </a:lvl8pPr>
      <a:lvl9pPr marL="6531221" algn="l" defTabSz="1632807"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sv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hyperlink" Target="https://doi.org/10.1109/ICDSIS61070.2024.10594128" TargetMode="External"/><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hyperlink" Target="https://doi.org/10.1109/TPAMI.2022.3232389" TargetMode="External"/><Relationship Id="rId4" Type="http://schemas.openxmlformats.org/officeDocument/2006/relationships/image" Target="../media/image3.png"/><Relationship Id="rId9" Type="http://schemas.openxmlformats.org/officeDocument/2006/relationships/hyperlink" Target="https://doi.org/10.1109/GCCE.2016.7800427"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drive.google.com/file/d/1wwDxMO9K1RhVYrPtTN0citUtPXjSrZYt/view?usp=sharing" TargetMode="Externa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597345" y="1687082"/>
            <a:ext cx="13112360" cy="2132700"/>
          </a:xfrm>
          <a:prstGeom prst="rect">
            <a:avLst/>
          </a:prstGeom>
        </p:spPr>
        <p:txBody>
          <a:bodyPr lIns="0" tIns="0" rIns="0" bIns="0" rtlCol="0" anchor="t">
            <a:spAutoFit/>
          </a:bodyPr>
          <a:lstStyle/>
          <a:p>
            <a:pPr algn="ctr">
              <a:lnSpc>
                <a:spcPts val="7870"/>
              </a:lnSpc>
            </a:pPr>
            <a:r>
              <a:rPr lang="en-US" sz="9838" dirty="0">
                <a:solidFill>
                  <a:srgbClr val="252930"/>
                </a:solidFill>
                <a:latin typeface="Radley"/>
                <a:ea typeface="Radley"/>
                <a:cs typeface="Radley"/>
                <a:sym typeface="Radley"/>
              </a:rPr>
              <a:t>Dynamic Sign Language Synthesis</a:t>
            </a:r>
          </a:p>
        </p:txBody>
      </p:sp>
      <p:sp>
        <p:nvSpPr>
          <p:cNvPr id="3" name="Freeform 3"/>
          <p:cNvSpPr/>
          <p:nvPr/>
        </p:nvSpPr>
        <p:spPr>
          <a:xfrm flipH="1">
            <a:off x="0" y="0"/>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cstate="print">
              <a:extLst>
                <a:ext uri="{96DAC541-7B7A-43D3-8B79-37D633B846F1}">
                  <asvg:svgBlip xmlns:asvg="http://schemas.microsoft.com/office/drawing/2016/SVG/main" r:embed="rId3"/>
                </a:ext>
              </a:extLst>
            </a:blip>
            <a:stretch>
              <a:fillRect/>
            </a:stretch>
          </a:blipFill>
        </p:spPr>
      </p:sp>
      <p:sp>
        <p:nvSpPr>
          <p:cNvPr id="4" name="Freeform 4"/>
          <p:cNvSpPr/>
          <p:nvPr/>
        </p:nvSpPr>
        <p:spPr>
          <a:xfrm flipV="1">
            <a:off x="14173200" y="6172200"/>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cstate="print">
              <a:extLst>
                <a:ext uri="{96DAC541-7B7A-43D3-8B79-37D633B846F1}">
                  <asvg:svgBlip xmlns:asvg="http://schemas.microsoft.com/office/drawing/2016/SVG/main" r:embed="rId3"/>
                </a:ext>
              </a:extLst>
            </a:blip>
            <a:stretch>
              <a:fillRect/>
            </a:stretch>
          </a:blipFill>
        </p:spPr>
      </p:sp>
      <p:sp>
        <p:nvSpPr>
          <p:cNvPr id="5" name="Freeform 5"/>
          <p:cNvSpPr/>
          <p:nvPr/>
        </p:nvSpPr>
        <p:spPr>
          <a:xfrm>
            <a:off x="0" y="79629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6" name="Freeform 6"/>
          <p:cNvSpPr/>
          <p:nvPr/>
        </p:nvSpPr>
        <p:spPr>
          <a:xfrm>
            <a:off x="17657548" y="293921"/>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7" name="Freeform 7"/>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cstate="print">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3711618" y="6073078"/>
            <a:ext cx="10864763" cy="503044"/>
          </a:xfrm>
          <a:prstGeom prst="rect">
            <a:avLst/>
          </a:prstGeom>
        </p:spPr>
        <p:txBody>
          <a:bodyPr lIns="0" tIns="0" rIns="0" bIns="0" rtlCol="0" anchor="t">
            <a:spAutoFit/>
          </a:bodyPr>
          <a:lstStyle/>
          <a:p>
            <a:pPr algn="ctr">
              <a:lnSpc>
                <a:spcPts val="3736"/>
              </a:lnSpc>
            </a:pPr>
            <a:r>
              <a:rPr lang="en-US" sz="3736">
                <a:solidFill>
                  <a:srgbClr val="252930"/>
                </a:solidFill>
                <a:latin typeface="Maven Pro"/>
                <a:ea typeface="Maven Pro"/>
                <a:cs typeface="Maven Pro"/>
                <a:sym typeface="Maven Pro"/>
              </a:rPr>
              <a:t>IOMP IT-25-06</a:t>
            </a:r>
          </a:p>
        </p:txBody>
      </p:sp>
      <p:sp>
        <p:nvSpPr>
          <p:cNvPr id="9" name="Freeform 9"/>
          <p:cNvSpPr/>
          <p:nvPr/>
        </p:nvSpPr>
        <p:spPr>
          <a:xfrm flipV="1">
            <a:off x="14554200" y="0"/>
            <a:ext cx="2716317" cy="1358159"/>
          </a:xfrm>
          <a:custGeom>
            <a:avLst/>
            <a:gdLst/>
            <a:ahLst/>
            <a:cxnLst/>
            <a:rect l="l" t="t" r="r" b="b"/>
            <a:pathLst>
              <a:path w="2716317" h="1358159">
                <a:moveTo>
                  <a:pt x="0" y="1358159"/>
                </a:moveTo>
                <a:lnTo>
                  <a:pt x="2716317" y="1358159"/>
                </a:lnTo>
                <a:lnTo>
                  <a:pt x="2716317" y="0"/>
                </a:lnTo>
                <a:lnTo>
                  <a:pt x="0" y="0"/>
                </a:lnTo>
                <a:lnTo>
                  <a:pt x="0" y="1358159"/>
                </a:lnTo>
                <a:close/>
              </a:path>
            </a:pathLst>
          </a:custGeom>
          <a:blipFill>
            <a:blip r:embed="rId6" cstate="print">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6394537" y="8801319"/>
            <a:ext cx="10864763" cy="971113"/>
          </a:xfrm>
          <a:prstGeom prst="rect">
            <a:avLst/>
          </a:prstGeom>
        </p:spPr>
        <p:txBody>
          <a:bodyPr lIns="0" tIns="0" rIns="0" bIns="0" rtlCol="0" anchor="t">
            <a:spAutoFit/>
          </a:bodyPr>
          <a:lstStyle/>
          <a:p>
            <a:pPr algn="r">
              <a:lnSpc>
                <a:spcPts val="3736"/>
              </a:lnSpc>
            </a:pPr>
            <a:r>
              <a:rPr lang="en-US" sz="3736">
                <a:solidFill>
                  <a:srgbClr val="252930"/>
                </a:solidFill>
                <a:latin typeface="Maven Pro"/>
                <a:ea typeface="Maven Pro"/>
                <a:cs typeface="Maven Pro"/>
                <a:sym typeface="Maven Pro"/>
              </a:rPr>
              <a:t>Krithi. ch - 22261A1236</a:t>
            </a:r>
          </a:p>
          <a:p>
            <a:pPr algn="r">
              <a:lnSpc>
                <a:spcPts val="3736"/>
              </a:lnSpc>
            </a:pPr>
            <a:r>
              <a:rPr lang="en-US" sz="3736">
                <a:solidFill>
                  <a:srgbClr val="252930"/>
                </a:solidFill>
                <a:latin typeface="Maven Pro"/>
                <a:ea typeface="Maven Pro"/>
                <a:cs typeface="Maven Pro"/>
                <a:sym typeface="Maven Pro"/>
              </a:rPr>
              <a:t>Satvik Dabbara - 22261A1217</a:t>
            </a:r>
          </a:p>
        </p:txBody>
      </p:sp>
      <p:sp>
        <p:nvSpPr>
          <p:cNvPr id="11" name="TextBox 11"/>
          <p:cNvSpPr txBox="1"/>
          <p:nvPr/>
        </p:nvSpPr>
        <p:spPr>
          <a:xfrm>
            <a:off x="11038721" y="7458671"/>
            <a:ext cx="6220420" cy="1180465"/>
          </a:xfrm>
          <a:prstGeom prst="rect">
            <a:avLst/>
          </a:prstGeom>
        </p:spPr>
        <p:txBody>
          <a:bodyPr lIns="0" tIns="0" rIns="0" bIns="0" rtlCol="0" anchor="t">
            <a:spAutoFit/>
          </a:bodyPr>
          <a:lstStyle/>
          <a:p>
            <a:pPr algn="ctr">
              <a:lnSpc>
                <a:spcPts val="4759"/>
              </a:lnSpc>
            </a:pPr>
            <a:r>
              <a:rPr lang="en-US" sz="3399" dirty="0">
                <a:solidFill>
                  <a:srgbClr val="252930"/>
                </a:solidFill>
                <a:latin typeface="Canva Sans"/>
                <a:ea typeface="Canva Sans"/>
                <a:cs typeface="Canva Sans"/>
                <a:sym typeface="Canva Sans"/>
              </a:rPr>
              <a:t>Supervisor : Dr. U. </a:t>
            </a:r>
            <a:r>
              <a:rPr lang="en-US" sz="3399" dirty="0" err="1">
                <a:solidFill>
                  <a:srgbClr val="252930"/>
                </a:solidFill>
                <a:latin typeface="Canva Sans"/>
                <a:ea typeface="Canva Sans"/>
                <a:cs typeface="Canva Sans"/>
                <a:sym typeface="Canva Sans"/>
              </a:rPr>
              <a:t>Chaitanya</a:t>
            </a:r>
            <a:endParaRPr lang="en-US" sz="3399" dirty="0">
              <a:solidFill>
                <a:srgbClr val="252930"/>
              </a:solidFill>
              <a:latin typeface="Canva Sans"/>
              <a:ea typeface="Canva Sans"/>
              <a:cs typeface="Canva Sans"/>
              <a:sym typeface="Canva Sans"/>
            </a:endParaRPr>
          </a:p>
          <a:p>
            <a:pPr algn="ctr">
              <a:lnSpc>
                <a:spcPts val="4759"/>
              </a:lnSpc>
            </a:pPr>
            <a:r>
              <a:rPr lang="en-US" sz="3399" dirty="0">
                <a:solidFill>
                  <a:srgbClr val="252930"/>
                </a:solidFill>
                <a:latin typeface="Canva Sans"/>
                <a:ea typeface="Canva Sans"/>
                <a:cs typeface="Canva Sans"/>
                <a:sym typeface="Canva Sans"/>
              </a:rPr>
              <a:t>Assistant Professor - Dept 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cstate="print">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4" name="Freeform 4"/>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cstate="print">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990600" y="419100"/>
            <a:ext cx="9095826" cy="911226"/>
          </a:xfrm>
          <a:prstGeom prst="rect">
            <a:avLst/>
          </a:prstGeom>
        </p:spPr>
        <p:txBody>
          <a:bodyPr lIns="0" tIns="0" rIns="0" bIns="0" rtlCol="0" anchor="t">
            <a:spAutoFit/>
          </a:bodyPr>
          <a:lstStyle/>
          <a:p>
            <a:pPr algn="ctr">
              <a:lnSpc>
                <a:spcPts val="6400"/>
              </a:lnSpc>
            </a:pPr>
            <a:r>
              <a:rPr lang="en-US" sz="8000" dirty="0">
                <a:solidFill>
                  <a:srgbClr val="252D37"/>
                </a:solidFill>
                <a:latin typeface="Radley"/>
                <a:ea typeface="Radley"/>
                <a:cs typeface="Radley"/>
                <a:sym typeface="Radley"/>
              </a:rPr>
              <a:t>Literature Survey</a:t>
            </a:r>
          </a:p>
        </p:txBody>
      </p:sp>
      <p:graphicFrame>
        <p:nvGraphicFramePr>
          <p:cNvPr id="7" name="Table 6"/>
          <p:cNvGraphicFramePr>
            <a:graphicFrameLocks noGrp="1"/>
          </p:cNvGraphicFramePr>
          <p:nvPr/>
        </p:nvGraphicFramePr>
        <p:xfrm>
          <a:off x="1371600" y="1485900"/>
          <a:ext cx="14554197" cy="8127999"/>
        </p:xfrm>
        <a:graphic>
          <a:graphicData uri="http://schemas.openxmlformats.org/drawingml/2006/table">
            <a:tbl>
              <a:tblPr/>
              <a:tblGrid>
                <a:gridCol w="2079171">
                  <a:extLst>
                    <a:ext uri="{9D8B030D-6E8A-4147-A177-3AD203B41FA5}">
                      <a16:colId xmlns:a16="http://schemas.microsoft.com/office/drawing/2014/main" val="20000"/>
                    </a:ext>
                  </a:extLst>
                </a:gridCol>
                <a:gridCol w="2079171">
                  <a:extLst>
                    <a:ext uri="{9D8B030D-6E8A-4147-A177-3AD203B41FA5}">
                      <a16:colId xmlns:a16="http://schemas.microsoft.com/office/drawing/2014/main" val="20001"/>
                    </a:ext>
                  </a:extLst>
                </a:gridCol>
                <a:gridCol w="2079171">
                  <a:extLst>
                    <a:ext uri="{9D8B030D-6E8A-4147-A177-3AD203B41FA5}">
                      <a16:colId xmlns:a16="http://schemas.microsoft.com/office/drawing/2014/main" val="20002"/>
                    </a:ext>
                  </a:extLst>
                </a:gridCol>
                <a:gridCol w="2079171">
                  <a:extLst>
                    <a:ext uri="{9D8B030D-6E8A-4147-A177-3AD203B41FA5}">
                      <a16:colId xmlns:a16="http://schemas.microsoft.com/office/drawing/2014/main" val="20003"/>
                    </a:ext>
                  </a:extLst>
                </a:gridCol>
                <a:gridCol w="2079171">
                  <a:extLst>
                    <a:ext uri="{9D8B030D-6E8A-4147-A177-3AD203B41FA5}">
                      <a16:colId xmlns:a16="http://schemas.microsoft.com/office/drawing/2014/main" val="20004"/>
                    </a:ext>
                  </a:extLst>
                </a:gridCol>
                <a:gridCol w="2079171">
                  <a:extLst>
                    <a:ext uri="{9D8B030D-6E8A-4147-A177-3AD203B41FA5}">
                      <a16:colId xmlns:a16="http://schemas.microsoft.com/office/drawing/2014/main" val="20005"/>
                    </a:ext>
                  </a:extLst>
                </a:gridCol>
                <a:gridCol w="2079171">
                  <a:extLst>
                    <a:ext uri="{9D8B030D-6E8A-4147-A177-3AD203B41FA5}">
                      <a16:colId xmlns:a16="http://schemas.microsoft.com/office/drawing/2014/main" val="20006"/>
                    </a:ext>
                  </a:extLst>
                </a:gridCol>
              </a:tblGrid>
              <a:tr h="725714">
                <a:tc>
                  <a:txBody>
                    <a:bodyPr/>
                    <a:lstStyle/>
                    <a:p>
                      <a:pPr>
                        <a:lnSpc>
                          <a:spcPct val="115000"/>
                        </a:lnSpc>
                        <a:spcAft>
                          <a:spcPts val="1000"/>
                        </a:spcAft>
                      </a:pPr>
                      <a:r>
                        <a:rPr lang="en-US" sz="1600" kern="100" dirty="0" err="1">
                          <a:latin typeface="Cambria"/>
                          <a:ea typeface="MS Mincho"/>
                          <a:cs typeface="Times New Roman"/>
                        </a:rPr>
                        <a:t>Sno</a:t>
                      </a:r>
                      <a:r>
                        <a:rPr lang="en-US" sz="1600" kern="100" dirty="0">
                          <a:latin typeface="Cambria"/>
                          <a:ea typeface="MS Mincho"/>
                          <a:cs typeface="Times New Roman"/>
                        </a:rPr>
                        <a: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Author &amp; Year of Publication</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Journal or Conference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Methodology/Algorithm or Techniques Used</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Merits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Demerits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Research Gap</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57714">
                <a:tc>
                  <a:txBody>
                    <a:bodyPr/>
                    <a:lstStyle/>
                    <a:p>
                      <a:pPr>
                        <a:lnSpc>
                          <a:spcPct val="115000"/>
                        </a:lnSpc>
                        <a:spcAft>
                          <a:spcPts val="1000"/>
                        </a:spcAft>
                      </a:pPr>
                      <a:r>
                        <a:rPr lang="en-US" sz="1600" kern="100">
                          <a:latin typeface="Cambria"/>
                          <a:ea typeface="MS Mincho"/>
                          <a:cs typeface="Times New Roman"/>
                        </a:rPr>
                        <a:t>1</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Anant Kaulage, Ajinkya Walunj, Akash Bhandari, Aneesh Dighe, Anish Sagri (2024)</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IEEE ICDSIS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Whisper model for STT; BERT, T5, TextRank for summarization; ConceptNet + BERT for Q&amp;A; Multilingual translation; ISL support via NLP techniques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95.12% accuracy in subtitle generation; 3.43% WER in STT; Multilingual translation, summarization, Q&amp;A, ISL support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Lack of Public Dataset; Models may not generalize with Indian Language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Improve ISL automation; Extend to corporate/media platforms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032000">
                <a:tc>
                  <a:txBody>
                    <a:bodyPr/>
                    <a:lstStyle/>
                    <a:p>
                      <a:pPr>
                        <a:lnSpc>
                          <a:spcPct val="115000"/>
                        </a:lnSpc>
                        <a:spcAft>
                          <a:spcPts val="1000"/>
                        </a:spcAft>
                      </a:pPr>
                      <a:r>
                        <a:rPr lang="en-US" sz="1600" kern="100">
                          <a:latin typeface="Cambria"/>
                          <a:ea typeface="MS Mincho"/>
                          <a:cs typeface="Times New Roman"/>
                        </a:rPr>
                        <a:t>2</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Vi N. T. Truong, Chuan-Kai Yang, Quoc-Viet Tran (2016)</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IEEE GCCE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A Translator for ASL to Text and Speech; AdaBoost + Haar classifiers; Dataset: 28,000 positive, 11,100 negative images</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Recognizes static ASL alphabets; 98.7% precision; Real-time video to text/speech</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Recognizes static ASL alphabets only</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Extend to dynamic gestures and other languages; Add grammar-aware sentence formation</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12571">
                <a:tc>
                  <a:txBody>
                    <a:bodyPr/>
                    <a:lstStyle/>
                    <a:p>
                      <a:pPr>
                        <a:lnSpc>
                          <a:spcPct val="115000"/>
                        </a:lnSpc>
                        <a:spcAft>
                          <a:spcPts val="1000"/>
                        </a:spcAft>
                      </a:pPr>
                      <a:r>
                        <a:rPr lang="en-US" sz="1600" kern="100">
                          <a:latin typeface="Cambria"/>
                          <a:ea typeface="MS Mincho"/>
                          <a:cs typeface="Times New Roman"/>
                        </a:rPr>
                        <a:t>3</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Lipisha Chaudhary, Tejaswini Ananthanarayana, Enjamamul Hoq, Ifeoma Nwogu (2022)</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IEEE TPAMI</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Dual Transformer Networks; Metric embedding for sign similarity; Cross-feature fusion; Keypoint-based pose inputs; BLEU score evaluation</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Two-way transformer translation; Metric embedding based on sign similarity</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a:latin typeface="Cambria"/>
                          <a:ea typeface="MS Mincho"/>
                          <a:cs typeface="Times New Roman"/>
                        </a:rPr>
                        <a:t>Focused only on GSL; Computationally expensive; No facial/gesture nuance</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600" kern="100" dirty="0">
                          <a:latin typeface="Cambria"/>
                          <a:ea typeface="MS Mincho"/>
                          <a:cs typeface="Times New Roman"/>
                        </a:rPr>
                        <a:t>Extend to more sign languages; Avatar-based output; Train with diverse signers; Real-time deployment</a:t>
                      </a:r>
                    </a:p>
                  </a:txBody>
                  <a:tcPr marL="51632" marR="5163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cstate="print">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4" name="Freeform 4"/>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cstate="print">
              <a:extLst>
                <a:ext uri="{96DAC541-7B7A-43D3-8B79-37D633B846F1}">
                  <asvg:svgBlip xmlns:asvg="http://schemas.microsoft.com/office/drawing/2016/SVG/main" r:embed="rId7"/>
                </a:ext>
              </a:extLst>
            </a:blip>
            <a:stretch>
              <a:fillRect/>
            </a:stretch>
          </a:blipFill>
        </p:spPr>
      </p:sp>
      <p:graphicFrame>
        <p:nvGraphicFramePr>
          <p:cNvPr id="6" name="Table 5"/>
          <p:cNvGraphicFramePr>
            <a:graphicFrameLocks noGrp="1"/>
          </p:cNvGraphicFramePr>
          <p:nvPr/>
        </p:nvGraphicFramePr>
        <p:xfrm>
          <a:off x="838200" y="800100"/>
          <a:ext cx="14401800" cy="5867400"/>
        </p:xfrm>
        <a:graphic>
          <a:graphicData uri="http://schemas.openxmlformats.org/drawingml/2006/table">
            <a:tbl>
              <a:tblPr/>
              <a:tblGrid>
                <a:gridCol w="2400300">
                  <a:extLst>
                    <a:ext uri="{9D8B030D-6E8A-4147-A177-3AD203B41FA5}">
                      <a16:colId xmlns:a16="http://schemas.microsoft.com/office/drawing/2014/main" val="20000"/>
                    </a:ext>
                  </a:extLst>
                </a:gridCol>
                <a:gridCol w="2400300">
                  <a:extLst>
                    <a:ext uri="{9D8B030D-6E8A-4147-A177-3AD203B41FA5}">
                      <a16:colId xmlns:a16="http://schemas.microsoft.com/office/drawing/2014/main" val="20001"/>
                    </a:ext>
                  </a:extLst>
                </a:gridCol>
                <a:gridCol w="2400300">
                  <a:extLst>
                    <a:ext uri="{9D8B030D-6E8A-4147-A177-3AD203B41FA5}">
                      <a16:colId xmlns:a16="http://schemas.microsoft.com/office/drawing/2014/main" val="20002"/>
                    </a:ext>
                  </a:extLst>
                </a:gridCol>
                <a:gridCol w="2400300">
                  <a:extLst>
                    <a:ext uri="{9D8B030D-6E8A-4147-A177-3AD203B41FA5}">
                      <a16:colId xmlns:a16="http://schemas.microsoft.com/office/drawing/2014/main" val="20003"/>
                    </a:ext>
                  </a:extLst>
                </a:gridCol>
                <a:gridCol w="2400300">
                  <a:extLst>
                    <a:ext uri="{9D8B030D-6E8A-4147-A177-3AD203B41FA5}">
                      <a16:colId xmlns:a16="http://schemas.microsoft.com/office/drawing/2014/main" val="20004"/>
                    </a:ext>
                  </a:extLst>
                </a:gridCol>
                <a:gridCol w="2400300">
                  <a:extLst>
                    <a:ext uri="{9D8B030D-6E8A-4147-A177-3AD203B41FA5}">
                      <a16:colId xmlns:a16="http://schemas.microsoft.com/office/drawing/2014/main" val="20005"/>
                    </a:ext>
                  </a:extLst>
                </a:gridCol>
              </a:tblGrid>
              <a:tr h="3352800">
                <a:tc>
                  <a:txBody>
                    <a:bodyPr/>
                    <a:lstStyle/>
                    <a:p>
                      <a:pPr>
                        <a:lnSpc>
                          <a:spcPct val="115000"/>
                        </a:lnSpc>
                        <a:spcAft>
                          <a:spcPts val="1000"/>
                        </a:spcAft>
                      </a:pPr>
                      <a:r>
                        <a:rPr lang="en-US" sz="1800" kern="100" dirty="0" err="1">
                          <a:latin typeface="Cambria"/>
                          <a:ea typeface="MS Mincho"/>
                          <a:cs typeface="Times New Roman"/>
                        </a:rPr>
                        <a:t>Navroz</a:t>
                      </a:r>
                      <a:r>
                        <a:rPr lang="en-US" sz="1800" kern="100" dirty="0">
                          <a:latin typeface="Cambria"/>
                          <a:ea typeface="MS Mincho"/>
                          <a:cs typeface="Times New Roman"/>
                        </a:rPr>
                        <a:t> </a:t>
                      </a:r>
                      <a:r>
                        <a:rPr lang="en-US" sz="1800" kern="100" dirty="0" err="1">
                          <a:latin typeface="Cambria"/>
                          <a:ea typeface="MS Mincho"/>
                          <a:cs typeface="Times New Roman"/>
                        </a:rPr>
                        <a:t>Kaur</a:t>
                      </a:r>
                      <a:r>
                        <a:rPr lang="en-US" sz="1800" kern="100" dirty="0">
                          <a:latin typeface="Cambria"/>
                          <a:ea typeface="MS Mincho"/>
                          <a:cs typeface="Times New Roman"/>
                        </a:rPr>
                        <a:t> </a:t>
                      </a:r>
                      <a:r>
                        <a:rPr lang="en-US" sz="1800" kern="100" dirty="0" err="1">
                          <a:latin typeface="Cambria"/>
                          <a:ea typeface="MS Mincho"/>
                          <a:cs typeface="Times New Roman"/>
                        </a:rPr>
                        <a:t>Kahlon</a:t>
                      </a:r>
                      <a:r>
                        <a:rPr lang="en-US" sz="1800" kern="100" dirty="0">
                          <a:latin typeface="Cambria"/>
                          <a:ea typeface="MS Mincho"/>
                          <a:cs typeface="Times New Roman"/>
                        </a:rPr>
                        <a:t>, </a:t>
                      </a:r>
                      <a:r>
                        <a:rPr lang="en-US" sz="1800" kern="100" dirty="0" err="1">
                          <a:latin typeface="Cambria"/>
                          <a:ea typeface="MS Mincho"/>
                          <a:cs typeface="Times New Roman"/>
                        </a:rPr>
                        <a:t>Williamjeet</a:t>
                      </a:r>
                      <a:r>
                        <a:rPr lang="en-US" sz="1800" kern="100" dirty="0">
                          <a:latin typeface="Cambria"/>
                          <a:ea typeface="MS Mincho"/>
                          <a:cs typeface="Times New Roman"/>
                        </a:rPr>
                        <a:t> Singh (2021)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kern="100" dirty="0">
                          <a:latin typeface="Cambria"/>
                          <a:ea typeface="MS Mincho"/>
                          <a:cs typeface="Times New Roman"/>
                        </a:rPr>
                        <a:t>Springer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kern="100" dirty="0">
                          <a:latin typeface="Cambria"/>
                          <a:ea typeface="MS Mincho"/>
                          <a:cs typeface="Times New Roman"/>
                        </a:rPr>
                        <a:t>Literature review across 148 studies; Classified techniques: statistical, neural, hybrid; Survey of evaluation metrics and generation techniques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kern="100">
                          <a:latin typeface="Cambria"/>
                          <a:ea typeface="MS Mincho"/>
                          <a:cs typeface="Times New Roman"/>
                        </a:rPr>
                        <a:t>Reviewed 148 studies; Classified translation approaches; Manual vs. automatic evaluation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kern="100">
                          <a:latin typeface="Cambria"/>
                          <a:ea typeface="MS Mincho"/>
                          <a:cs typeface="Times New Roman"/>
                        </a:rPr>
                        <a:t>Classified translation approaches; Manual vs. automatic evaluation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kern="100">
                          <a:latin typeface="Cambria"/>
                          <a:ea typeface="MS Mincho"/>
                          <a:cs typeface="Times New Roman"/>
                        </a:rPr>
                        <a:t>Use deep learning for translation; Standardize evaluation metrics; Improve sign clarity; Develop end-to-end systems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514600">
                <a:tc>
                  <a:txBody>
                    <a:bodyPr/>
                    <a:lstStyle/>
                    <a:p>
                      <a:pPr>
                        <a:lnSpc>
                          <a:spcPct val="115000"/>
                        </a:lnSpc>
                        <a:spcAft>
                          <a:spcPts val="1000"/>
                        </a:spcAft>
                      </a:pPr>
                      <a:r>
                        <a:rPr lang="en-US" sz="1800" kern="100">
                          <a:latin typeface="Cambria"/>
                          <a:ea typeface="MS Mincho"/>
                          <a:cs typeface="Times New Roman"/>
                        </a:rPr>
                        <a:t>Hao Zhou et al. (2024)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kern="100">
                          <a:latin typeface="Cambria"/>
                          <a:ea typeface="MS Mincho"/>
                          <a:cs typeface="Times New Roman"/>
                        </a:rPr>
                        <a:t>ACM IoTDI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kern="100" dirty="0">
                          <a:latin typeface="Cambria"/>
                          <a:ea typeface="MS Mincho"/>
                          <a:cs typeface="Times New Roman"/>
                        </a:rPr>
                        <a:t>Meta-learning approach; Data from 14 native users; Avoided synthetic data; Vocabulary of 1057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kern="100" dirty="0">
                          <a:latin typeface="Cambria"/>
                          <a:ea typeface="MS Mincho"/>
                          <a:cs typeface="Times New Roman"/>
                        </a:rPr>
                        <a:t>Meta-learning-based wearable ASL recognition; Achieved 26.9% WER; Avoided flaws of virtual 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kern="100">
                          <a:latin typeface="Cambria"/>
                          <a:ea typeface="MS Mincho"/>
                          <a:cs typeface="Times New Roman"/>
                        </a:rPr>
                        <a:t>26.9% WER is relatively high; Limited to ASL; No multilingual support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1000"/>
                        </a:spcAft>
                      </a:pPr>
                      <a:r>
                        <a:rPr lang="en-US" sz="1800" kern="100" dirty="0">
                          <a:latin typeface="Cambria"/>
                          <a:ea typeface="MS Mincho"/>
                          <a:cs typeface="Times New Roman"/>
                        </a:rPr>
                        <a:t>Support continuous signing; Include gestures and facial cues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22349"/>
            <a:ext cx="9095826" cy="911226"/>
          </a:xfrm>
          <a:prstGeom prst="rect">
            <a:avLst/>
          </a:prstGeom>
        </p:spPr>
        <p:txBody>
          <a:bodyPr lIns="0" tIns="0" rIns="0" bIns="0" rtlCol="0" anchor="t">
            <a:spAutoFit/>
          </a:bodyPr>
          <a:lstStyle/>
          <a:p>
            <a:pPr algn="ctr">
              <a:lnSpc>
                <a:spcPts val="6400"/>
              </a:lnSpc>
            </a:pPr>
            <a:r>
              <a:rPr lang="en-US" sz="8000">
                <a:solidFill>
                  <a:srgbClr val="252D37"/>
                </a:solidFill>
                <a:latin typeface="Radley"/>
                <a:ea typeface="Radley"/>
                <a:cs typeface="Radley"/>
                <a:sym typeface="Radley"/>
              </a:rPr>
              <a:t>Problem Statement</a:t>
            </a:r>
          </a:p>
        </p:txBody>
      </p:sp>
      <p:sp>
        <p:nvSpPr>
          <p:cNvPr id="3" name="Freeform 3"/>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cstate="print">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5" name="Freeform 5"/>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cstate="print">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294299" y="2115971"/>
            <a:ext cx="15382875" cy="6424930"/>
          </a:xfrm>
          <a:prstGeom prst="rect">
            <a:avLst/>
          </a:prstGeom>
        </p:spPr>
        <p:txBody>
          <a:bodyPr lIns="0" tIns="0" rIns="0" bIns="0" rtlCol="0" anchor="t">
            <a:spAutoFit/>
          </a:bodyPr>
          <a:lstStyle/>
          <a:p>
            <a:pPr algn="just">
              <a:lnSpc>
                <a:spcPts val="3919"/>
              </a:lnSpc>
            </a:pPr>
            <a:r>
              <a:rPr lang="en-US" sz="2799" dirty="0">
                <a:solidFill>
                  <a:srgbClr val="252D37"/>
                </a:solidFill>
                <a:latin typeface="Canva Sans"/>
                <a:ea typeface="Canva Sans"/>
                <a:cs typeface="Canva Sans"/>
                <a:sym typeface="Canva Sans"/>
              </a:rPr>
              <a:t>Deaf and Hard-of-Hearing (DHH) people have profound communication challenges in their day-to-day lives because no accessible, real-time sign language translation systems are available. </a:t>
            </a:r>
          </a:p>
          <a:p>
            <a:pPr algn="just">
              <a:lnSpc>
                <a:spcPts val="3919"/>
              </a:lnSpc>
            </a:pPr>
            <a:endParaRPr dirty="0"/>
          </a:p>
          <a:p>
            <a:pPr algn="just">
              <a:lnSpc>
                <a:spcPts val="3919"/>
              </a:lnSpc>
            </a:pPr>
            <a:r>
              <a:rPr lang="en-US" sz="2799" dirty="0">
                <a:solidFill>
                  <a:srgbClr val="252D37"/>
                </a:solidFill>
                <a:latin typeface="Canva Sans"/>
                <a:ea typeface="Canva Sans"/>
                <a:cs typeface="Canva Sans"/>
                <a:sym typeface="Canva Sans"/>
              </a:rPr>
              <a:t>Current equipment heavily depends on static signs or pre-recorded animations, which cannot capture the fluidity, contextual information, or expressiveness of natural sign language. Most equipment is also restricted to one format of input (often text) and cannot translate spoken or video input in real time. This leads to limited access to education, healthcare, public services, and online content for the DHH community.</a:t>
            </a:r>
          </a:p>
          <a:p>
            <a:pPr algn="just">
              <a:lnSpc>
                <a:spcPts val="3919"/>
              </a:lnSpc>
            </a:pPr>
            <a:endParaRPr dirty="0"/>
          </a:p>
          <a:p>
            <a:pPr algn="just">
              <a:lnSpc>
                <a:spcPts val="3919"/>
              </a:lnSpc>
            </a:pPr>
            <a:r>
              <a:rPr lang="en-US" sz="2799" dirty="0">
                <a:solidFill>
                  <a:srgbClr val="252D37"/>
                </a:solidFill>
                <a:latin typeface="Canva Sans"/>
                <a:ea typeface="Canva Sans"/>
                <a:cs typeface="Canva Sans"/>
                <a:sym typeface="Canva Sans"/>
              </a:rPr>
              <a:t>There is a need for a dynamic, real-time, and multimodal solution that can fill this communication gap by converting spoken, and text inputs into synchronized, Sign language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0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cstate="print">
              <a:extLst>
                <a:ext uri="{96DAC541-7B7A-43D3-8B79-37D633B846F1}">
                  <asvg:svgBlip xmlns:asvg="http://schemas.microsoft.com/office/drawing/2016/SVG/main" r:embed="rId3"/>
                </a:ext>
              </a:extLst>
            </a:blip>
            <a:stretch>
              <a:fillRect/>
            </a:stretch>
          </a:blipFill>
        </p:spPr>
      </p:sp>
      <p:sp>
        <p:nvSpPr>
          <p:cNvPr id="3" name="Freeform 3"/>
          <p:cNvSpPr/>
          <p:nvPr/>
        </p:nvSpPr>
        <p:spPr>
          <a:xfrm>
            <a:off x="104775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4" name="Freeform 4"/>
          <p:cNvSpPr/>
          <p:nvPr/>
        </p:nvSpPr>
        <p:spPr>
          <a:xfrm>
            <a:off x="1437322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cstate="print">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474252" y="2185670"/>
            <a:ext cx="13997967" cy="2957830"/>
          </a:xfrm>
          <a:prstGeom prst="rect">
            <a:avLst/>
          </a:prstGeom>
        </p:spPr>
        <p:txBody>
          <a:bodyPr lIns="0" tIns="0" rIns="0" bIns="0" rtlCol="0" anchor="t">
            <a:spAutoFit/>
          </a:bodyPr>
          <a:lstStyle/>
          <a:p>
            <a:pPr marL="604519" lvl="1" indent="-302260" algn="l">
              <a:lnSpc>
                <a:spcPts val="3919"/>
              </a:lnSpc>
              <a:buFont typeface="Arial"/>
              <a:buChar char="•"/>
            </a:pPr>
            <a:r>
              <a:rPr lang="en-US" sz="2799" dirty="0">
                <a:solidFill>
                  <a:srgbClr val="252D37"/>
                </a:solidFill>
                <a:latin typeface="Canva Sans"/>
                <a:ea typeface="Canva Sans"/>
                <a:cs typeface="Canva Sans"/>
                <a:sym typeface="Canva Sans"/>
              </a:rPr>
              <a:t>To create a real-time system that translates text and audio inputs into sign language animations.</a:t>
            </a:r>
          </a:p>
          <a:p>
            <a:pPr marL="604519" lvl="1" indent="-302260" algn="l">
              <a:lnSpc>
                <a:spcPts val="3919"/>
              </a:lnSpc>
              <a:buFont typeface="Arial"/>
              <a:buChar char="•"/>
            </a:pPr>
            <a:r>
              <a:rPr lang="en-US" sz="2799" dirty="0">
                <a:solidFill>
                  <a:srgbClr val="252D37"/>
                </a:solidFill>
                <a:latin typeface="Canva Sans"/>
                <a:ea typeface="Canva Sans"/>
                <a:cs typeface="Canva Sans"/>
                <a:sym typeface="Canva Sans"/>
              </a:rPr>
              <a:t>To create dynamic and realistic sign language animations that mimic natural human signing.</a:t>
            </a:r>
          </a:p>
          <a:p>
            <a:pPr marL="604519" lvl="1" indent="-302260" algn="l">
              <a:lnSpc>
                <a:spcPts val="3919"/>
              </a:lnSpc>
              <a:buFont typeface="Arial"/>
              <a:buChar char="•"/>
            </a:pPr>
            <a:r>
              <a:rPr lang="en-US" sz="2799" dirty="0">
                <a:solidFill>
                  <a:srgbClr val="252D37"/>
                </a:solidFill>
                <a:latin typeface="Canva Sans"/>
                <a:ea typeface="Canva Sans"/>
                <a:cs typeface="Canva Sans"/>
                <a:sym typeface="Canva Sans"/>
              </a:rPr>
              <a:t>To provide synchronization between the original input and the sign output, maintaining the natural flow of conversation.</a:t>
            </a:r>
          </a:p>
        </p:txBody>
      </p:sp>
      <p:sp>
        <p:nvSpPr>
          <p:cNvPr id="6" name="TextBox 6"/>
          <p:cNvSpPr txBox="1"/>
          <p:nvPr/>
        </p:nvSpPr>
        <p:spPr>
          <a:xfrm>
            <a:off x="533400" y="495300"/>
            <a:ext cx="12983429" cy="1436291"/>
          </a:xfrm>
          <a:prstGeom prst="rect">
            <a:avLst/>
          </a:prstGeom>
        </p:spPr>
        <p:txBody>
          <a:bodyPr wrap="square" lIns="0" tIns="0" rIns="0" bIns="0" rtlCol="0" anchor="t">
            <a:spAutoFit/>
          </a:bodyPr>
          <a:lstStyle/>
          <a:p>
            <a:pPr algn="ctr">
              <a:lnSpc>
                <a:spcPts val="11200"/>
              </a:lnSpc>
            </a:pPr>
            <a:r>
              <a:rPr lang="en-US" sz="8000" dirty="0">
                <a:solidFill>
                  <a:srgbClr val="252D37"/>
                </a:solidFill>
                <a:latin typeface="Radley"/>
                <a:ea typeface="Radley"/>
                <a:cs typeface="Radley"/>
                <a:sym typeface="Radley"/>
              </a:rPr>
              <a:t>Objective of our Project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cstate="print">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4" name="Freeform 4"/>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cstate="print">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0" y="266700"/>
            <a:ext cx="12611100" cy="1436291"/>
          </a:xfrm>
          <a:prstGeom prst="rect">
            <a:avLst/>
          </a:prstGeom>
        </p:spPr>
        <p:txBody>
          <a:bodyPr wrap="square" lIns="0" tIns="0" rIns="0" bIns="0" rtlCol="0" anchor="t">
            <a:spAutoFit/>
          </a:bodyPr>
          <a:lstStyle/>
          <a:p>
            <a:pPr algn="ctr">
              <a:lnSpc>
                <a:spcPts val="11200"/>
              </a:lnSpc>
            </a:pPr>
            <a:r>
              <a:rPr lang="en-US" sz="8000" dirty="0">
                <a:solidFill>
                  <a:srgbClr val="252D37"/>
                </a:solidFill>
                <a:latin typeface="Radley"/>
                <a:ea typeface="Radley"/>
                <a:cs typeface="Radley"/>
                <a:sym typeface="Radley"/>
              </a:rPr>
              <a:t>Modules Description</a:t>
            </a:r>
          </a:p>
        </p:txBody>
      </p:sp>
      <p:sp>
        <p:nvSpPr>
          <p:cNvPr id="6" name="TextBox 6"/>
          <p:cNvSpPr txBox="1"/>
          <p:nvPr/>
        </p:nvSpPr>
        <p:spPr>
          <a:xfrm>
            <a:off x="-1295400" y="1714500"/>
            <a:ext cx="14418980" cy="892232"/>
          </a:xfrm>
          <a:prstGeom prst="rect">
            <a:avLst/>
          </a:prstGeom>
        </p:spPr>
        <p:txBody>
          <a:bodyPr wrap="square" lIns="0" tIns="0" rIns="0" bIns="0" rtlCol="0" anchor="t">
            <a:spAutoFit/>
          </a:bodyPr>
          <a:lstStyle/>
          <a:p>
            <a:pPr marL="1122679" lvl="1" indent="-561340" algn="ctr">
              <a:lnSpc>
                <a:spcPts val="7279"/>
              </a:lnSpc>
            </a:pPr>
            <a:r>
              <a:rPr lang="en-US" sz="5199" dirty="0">
                <a:solidFill>
                  <a:srgbClr val="252D37"/>
                </a:solidFill>
                <a:latin typeface="Radley"/>
                <a:ea typeface="Radley"/>
                <a:cs typeface="Radley"/>
                <a:sym typeface="Radley"/>
              </a:rPr>
              <a:t>Signed to Spoken translation pipeline</a:t>
            </a:r>
          </a:p>
        </p:txBody>
      </p:sp>
      <p:sp>
        <p:nvSpPr>
          <p:cNvPr id="7" name="TextBox 7"/>
          <p:cNvSpPr txBox="1"/>
          <p:nvPr/>
        </p:nvSpPr>
        <p:spPr>
          <a:xfrm>
            <a:off x="1028700" y="2709788"/>
            <a:ext cx="16072312" cy="5247640"/>
          </a:xfrm>
          <a:prstGeom prst="rect">
            <a:avLst/>
          </a:prstGeom>
        </p:spPr>
        <p:txBody>
          <a:bodyPr lIns="0" tIns="0" rIns="0" bIns="0" rtlCol="0" anchor="t">
            <a:spAutoFit/>
          </a:bodyPr>
          <a:lstStyle/>
          <a:p>
            <a:pPr algn="l">
              <a:lnSpc>
                <a:spcPts val="4759"/>
              </a:lnSpc>
            </a:pPr>
            <a:r>
              <a:rPr lang="en-US" sz="3399" b="1" dirty="0">
                <a:solidFill>
                  <a:srgbClr val="252D37"/>
                </a:solidFill>
                <a:latin typeface="Canva Sans Bold"/>
                <a:ea typeface="Canva Sans Bold"/>
                <a:cs typeface="Canva Sans Bold"/>
                <a:sym typeface="Canva Sans Bold"/>
              </a:rPr>
              <a:t>a. Speech Recognition and Speech-to-Text</a:t>
            </a:r>
          </a:p>
          <a:p>
            <a:pPr marL="604519" lvl="1" indent="-302260" algn="l">
              <a:lnSpc>
                <a:spcPts val="3919"/>
              </a:lnSpc>
              <a:buFont typeface="Arial"/>
              <a:buChar char="•"/>
            </a:pPr>
            <a:r>
              <a:rPr lang="en-US" sz="2799" dirty="0">
                <a:solidFill>
                  <a:srgbClr val="252D37"/>
                </a:solidFill>
                <a:latin typeface="Canva Sans"/>
                <a:ea typeface="Canva Sans"/>
                <a:cs typeface="Canva Sans"/>
                <a:sym typeface="Canva Sans"/>
              </a:rPr>
              <a:t>Utilizes Automatic Speech Recognition (ASR) to convert spoken language audio into text.</a:t>
            </a:r>
          </a:p>
          <a:p>
            <a:pPr marL="604519" lvl="1" indent="-302260" algn="l">
              <a:lnSpc>
                <a:spcPts val="3919"/>
              </a:lnSpc>
              <a:buFont typeface="Arial"/>
              <a:buChar char="•"/>
            </a:pPr>
            <a:r>
              <a:rPr lang="en-US" sz="2799" dirty="0">
                <a:solidFill>
                  <a:srgbClr val="252D37"/>
                </a:solidFill>
                <a:latin typeface="Canva Sans"/>
                <a:ea typeface="Canva Sans"/>
                <a:cs typeface="Canva Sans"/>
                <a:sym typeface="Canva Sans"/>
              </a:rPr>
              <a:t>Employs models like </a:t>
            </a:r>
            <a:r>
              <a:rPr lang="en-US" sz="2799" dirty="0" err="1">
                <a:solidFill>
                  <a:srgbClr val="252D37"/>
                </a:solidFill>
                <a:latin typeface="Canva Sans"/>
                <a:ea typeface="Canva Sans"/>
                <a:cs typeface="Canva Sans"/>
                <a:sym typeface="Canva Sans"/>
              </a:rPr>
              <a:t>WhisperX</a:t>
            </a:r>
            <a:r>
              <a:rPr lang="en-US" sz="2799" dirty="0">
                <a:solidFill>
                  <a:srgbClr val="252D37"/>
                </a:solidFill>
                <a:latin typeface="Canva Sans"/>
                <a:ea typeface="Canva Sans"/>
                <a:cs typeface="Canva Sans"/>
                <a:sym typeface="Canva Sans"/>
              </a:rPr>
              <a:t> for accurate transcription.​</a:t>
            </a:r>
          </a:p>
          <a:p>
            <a:pPr algn="l">
              <a:lnSpc>
                <a:spcPts val="4759"/>
              </a:lnSpc>
            </a:pPr>
            <a:r>
              <a:rPr lang="en-US" sz="3399" b="1" dirty="0">
                <a:solidFill>
                  <a:srgbClr val="252D37"/>
                </a:solidFill>
                <a:latin typeface="Canva Sans Bold"/>
                <a:ea typeface="Canva Sans Bold"/>
                <a:cs typeface="Canva Sans Bold"/>
                <a:sym typeface="Canva Sans Bold"/>
              </a:rPr>
              <a:t>b. Text to Sign Language Notation (Glosses)</a:t>
            </a:r>
          </a:p>
          <a:p>
            <a:pPr marL="604519" lvl="1" indent="-302260" algn="l">
              <a:lnSpc>
                <a:spcPts val="3919"/>
              </a:lnSpc>
              <a:buFont typeface="Arial"/>
              <a:buChar char="•"/>
            </a:pPr>
            <a:r>
              <a:rPr lang="en-US" sz="2799" dirty="0">
                <a:solidFill>
                  <a:srgbClr val="252D37"/>
                </a:solidFill>
                <a:latin typeface="Canva Sans"/>
                <a:ea typeface="Canva Sans"/>
                <a:cs typeface="Canva Sans"/>
                <a:sym typeface="Canva Sans"/>
              </a:rPr>
              <a:t>Translates text into glosses using methods such as:</a:t>
            </a:r>
          </a:p>
          <a:p>
            <a:pPr marL="1209039" lvl="2" indent="-403013" algn="l">
              <a:lnSpc>
                <a:spcPts val="3919"/>
              </a:lnSpc>
              <a:buFont typeface="Arial"/>
              <a:buChar char="⚬"/>
            </a:pPr>
            <a:r>
              <a:rPr lang="en-US" sz="2799" dirty="0">
                <a:solidFill>
                  <a:srgbClr val="252D37"/>
                </a:solidFill>
                <a:latin typeface="Canva Sans"/>
                <a:ea typeface="Canva Sans"/>
                <a:cs typeface="Canva Sans"/>
                <a:sym typeface="Canva Sans"/>
              </a:rPr>
              <a:t>Simple lemmatization.</a:t>
            </a:r>
          </a:p>
          <a:p>
            <a:pPr marL="1209039" lvl="2" indent="-403013" algn="l">
              <a:lnSpc>
                <a:spcPts val="3919"/>
              </a:lnSpc>
              <a:buFont typeface="Arial"/>
              <a:buChar char="⚬"/>
            </a:pPr>
            <a:r>
              <a:rPr lang="en-US" sz="2799" dirty="0" err="1">
                <a:solidFill>
                  <a:srgbClr val="252D37"/>
                </a:solidFill>
                <a:latin typeface="Canva Sans"/>
                <a:ea typeface="Canva Sans"/>
                <a:cs typeface="Canva Sans"/>
                <a:sym typeface="Canva Sans"/>
              </a:rPr>
              <a:t>SpaCy</a:t>
            </a:r>
            <a:r>
              <a:rPr lang="en-US" sz="2799" dirty="0">
                <a:solidFill>
                  <a:srgbClr val="252D37"/>
                </a:solidFill>
                <a:latin typeface="Canva Sans"/>
                <a:ea typeface="Canva Sans"/>
                <a:cs typeface="Canva Sans"/>
                <a:sym typeface="Canva Sans"/>
              </a:rPr>
              <a:t>-based lemmatization.</a:t>
            </a:r>
          </a:p>
          <a:p>
            <a:pPr marL="1209039" lvl="2" indent="-403013" algn="l">
              <a:lnSpc>
                <a:spcPts val="3919"/>
              </a:lnSpc>
              <a:buFont typeface="Arial"/>
              <a:buChar char="⚬"/>
            </a:pPr>
            <a:r>
              <a:rPr lang="en-US" sz="2799" dirty="0">
                <a:solidFill>
                  <a:srgbClr val="252D37"/>
                </a:solidFill>
                <a:latin typeface="Canva Sans"/>
                <a:ea typeface="Canva Sans"/>
                <a:cs typeface="Canva Sans"/>
                <a:sym typeface="Canva Sans"/>
              </a:rPr>
              <a:t>Rule-based word reordering.</a:t>
            </a:r>
          </a:p>
          <a:p>
            <a:pPr marL="1209039" lvl="2" indent="-403013" algn="l">
              <a:lnSpc>
                <a:spcPts val="3919"/>
              </a:lnSpc>
              <a:buFont typeface="Arial"/>
              <a:buChar char="⚬"/>
            </a:pPr>
            <a:r>
              <a:rPr lang="en-US" sz="2799" dirty="0">
                <a:solidFill>
                  <a:srgbClr val="252D37"/>
                </a:solidFill>
                <a:latin typeface="Canva Sans"/>
                <a:ea typeface="Canva Sans"/>
                <a:cs typeface="Canva Sans"/>
                <a:sym typeface="Canva Sans"/>
              </a:rPr>
              <a:t>Neural Machine Translation (NMT).</a:t>
            </a:r>
          </a:p>
          <a:p>
            <a:pPr algn="l">
              <a:lnSpc>
                <a:spcPts val="4759"/>
              </a:lnSpc>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8550" y="962025"/>
            <a:ext cx="16916384" cy="3664585"/>
          </a:xfrm>
          <a:prstGeom prst="rect">
            <a:avLst/>
          </a:prstGeom>
        </p:spPr>
        <p:txBody>
          <a:bodyPr lIns="0" tIns="0" rIns="0" bIns="0" rtlCol="0" anchor="t">
            <a:spAutoFit/>
          </a:bodyPr>
          <a:lstStyle/>
          <a:p>
            <a:pPr algn="l">
              <a:lnSpc>
                <a:spcPts val="4759"/>
              </a:lnSpc>
            </a:pPr>
            <a:r>
              <a:rPr lang="en-US" sz="3399" b="1">
                <a:solidFill>
                  <a:srgbClr val="252D37"/>
                </a:solidFill>
                <a:latin typeface="Canva Sans Bold"/>
                <a:ea typeface="Canva Sans Bold"/>
                <a:cs typeface="Canva Sans Bold"/>
                <a:sym typeface="Canva Sans Bold"/>
              </a:rPr>
              <a:t>c. Gloss to Pose Sequence</a:t>
            </a:r>
          </a:p>
          <a:p>
            <a:pPr marL="604519" lvl="1" indent="-302260" algn="l">
              <a:lnSpc>
                <a:spcPts val="3919"/>
              </a:lnSpc>
              <a:buFont typeface="Arial"/>
              <a:buChar char="•"/>
            </a:pPr>
            <a:r>
              <a:rPr lang="en-US" sz="2799">
                <a:solidFill>
                  <a:srgbClr val="252D37"/>
                </a:solidFill>
                <a:latin typeface="Canva Sans"/>
                <a:ea typeface="Canva Sans"/>
                <a:cs typeface="Canva Sans"/>
                <a:sym typeface="Canva Sans"/>
              </a:rPr>
              <a:t>Maps glosses to pose sequences by:</a:t>
            </a:r>
          </a:p>
          <a:p>
            <a:pPr marL="1209039" lvl="2" indent="-403013" algn="l">
              <a:lnSpc>
                <a:spcPts val="3919"/>
              </a:lnSpc>
              <a:buFont typeface="Arial"/>
              <a:buChar char="⚬"/>
            </a:pPr>
            <a:r>
              <a:rPr lang="en-US" sz="2799">
                <a:solidFill>
                  <a:srgbClr val="252D37"/>
                </a:solidFill>
                <a:latin typeface="Canva Sans"/>
                <a:ea typeface="Canva Sans"/>
                <a:cs typeface="Canva Sans"/>
                <a:sym typeface="Canva Sans"/>
              </a:rPr>
              <a:t>Looking up each gloss in a lexicon of sign language videos.</a:t>
            </a:r>
          </a:p>
          <a:p>
            <a:pPr marL="1209039" lvl="2" indent="-403013" algn="l">
              <a:lnSpc>
                <a:spcPts val="3919"/>
              </a:lnSpc>
              <a:buFont typeface="Arial"/>
              <a:buChar char="⚬"/>
            </a:pPr>
            <a:r>
              <a:rPr lang="en-US" sz="2799">
                <a:solidFill>
                  <a:srgbClr val="252D37"/>
                </a:solidFill>
                <a:latin typeface="Canva Sans"/>
                <a:ea typeface="Canva Sans"/>
                <a:cs typeface="Canva Sans"/>
                <a:sym typeface="Canva Sans"/>
              </a:rPr>
              <a:t>Extracting and concatenating corresponding skeletal poses.​</a:t>
            </a:r>
          </a:p>
          <a:p>
            <a:pPr algn="l">
              <a:lnSpc>
                <a:spcPts val="4759"/>
              </a:lnSpc>
            </a:pPr>
            <a:r>
              <a:rPr lang="en-US" sz="3399" b="1">
                <a:solidFill>
                  <a:srgbClr val="252D37"/>
                </a:solidFill>
                <a:latin typeface="Canva Sans Bold"/>
                <a:ea typeface="Canva Sans Bold"/>
                <a:cs typeface="Canva Sans Bold"/>
                <a:sym typeface="Canva Sans Bold"/>
              </a:rPr>
              <a:t>d. Pose to Video Animation</a:t>
            </a:r>
          </a:p>
          <a:p>
            <a:pPr marL="604519" lvl="1" indent="-302260" algn="l">
              <a:lnSpc>
                <a:spcPts val="3919"/>
              </a:lnSpc>
              <a:buFont typeface="Arial"/>
              <a:buChar char="•"/>
            </a:pPr>
            <a:r>
              <a:rPr lang="en-US" sz="2799">
                <a:solidFill>
                  <a:srgbClr val="252D37"/>
                </a:solidFill>
                <a:latin typeface="Canva Sans"/>
                <a:ea typeface="Canva Sans"/>
                <a:cs typeface="Canva Sans"/>
                <a:sym typeface="Canva Sans"/>
              </a:rPr>
              <a:t>Generates sign language videos from pose sequences using image translation models like Pix2Pix.</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cstate="print">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4" name="Freeform 4"/>
          <p:cNvSpPr/>
          <p:nvPr/>
        </p:nvSpPr>
        <p:spPr>
          <a:xfrm>
            <a:off x="14173200"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cstate="print">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0" y="159703"/>
            <a:ext cx="14354175" cy="1566544"/>
          </a:xfrm>
          <a:prstGeom prst="rect">
            <a:avLst/>
          </a:prstGeom>
        </p:spPr>
        <p:txBody>
          <a:bodyPr lIns="0" tIns="0" rIns="0" bIns="0" rtlCol="0" anchor="t">
            <a:spAutoFit/>
          </a:bodyPr>
          <a:lstStyle/>
          <a:p>
            <a:pPr algn="ctr">
              <a:lnSpc>
                <a:spcPts val="12880"/>
              </a:lnSpc>
            </a:pPr>
            <a:r>
              <a:rPr lang="en-US" sz="9200">
                <a:solidFill>
                  <a:srgbClr val="252D37"/>
                </a:solidFill>
                <a:latin typeface="Radley"/>
                <a:ea typeface="Radley"/>
                <a:cs typeface="Radley"/>
                <a:sym typeface="Radley"/>
              </a:rPr>
              <a:t> Algorithm/Method/Model</a:t>
            </a:r>
          </a:p>
        </p:txBody>
      </p:sp>
      <p:sp>
        <p:nvSpPr>
          <p:cNvPr id="6" name="TextBox 6"/>
          <p:cNvSpPr txBox="1"/>
          <p:nvPr/>
        </p:nvSpPr>
        <p:spPr>
          <a:xfrm>
            <a:off x="845585" y="1857375"/>
            <a:ext cx="16413715" cy="7154545"/>
          </a:xfrm>
          <a:prstGeom prst="rect">
            <a:avLst/>
          </a:prstGeom>
        </p:spPr>
        <p:txBody>
          <a:bodyPr lIns="0" tIns="0" rIns="0" bIns="0" rtlCol="0" anchor="t">
            <a:spAutoFit/>
          </a:bodyPr>
          <a:lstStyle/>
          <a:p>
            <a:pPr algn="l">
              <a:lnSpc>
                <a:spcPts val="5599"/>
              </a:lnSpc>
            </a:pPr>
            <a:r>
              <a:rPr lang="en-US" sz="3999" b="1">
                <a:solidFill>
                  <a:srgbClr val="252D37"/>
                </a:solidFill>
                <a:latin typeface="Canva Sans Bold"/>
                <a:ea typeface="Canva Sans Bold"/>
                <a:cs typeface="Canva Sans Bold"/>
                <a:sym typeface="Canva Sans Bold"/>
              </a:rPr>
              <a:t>1. Spoken to Signed Translation Pipeline</a:t>
            </a:r>
          </a:p>
          <a:p>
            <a:pPr algn="l">
              <a:lnSpc>
                <a:spcPts val="4759"/>
              </a:lnSpc>
            </a:pPr>
            <a:r>
              <a:rPr lang="en-US" sz="3399" b="1">
                <a:solidFill>
                  <a:srgbClr val="252D37"/>
                </a:solidFill>
                <a:latin typeface="Canva Sans Bold"/>
                <a:ea typeface="Canva Sans Bold"/>
                <a:cs typeface="Canva Sans Bold"/>
                <a:sym typeface="Canva Sans Bold"/>
              </a:rPr>
              <a:t>a. Speech Recognition and Speech-to-Text</a:t>
            </a:r>
          </a:p>
          <a:p>
            <a:pPr marL="604519" lvl="1" indent="-302260" algn="l">
              <a:lnSpc>
                <a:spcPts val="3919"/>
              </a:lnSpc>
              <a:buFont typeface="Arial"/>
              <a:buChar char="•"/>
            </a:pPr>
            <a:r>
              <a:rPr lang="en-US" sz="2799">
                <a:solidFill>
                  <a:srgbClr val="252D37"/>
                </a:solidFill>
                <a:latin typeface="Canva Sans"/>
                <a:ea typeface="Canva Sans"/>
                <a:cs typeface="Canva Sans"/>
                <a:sym typeface="Canva Sans"/>
              </a:rPr>
              <a:t>WhisperX (Automatic Speech Recognition)​</a:t>
            </a:r>
          </a:p>
          <a:p>
            <a:pPr algn="l">
              <a:lnSpc>
                <a:spcPts val="4759"/>
              </a:lnSpc>
            </a:pPr>
            <a:r>
              <a:rPr lang="en-US" sz="3399" b="1">
                <a:solidFill>
                  <a:srgbClr val="252D37"/>
                </a:solidFill>
                <a:latin typeface="Canva Sans Bold"/>
                <a:ea typeface="Canva Sans Bold"/>
                <a:cs typeface="Canva Sans Bold"/>
                <a:sym typeface="Canva Sans Bold"/>
              </a:rPr>
              <a:t>b. Text to Sign Language Notation (Glosses)</a:t>
            </a:r>
          </a:p>
          <a:p>
            <a:pPr marL="604519" lvl="1" indent="-302260" algn="l">
              <a:lnSpc>
                <a:spcPts val="3919"/>
              </a:lnSpc>
              <a:buFont typeface="Arial"/>
              <a:buChar char="•"/>
            </a:pPr>
            <a:r>
              <a:rPr lang="en-US" sz="2799">
                <a:solidFill>
                  <a:srgbClr val="252D37"/>
                </a:solidFill>
                <a:latin typeface="Canva Sans"/>
                <a:ea typeface="Canva Sans"/>
                <a:cs typeface="Canva Sans"/>
                <a:sym typeface="Canva Sans"/>
              </a:rPr>
              <a:t>Simple Lemmatizer</a:t>
            </a:r>
          </a:p>
          <a:p>
            <a:pPr marL="604519" lvl="1" indent="-302260" algn="l">
              <a:lnSpc>
                <a:spcPts val="3919"/>
              </a:lnSpc>
              <a:buFont typeface="Arial"/>
              <a:buChar char="•"/>
            </a:pPr>
            <a:r>
              <a:rPr lang="en-US" sz="2799">
                <a:solidFill>
                  <a:srgbClr val="252D37"/>
                </a:solidFill>
                <a:latin typeface="Canva Sans"/>
                <a:ea typeface="Canva Sans"/>
                <a:cs typeface="Canva Sans"/>
                <a:sym typeface="Canva Sans"/>
              </a:rPr>
              <a:t>SpaCy Lemmatizer</a:t>
            </a:r>
          </a:p>
          <a:p>
            <a:pPr marL="604519" lvl="1" indent="-302260" algn="l">
              <a:lnSpc>
                <a:spcPts val="3919"/>
              </a:lnSpc>
              <a:buFont typeface="Arial"/>
              <a:buChar char="•"/>
            </a:pPr>
            <a:r>
              <a:rPr lang="en-US" sz="2799">
                <a:solidFill>
                  <a:srgbClr val="252D37"/>
                </a:solidFill>
                <a:latin typeface="Canva Sans"/>
                <a:ea typeface="Canva Sans"/>
                <a:cs typeface="Canva Sans"/>
                <a:sym typeface="Canva Sans"/>
              </a:rPr>
              <a:t>Rule-based Word Reordering and Dropping</a:t>
            </a:r>
          </a:p>
          <a:p>
            <a:pPr marL="604519" lvl="1" indent="-302260" algn="l">
              <a:lnSpc>
                <a:spcPts val="3919"/>
              </a:lnSpc>
              <a:buFont typeface="Arial"/>
              <a:buChar char="•"/>
            </a:pPr>
            <a:r>
              <a:rPr lang="en-US" sz="2799">
                <a:solidFill>
                  <a:srgbClr val="252D37"/>
                </a:solidFill>
                <a:latin typeface="Canva Sans"/>
                <a:ea typeface="Canva Sans"/>
                <a:cs typeface="Canva Sans"/>
                <a:sym typeface="Canva Sans"/>
              </a:rPr>
              <a:t>Neural Machine Translation (NMT)​</a:t>
            </a:r>
          </a:p>
          <a:p>
            <a:pPr algn="l">
              <a:lnSpc>
                <a:spcPts val="4759"/>
              </a:lnSpc>
            </a:pPr>
            <a:r>
              <a:rPr lang="en-US" sz="3399" b="1">
                <a:solidFill>
                  <a:srgbClr val="252D37"/>
                </a:solidFill>
                <a:latin typeface="Canva Sans Bold"/>
                <a:ea typeface="Canva Sans Bold"/>
                <a:cs typeface="Canva Sans Bold"/>
                <a:sym typeface="Canva Sans Bold"/>
              </a:rPr>
              <a:t>c. Gloss to Pose Sequence</a:t>
            </a:r>
          </a:p>
          <a:p>
            <a:pPr marL="604519" lvl="1" indent="-302260" algn="l">
              <a:lnSpc>
                <a:spcPts val="3919"/>
              </a:lnSpc>
              <a:buFont typeface="Arial"/>
              <a:buChar char="•"/>
            </a:pPr>
            <a:r>
              <a:rPr lang="en-US" sz="2799" b="1">
                <a:solidFill>
                  <a:srgbClr val="252D37"/>
                </a:solidFill>
                <a:latin typeface="Canva Sans Bold"/>
                <a:ea typeface="Canva Sans Bold"/>
                <a:cs typeface="Canva Sans Bold"/>
                <a:sym typeface="Canva Sans Bold"/>
              </a:rPr>
              <a:t>Method</a:t>
            </a:r>
            <a:r>
              <a:rPr lang="en-US" sz="2799">
                <a:solidFill>
                  <a:srgbClr val="252D37"/>
                </a:solidFill>
                <a:latin typeface="Canva Sans"/>
                <a:ea typeface="Canva Sans"/>
                <a:cs typeface="Canva Sans"/>
                <a:sym typeface="Canva Sans"/>
              </a:rPr>
              <a:t>: Lexicon Lookup and Pose Concatenation​</a:t>
            </a:r>
          </a:p>
          <a:p>
            <a:pPr algn="l">
              <a:lnSpc>
                <a:spcPts val="4759"/>
              </a:lnSpc>
            </a:pPr>
            <a:r>
              <a:rPr lang="en-US" sz="3399">
                <a:solidFill>
                  <a:srgbClr val="252D37"/>
                </a:solidFill>
                <a:latin typeface="Canva Sans"/>
                <a:ea typeface="Canva Sans"/>
                <a:cs typeface="Canva Sans"/>
                <a:sym typeface="Canva Sans"/>
              </a:rPr>
              <a:t>d. </a:t>
            </a:r>
            <a:r>
              <a:rPr lang="en-US" sz="3399" b="1">
                <a:solidFill>
                  <a:srgbClr val="252D37"/>
                </a:solidFill>
                <a:latin typeface="Canva Sans Bold"/>
                <a:ea typeface="Canva Sans Bold"/>
                <a:cs typeface="Canva Sans Bold"/>
                <a:sym typeface="Canva Sans Bold"/>
              </a:rPr>
              <a:t>Pose to Video Animation</a:t>
            </a:r>
          </a:p>
          <a:p>
            <a:pPr marL="604519" lvl="1" indent="-302260" algn="l">
              <a:lnSpc>
                <a:spcPts val="3919"/>
              </a:lnSpc>
              <a:buFont typeface="Arial"/>
              <a:buChar char="•"/>
            </a:pPr>
            <a:r>
              <a:rPr lang="en-US" sz="2799">
                <a:solidFill>
                  <a:srgbClr val="252D37"/>
                </a:solidFill>
                <a:latin typeface="Canva Sans"/>
                <a:ea typeface="Canva Sans"/>
                <a:cs typeface="Canva Sans"/>
                <a:sym typeface="Canva Sans"/>
              </a:rPr>
              <a:t> Image Translation Model (Pix2Pix)​</a:t>
            </a:r>
          </a:p>
          <a:p>
            <a:pPr algn="l">
              <a:lnSpc>
                <a:spcPts val="4759"/>
              </a:lnSpc>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90500"/>
            <a:ext cx="3810000" cy="1754326"/>
          </a:xfrm>
          <a:prstGeom prst="rect">
            <a:avLst/>
          </a:prstGeom>
          <a:noFill/>
        </p:spPr>
        <p:txBody>
          <a:bodyPr wrap="square" rtlCol="0">
            <a:spAutoFit/>
          </a:bodyPr>
          <a:lstStyle/>
          <a:p>
            <a:r>
              <a:rPr lang="en-US" dirty="0"/>
              <a:t>                              </a:t>
            </a:r>
            <a:r>
              <a:rPr lang="en-US" sz="9000" dirty="0">
                <a:solidFill>
                  <a:srgbClr val="252930"/>
                </a:solidFill>
                <a:latin typeface="Radley"/>
                <a:ea typeface="Radley"/>
                <a:cs typeface="Radley"/>
                <a:sym typeface="Radley"/>
              </a:rPr>
              <a:t>Design </a:t>
            </a:r>
          </a:p>
        </p:txBody>
      </p:sp>
      <p:sp>
        <p:nvSpPr>
          <p:cNvPr id="4" name="TextBox 3"/>
          <p:cNvSpPr txBox="1"/>
          <p:nvPr/>
        </p:nvSpPr>
        <p:spPr>
          <a:xfrm>
            <a:off x="228600" y="1638300"/>
            <a:ext cx="13639800" cy="784830"/>
          </a:xfrm>
          <a:prstGeom prst="rect">
            <a:avLst/>
          </a:prstGeom>
          <a:noFill/>
        </p:spPr>
        <p:txBody>
          <a:bodyPr wrap="square" rtlCol="0">
            <a:spAutoFit/>
          </a:bodyPr>
          <a:lstStyle/>
          <a:p>
            <a:r>
              <a:rPr lang="en-US" sz="4500" dirty="0">
                <a:solidFill>
                  <a:srgbClr val="252930"/>
                </a:solidFill>
                <a:latin typeface="Radley"/>
                <a:ea typeface="Radley"/>
                <a:cs typeface="Radley"/>
                <a:sym typeface="Radley"/>
              </a:rPr>
              <a:t>Architecture of Dynamic Sign Language Synthesis</a:t>
            </a: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8200" y="2781300"/>
            <a:ext cx="8001000" cy="4343400"/>
          </a:xfrm>
          <a:prstGeom prst="rect">
            <a:avLst/>
          </a:prstGeom>
          <a:noFill/>
          <a:ln>
            <a:noFill/>
          </a:ln>
        </p:spPr>
      </p:pic>
      <p:sp>
        <p:nvSpPr>
          <p:cNvPr id="6" name="TextBox 5"/>
          <p:cNvSpPr txBox="1"/>
          <p:nvPr/>
        </p:nvSpPr>
        <p:spPr>
          <a:xfrm>
            <a:off x="914400" y="7734300"/>
            <a:ext cx="14859000" cy="1938992"/>
          </a:xfrm>
          <a:prstGeom prst="rect">
            <a:avLst/>
          </a:prstGeom>
          <a:noFill/>
        </p:spPr>
        <p:txBody>
          <a:bodyPr wrap="square" rtlCol="0">
            <a:spAutoFit/>
          </a:bodyPr>
          <a:lstStyle/>
          <a:p>
            <a:r>
              <a:rPr lang="en-IN" sz="2800" dirty="0">
                <a:solidFill>
                  <a:srgbClr val="252930"/>
                </a:solidFill>
                <a:latin typeface="Canva Sans"/>
                <a:ea typeface="Canva Sans"/>
                <a:cs typeface="Canva Sans"/>
                <a:sym typeface="Canva Sans"/>
              </a:rPr>
              <a:t>This diagram represents the architecture of a Spoken-to-Signed Language Translation System that transforms spoken audio input into a visual sign language output using a multimodal pipeline</a:t>
            </a:r>
            <a:r>
              <a:rPr lang="en-IN" dirty="0"/>
              <a:t>.</a:t>
            </a:r>
            <a:endParaRPr lang="en-US" dirty="0"/>
          </a:p>
          <a:p>
            <a:r>
              <a:rPr lang="en-IN" dirty="0"/>
              <a:t> </a:t>
            </a:r>
            <a:endParaRPr lang="en-US" dirty="0"/>
          </a:p>
          <a:p>
            <a:endParaRPr lang="en-US" dirty="0"/>
          </a:p>
        </p:txBody>
      </p:sp>
      <p:sp>
        <p:nvSpPr>
          <p:cNvPr id="7" name="Freeform 4"/>
          <p:cNvSpPr/>
          <p:nvPr/>
        </p:nvSpPr>
        <p:spPr>
          <a:xfrm>
            <a:off x="14173200"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cstate="print">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0"/>
            <a:ext cx="9906000" cy="1477328"/>
          </a:xfrm>
          <a:prstGeom prst="rect">
            <a:avLst/>
          </a:prstGeom>
          <a:noFill/>
        </p:spPr>
        <p:txBody>
          <a:bodyPr wrap="square" rtlCol="0">
            <a:spAutoFit/>
          </a:bodyPr>
          <a:lstStyle/>
          <a:p>
            <a:r>
              <a:rPr lang="en-US" sz="9000" dirty="0">
                <a:solidFill>
                  <a:srgbClr val="252930"/>
                </a:solidFill>
                <a:latin typeface="Radley"/>
                <a:ea typeface="Radley"/>
                <a:cs typeface="Radley"/>
                <a:sym typeface="Radley"/>
              </a:rPr>
              <a:t>UML DIAGRAMS</a:t>
            </a:r>
          </a:p>
        </p:txBody>
      </p:sp>
      <p:sp>
        <p:nvSpPr>
          <p:cNvPr id="3" name="TextBox 2"/>
          <p:cNvSpPr txBox="1"/>
          <p:nvPr/>
        </p:nvSpPr>
        <p:spPr>
          <a:xfrm>
            <a:off x="457200" y="1485900"/>
            <a:ext cx="4953000" cy="1061829"/>
          </a:xfrm>
          <a:prstGeom prst="rect">
            <a:avLst/>
          </a:prstGeom>
          <a:noFill/>
        </p:spPr>
        <p:txBody>
          <a:bodyPr wrap="square" rtlCol="0">
            <a:spAutoFit/>
          </a:bodyPr>
          <a:lstStyle/>
          <a:p>
            <a:r>
              <a:rPr lang="en-IN" sz="4500" dirty="0">
                <a:solidFill>
                  <a:srgbClr val="252930"/>
                </a:solidFill>
                <a:latin typeface="Radley"/>
                <a:ea typeface="Radley"/>
                <a:cs typeface="Radley"/>
                <a:sym typeface="Radley"/>
              </a:rPr>
              <a:t>Use Case Diagram</a:t>
            </a:r>
            <a:endParaRPr lang="en-US" sz="4500" dirty="0">
              <a:solidFill>
                <a:srgbClr val="252930"/>
              </a:solidFill>
              <a:latin typeface="Radley"/>
              <a:ea typeface="Radley"/>
              <a:cs typeface="Radley"/>
              <a:sym typeface="Radley"/>
            </a:endParaRPr>
          </a:p>
          <a:p>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48400" y="2095500"/>
            <a:ext cx="6858000" cy="6096000"/>
          </a:xfrm>
          <a:prstGeom prst="rect">
            <a:avLst/>
          </a:prstGeom>
          <a:noFill/>
          <a:ln>
            <a:noFill/>
          </a:ln>
        </p:spPr>
      </p:pic>
      <p:sp>
        <p:nvSpPr>
          <p:cNvPr id="5" name="TextBox 4"/>
          <p:cNvSpPr txBox="1"/>
          <p:nvPr/>
        </p:nvSpPr>
        <p:spPr>
          <a:xfrm>
            <a:off x="1447800" y="8496300"/>
            <a:ext cx="13868400" cy="1661993"/>
          </a:xfrm>
          <a:prstGeom prst="rect">
            <a:avLst/>
          </a:prstGeom>
          <a:noFill/>
        </p:spPr>
        <p:txBody>
          <a:bodyPr wrap="square" rtlCol="0">
            <a:spAutoFit/>
          </a:bodyPr>
          <a:lstStyle/>
          <a:p>
            <a:r>
              <a:rPr lang="en-US" sz="2800" dirty="0">
                <a:solidFill>
                  <a:srgbClr val="252930"/>
                </a:solidFill>
                <a:latin typeface="Canva Sans"/>
                <a:ea typeface="Canva Sans"/>
                <a:cs typeface="Canva Sans"/>
                <a:sym typeface="Canva Sans"/>
              </a:rPr>
              <a:t>This use case diagram shows how a Normal User provides audio or text input, which is converted into sign language. The system generates a skeleton video that is viewed by the Deaf User.</a:t>
            </a:r>
          </a:p>
          <a:p>
            <a:endParaRPr lang="en-US" dirty="0"/>
          </a:p>
        </p:txBody>
      </p:sp>
      <p:sp>
        <p:nvSpPr>
          <p:cNvPr id="6" name="Freeform 4"/>
          <p:cNvSpPr/>
          <p:nvPr/>
        </p:nvSpPr>
        <p:spPr>
          <a:xfrm>
            <a:off x="14173200"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cstate="print">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419100"/>
            <a:ext cx="4953000" cy="2215991"/>
          </a:xfrm>
          <a:prstGeom prst="rect">
            <a:avLst/>
          </a:prstGeom>
          <a:noFill/>
        </p:spPr>
        <p:txBody>
          <a:bodyPr wrap="square" rtlCol="0">
            <a:spAutoFit/>
          </a:bodyPr>
          <a:lstStyle/>
          <a:p>
            <a:r>
              <a:rPr lang="en-IN" sz="4500" dirty="0">
                <a:solidFill>
                  <a:srgbClr val="252930"/>
                </a:solidFill>
                <a:latin typeface="Radley"/>
                <a:ea typeface="Radley"/>
                <a:cs typeface="Radley"/>
                <a:sym typeface="Radley"/>
              </a:rPr>
              <a:t>Class Diagram</a:t>
            </a:r>
            <a:endParaRPr lang="en-US" sz="4500" dirty="0">
              <a:solidFill>
                <a:srgbClr val="252930"/>
              </a:solidFill>
              <a:latin typeface="Radley"/>
              <a:ea typeface="Radley"/>
              <a:cs typeface="Radley"/>
              <a:sym typeface="Radley"/>
            </a:endParaRPr>
          </a:p>
          <a:p>
            <a:endParaRPr lang="en-US" sz="4800" dirty="0"/>
          </a:p>
          <a:p>
            <a:endParaRPr lang="en-US" sz="4500" dirty="0">
              <a:solidFill>
                <a:srgbClr val="252930"/>
              </a:solidFill>
              <a:latin typeface="Radley"/>
              <a:ea typeface="Radley"/>
              <a:cs typeface="Radley"/>
              <a:sym typeface="Radley"/>
            </a:endParaRP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1333500"/>
            <a:ext cx="11277600" cy="6934200"/>
          </a:xfrm>
          <a:prstGeom prst="rect">
            <a:avLst/>
          </a:prstGeom>
          <a:noFill/>
          <a:ln>
            <a:noFill/>
          </a:ln>
        </p:spPr>
      </p:pic>
      <p:sp>
        <p:nvSpPr>
          <p:cNvPr id="4" name="Rectangle 3"/>
          <p:cNvSpPr/>
          <p:nvPr/>
        </p:nvSpPr>
        <p:spPr>
          <a:xfrm>
            <a:off x="609600" y="8496300"/>
            <a:ext cx="16535400" cy="646331"/>
          </a:xfrm>
          <a:prstGeom prst="rect">
            <a:avLst/>
          </a:prstGeom>
        </p:spPr>
        <p:txBody>
          <a:bodyPr wrap="square">
            <a:spAutoFit/>
          </a:bodyPr>
          <a:lstStyle/>
          <a:p>
            <a:r>
              <a:rPr lang="en-IN" dirty="0"/>
              <a:t>This class diagram shows the object-oriented design of the spoken-to-sign translation system. It includes classes for input handling, text and audio processing, gloss conversion, pose generation, and video generation. Inheritance and method definitions illustrate the structured data flow and modular architecture of the translation pipeline</a:t>
            </a:r>
            <a:endParaRPr lang="en-US" dirty="0"/>
          </a:p>
        </p:txBody>
      </p:sp>
      <p:sp>
        <p:nvSpPr>
          <p:cNvPr id="5" name="Freeform 4"/>
          <p:cNvSpPr/>
          <p:nvPr/>
        </p:nvSpPr>
        <p:spPr>
          <a:xfrm>
            <a:off x="14173200"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cstate="print">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2"/>
          <p:cNvSpPr/>
          <p:nvPr/>
        </p:nvSpPr>
        <p:spPr>
          <a:xfrm>
            <a:off x="260484" y="435237"/>
            <a:ext cx="17767032" cy="9416527"/>
          </a:xfrm>
          <a:custGeom>
            <a:avLst/>
            <a:gdLst/>
            <a:ahLst/>
            <a:cxnLst/>
            <a:rect l="l" t="t" r="r" b="b"/>
            <a:pathLst>
              <a:path w="17767032" h="9416527">
                <a:moveTo>
                  <a:pt x="0" y="0"/>
                </a:moveTo>
                <a:lnTo>
                  <a:pt x="17767032" y="0"/>
                </a:lnTo>
                <a:lnTo>
                  <a:pt x="17767032" y="9416526"/>
                </a:lnTo>
                <a:lnTo>
                  <a:pt x="0" y="9416526"/>
                </a:lnTo>
                <a:lnTo>
                  <a:pt x="0" y="0"/>
                </a:lnTo>
                <a:close/>
              </a:path>
            </a:pathLst>
          </a:custGeom>
          <a:blipFill>
            <a:blip r:embed="rId2" cstate="print"/>
            <a:stretch>
              <a:fillRect/>
            </a:stretch>
          </a:blipFill>
        </p:spPr>
      </p:sp>
      <p:sp>
        <p:nvSpPr>
          <p:cNvPr id="6" name="Freeform 3"/>
          <p:cNvSpPr/>
          <p:nvPr/>
        </p:nvSpPr>
        <p:spPr>
          <a:xfrm>
            <a:off x="672453" y="678429"/>
            <a:ext cx="3207341" cy="1607690"/>
          </a:xfrm>
          <a:custGeom>
            <a:avLst/>
            <a:gdLst/>
            <a:ahLst/>
            <a:cxnLst/>
            <a:rect l="l" t="t" r="r" b="b"/>
            <a:pathLst>
              <a:path w="3207341" h="1607690">
                <a:moveTo>
                  <a:pt x="0" y="0"/>
                </a:moveTo>
                <a:lnTo>
                  <a:pt x="3207340" y="0"/>
                </a:lnTo>
                <a:lnTo>
                  <a:pt x="3207340" y="1607690"/>
                </a:lnTo>
                <a:lnTo>
                  <a:pt x="0" y="1607690"/>
                </a:lnTo>
                <a:lnTo>
                  <a:pt x="0" y="0"/>
                </a:lnTo>
                <a:close/>
              </a:path>
            </a:pathLst>
          </a:custGeom>
          <a:blipFill>
            <a:blip r:embed="rId3" cstate="print"/>
            <a:stretch>
              <a:fillRect/>
            </a:stretch>
          </a:blipFill>
        </p:spPr>
      </p:sp>
      <p:sp>
        <p:nvSpPr>
          <p:cNvPr id="7" name="TextBox 4"/>
          <p:cNvSpPr txBox="1"/>
          <p:nvPr/>
        </p:nvSpPr>
        <p:spPr>
          <a:xfrm>
            <a:off x="3001334" y="830705"/>
            <a:ext cx="14699472" cy="1455414"/>
          </a:xfrm>
          <a:prstGeom prst="rect">
            <a:avLst/>
          </a:prstGeom>
        </p:spPr>
        <p:txBody>
          <a:bodyPr lIns="0" tIns="0" rIns="0" bIns="0" rtlCol="0" anchor="t">
            <a:spAutoFit/>
          </a:bodyPr>
          <a:lstStyle/>
          <a:p>
            <a:pPr algn="ctr">
              <a:lnSpc>
                <a:spcPts val="5880"/>
              </a:lnSpc>
              <a:spcBef>
                <a:spcPct val="0"/>
              </a:spcBef>
            </a:pPr>
            <a:r>
              <a:rPr lang="en-US" sz="4200">
                <a:solidFill>
                  <a:srgbClr val="000000"/>
                </a:solidFill>
                <a:latin typeface="Radley"/>
                <a:ea typeface="Radley"/>
                <a:cs typeface="Radley"/>
                <a:sym typeface="Radley"/>
              </a:rPr>
              <a:t>MAHATMA GANDHI INSTITUTE OF TECHNOLOGY(A)</a:t>
            </a:r>
          </a:p>
          <a:p>
            <a:pPr algn="ctr">
              <a:lnSpc>
                <a:spcPts val="5880"/>
              </a:lnSpc>
              <a:spcBef>
                <a:spcPct val="0"/>
              </a:spcBef>
            </a:pPr>
            <a:r>
              <a:rPr lang="en-US" sz="4200">
                <a:solidFill>
                  <a:srgbClr val="000000"/>
                </a:solidFill>
                <a:latin typeface="Radley"/>
                <a:ea typeface="Radley"/>
                <a:cs typeface="Radley"/>
                <a:sym typeface="Radley"/>
              </a:rPr>
              <a:t> DEPARTMENT OF INFORMATION TECHNOLOGY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
          <p:cNvSpPr/>
          <p:nvPr/>
        </p:nvSpPr>
        <p:spPr>
          <a:xfrm>
            <a:off x="14173200"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cstate="print">
              <a:extLst>
                <a:ext uri="{96DAC541-7B7A-43D3-8B79-37D633B846F1}">
                  <asvg:svgBlip xmlns:asvg="http://schemas.microsoft.com/office/drawing/2016/SVG/main" r:embed="rId4"/>
                </a:ext>
              </a:extLst>
            </a:blip>
            <a:stretch>
              <a:fillRect/>
            </a:stretch>
          </a:blipFill>
        </p:spPr>
      </p:sp>
      <p:sp>
        <p:nvSpPr>
          <p:cNvPr id="5" name="TextBox 4"/>
          <p:cNvSpPr txBox="1"/>
          <p:nvPr/>
        </p:nvSpPr>
        <p:spPr>
          <a:xfrm>
            <a:off x="381000" y="419100"/>
            <a:ext cx="4953000" cy="2215991"/>
          </a:xfrm>
          <a:prstGeom prst="rect">
            <a:avLst/>
          </a:prstGeom>
          <a:noFill/>
        </p:spPr>
        <p:txBody>
          <a:bodyPr wrap="square" rtlCol="0">
            <a:spAutoFit/>
          </a:bodyPr>
          <a:lstStyle/>
          <a:p>
            <a:r>
              <a:rPr lang="en-IN" sz="4500" dirty="0">
                <a:solidFill>
                  <a:srgbClr val="252930"/>
                </a:solidFill>
                <a:latin typeface="Radley"/>
                <a:ea typeface="Radley"/>
                <a:cs typeface="Radley"/>
                <a:sym typeface="Radley"/>
              </a:rPr>
              <a:t>Activity Diagram</a:t>
            </a:r>
            <a:endParaRPr lang="en-US" sz="4500" dirty="0">
              <a:solidFill>
                <a:srgbClr val="252930"/>
              </a:solidFill>
              <a:latin typeface="Radley"/>
              <a:ea typeface="Radley"/>
              <a:cs typeface="Radley"/>
              <a:sym typeface="Radley"/>
            </a:endParaRPr>
          </a:p>
          <a:p>
            <a:endParaRPr lang="en-US" sz="4800" dirty="0"/>
          </a:p>
          <a:p>
            <a:endParaRPr lang="en-US" sz="4500" dirty="0">
              <a:solidFill>
                <a:srgbClr val="252930"/>
              </a:solidFill>
              <a:latin typeface="Radley"/>
              <a:ea typeface="Radley"/>
              <a:cs typeface="Radley"/>
              <a:sym typeface="Radley"/>
            </a:endParaRPr>
          </a:p>
        </p:txBody>
      </p:sp>
      <p:pic>
        <p:nvPicPr>
          <p:cNvPr id="6" name="Picture 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81200" y="1257300"/>
            <a:ext cx="8610600" cy="7086600"/>
          </a:xfrm>
          <a:prstGeom prst="rect">
            <a:avLst/>
          </a:prstGeom>
          <a:noFill/>
          <a:ln>
            <a:noFill/>
          </a:ln>
        </p:spPr>
      </p:pic>
      <p:sp>
        <p:nvSpPr>
          <p:cNvPr id="46081" name="Rectangle 1"/>
          <p:cNvSpPr>
            <a:spLocks noChangeArrowheads="1"/>
          </p:cNvSpPr>
          <p:nvPr/>
        </p:nvSpPr>
        <p:spPr bwMode="auto">
          <a:xfrm>
            <a:off x="457200" y="8648700"/>
            <a:ext cx="17297400"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This activity diagram is a variation of the earlier architecture diagram (Figure 3.2.2), enhanced with visual markers for start and end points. It represents the spoken-to-signed translation process from input to video output, including branches for error handling. The red-circled nodes mark system start and termination points.</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stretch>
            <a:fillRect/>
          </a:stretch>
        </p:blipFill>
        <p:spPr>
          <a:xfrm>
            <a:off x="1066800" y="1485900"/>
            <a:ext cx="9829800" cy="4191000"/>
          </a:xfrm>
          <a:prstGeom prst="rect">
            <a:avLst/>
          </a:prstGeom>
        </p:spPr>
      </p:pic>
      <p:sp>
        <p:nvSpPr>
          <p:cNvPr id="3" name="Freeform 2"/>
          <p:cNvSpPr/>
          <p:nvPr/>
        </p:nvSpPr>
        <p:spPr>
          <a:xfrm>
            <a:off x="14173200"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cstate="print">
              <a:extLst>
                <a:ext uri="{96DAC541-7B7A-43D3-8B79-37D633B846F1}">
                  <asvg:svgBlip xmlns:asvg="http://schemas.microsoft.com/office/drawing/2016/SVG/main" r:embed="rId4"/>
                </a:ext>
              </a:extLst>
            </a:blip>
            <a:stretch>
              <a:fillRect/>
            </a:stretch>
          </a:blipFill>
        </p:spPr>
      </p:sp>
      <p:sp>
        <p:nvSpPr>
          <p:cNvPr id="6" name="TextBox 5"/>
          <p:cNvSpPr txBox="1"/>
          <p:nvPr/>
        </p:nvSpPr>
        <p:spPr>
          <a:xfrm>
            <a:off x="381000" y="419100"/>
            <a:ext cx="4953000" cy="2215991"/>
          </a:xfrm>
          <a:prstGeom prst="rect">
            <a:avLst/>
          </a:prstGeom>
          <a:noFill/>
        </p:spPr>
        <p:txBody>
          <a:bodyPr wrap="square" rtlCol="0">
            <a:spAutoFit/>
          </a:bodyPr>
          <a:lstStyle/>
          <a:p>
            <a:r>
              <a:rPr lang="en-IN" sz="4500" dirty="0">
                <a:solidFill>
                  <a:srgbClr val="252930"/>
                </a:solidFill>
                <a:latin typeface="Radley"/>
                <a:ea typeface="Radley"/>
                <a:cs typeface="Radley"/>
                <a:sym typeface="Radley"/>
              </a:rPr>
              <a:t>Sequence Diagram</a:t>
            </a:r>
            <a:endParaRPr lang="en-US" sz="4500" dirty="0">
              <a:solidFill>
                <a:srgbClr val="252930"/>
              </a:solidFill>
              <a:latin typeface="Radley"/>
              <a:ea typeface="Radley"/>
              <a:cs typeface="Radley"/>
              <a:sym typeface="Radley"/>
            </a:endParaRPr>
          </a:p>
          <a:p>
            <a:endParaRPr lang="en-US" sz="4800" dirty="0"/>
          </a:p>
          <a:p>
            <a:endParaRPr lang="en-US" sz="4500" dirty="0">
              <a:solidFill>
                <a:srgbClr val="252930"/>
              </a:solidFill>
              <a:latin typeface="Radley"/>
              <a:ea typeface="Radley"/>
              <a:cs typeface="Radley"/>
              <a:sym typeface="Radley"/>
            </a:endParaRPr>
          </a:p>
        </p:txBody>
      </p:sp>
      <p:sp>
        <p:nvSpPr>
          <p:cNvPr id="9" name="Rectangle 8"/>
          <p:cNvSpPr/>
          <p:nvPr/>
        </p:nvSpPr>
        <p:spPr>
          <a:xfrm>
            <a:off x="990600" y="6286500"/>
            <a:ext cx="15621000" cy="923330"/>
          </a:xfrm>
          <a:prstGeom prst="rect">
            <a:avLst/>
          </a:prstGeom>
        </p:spPr>
        <p:txBody>
          <a:bodyPr wrap="square">
            <a:spAutoFit/>
          </a:bodyPr>
          <a:lstStyle/>
          <a:p>
            <a:r>
              <a:rPr lang="en-IN" dirty="0"/>
              <a:t>This sequence diagram depicts the chronological interaction among system components involved in converting text or audio to sign language video. It illustrates how a user provides input, which flows through modules for audio-to-text conversion, text-to-gloss translation, gloss-to-pose transformation, and final video rendering, before being output back to the user.</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962400" y="1866900"/>
          <a:ext cx="11125201" cy="8091464"/>
        </p:xfrm>
        <a:graphic>
          <a:graphicData uri="http://schemas.openxmlformats.org/drawingml/2006/table">
            <a:tbl>
              <a:tblPr/>
              <a:tblGrid>
                <a:gridCol w="1810816">
                  <a:extLst>
                    <a:ext uri="{9D8B030D-6E8A-4147-A177-3AD203B41FA5}">
                      <a16:colId xmlns:a16="http://schemas.microsoft.com/office/drawing/2014/main" val="20000"/>
                    </a:ext>
                  </a:extLst>
                </a:gridCol>
                <a:gridCol w="1862374">
                  <a:extLst>
                    <a:ext uri="{9D8B030D-6E8A-4147-A177-3AD203B41FA5}">
                      <a16:colId xmlns:a16="http://schemas.microsoft.com/office/drawing/2014/main" val="20001"/>
                    </a:ext>
                  </a:extLst>
                </a:gridCol>
                <a:gridCol w="2019563">
                  <a:extLst>
                    <a:ext uri="{9D8B030D-6E8A-4147-A177-3AD203B41FA5}">
                      <a16:colId xmlns:a16="http://schemas.microsoft.com/office/drawing/2014/main" val="20002"/>
                    </a:ext>
                  </a:extLst>
                </a:gridCol>
                <a:gridCol w="1810816">
                  <a:extLst>
                    <a:ext uri="{9D8B030D-6E8A-4147-A177-3AD203B41FA5}">
                      <a16:colId xmlns:a16="http://schemas.microsoft.com/office/drawing/2014/main" val="20003"/>
                    </a:ext>
                  </a:extLst>
                </a:gridCol>
                <a:gridCol w="1810816">
                  <a:extLst>
                    <a:ext uri="{9D8B030D-6E8A-4147-A177-3AD203B41FA5}">
                      <a16:colId xmlns:a16="http://schemas.microsoft.com/office/drawing/2014/main" val="20004"/>
                    </a:ext>
                  </a:extLst>
                </a:gridCol>
                <a:gridCol w="1810816">
                  <a:extLst>
                    <a:ext uri="{9D8B030D-6E8A-4147-A177-3AD203B41FA5}">
                      <a16:colId xmlns:a16="http://schemas.microsoft.com/office/drawing/2014/main" val="20005"/>
                    </a:ext>
                  </a:extLst>
                </a:gridCol>
              </a:tblGrid>
              <a:tr h="416951">
                <a:tc>
                  <a:txBody>
                    <a:bodyPr/>
                    <a:lstStyle/>
                    <a:p>
                      <a:pPr>
                        <a:spcAft>
                          <a:spcPts val="0"/>
                        </a:spcAft>
                      </a:pPr>
                      <a:r>
                        <a:rPr lang="en-US" sz="1600" kern="100" dirty="0">
                          <a:latin typeface="Calibri"/>
                          <a:ea typeface="Times New Roman"/>
                          <a:cs typeface="Times New Roman"/>
                        </a:rPr>
                        <a:t>Test Case ID</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dirty="0">
                          <a:latin typeface="Calibri"/>
                          <a:ea typeface="Times New Roman"/>
                          <a:cs typeface="Times New Roman"/>
                        </a:rPr>
                        <a:t>Test Case Name</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dirty="0">
                          <a:latin typeface="Calibri"/>
                          <a:ea typeface="Times New Roman"/>
                          <a:cs typeface="Times New Roman"/>
                        </a:rPr>
                        <a:t>Test Case Description</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dirty="0">
                          <a:latin typeface="Calibri"/>
                          <a:ea typeface="Times New Roman"/>
                          <a:cs typeface="Times New Roman"/>
                        </a:rPr>
                        <a:t>Expected Output</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dirty="0">
                          <a:latin typeface="Calibri"/>
                          <a:ea typeface="Times New Roman"/>
                          <a:cs typeface="Times New Roman"/>
                        </a:rPr>
                        <a:t>Actual Output</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dirty="0">
                          <a:latin typeface="Calibri"/>
                          <a:ea typeface="Times New Roman"/>
                          <a:cs typeface="Times New Roman"/>
                        </a:rPr>
                        <a:t>Remarks</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218028">
                <a:tc>
                  <a:txBody>
                    <a:bodyPr/>
                    <a:lstStyle/>
                    <a:p>
                      <a:pPr>
                        <a:spcAft>
                          <a:spcPts val="0"/>
                        </a:spcAft>
                      </a:pPr>
                      <a:r>
                        <a:rPr lang="en-US" sz="1600" kern="100" dirty="0">
                          <a:latin typeface="Calibri"/>
                          <a:ea typeface="Times New Roman"/>
                          <a:cs typeface="Times New Roman"/>
                        </a:rPr>
                        <a:t>TC01</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dirty="0">
                          <a:latin typeface="Calibri"/>
                          <a:ea typeface="Times New Roman"/>
                          <a:cs typeface="Times New Roman"/>
                        </a:rPr>
                        <a:t>Speech-to-Text Conversion</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Check if audio input is correctly converted to English text using Whisper.</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Text matches spoken input accurately.</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Text matches spoken input accurately.</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Success</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15023">
                <a:tc>
                  <a:txBody>
                    <a:bodyPr/>
                    <a:lstStyle/>
                    <a:p>
                      <a:pPr>
                        <a:spcAft>
                          <a:spcPts val="0"/>
                        </a:spcAft>
                      </a:pPr>
                      <a:r>
                        <a:rPr lang="en-US" sz="1600" kern="100" dirty="0">
                          <a:latin typeface="Calibri"/>
                          <a:ea typeface="Times New Roman"/>
                          <a:cs typeface="Times New Roman"/>
                        </a:rPr>
                        <a:t>TC02</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dirty="0">
                          <a:latin typeface="Calibri"/>
                          <a:ea typeface="Times New Roman"/>
                          <a:cs typeface="Times New Roman"/>
                        </a:rPr>
                        <a:t>Text Normalization</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dirty="0">
                          <a:latin typeface="Calibri"/>
                          <a:ea typeface="Times New Roman"/>
                          <a:cs typeface="Times New Roman"/>
                        </a:rPr>
                        <a:t>Check if input text is cleaned and normalized before gloss conversion.</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Output is cleaned of punctuation and normalized.</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Output is cleaned of punctuation and normalized.</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Success</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15023">
                <a:tc>
                  <a:txBody>
                    <a:bodyPr/>
                    <a:lstStyle/>
                    <a:p>
                      <a:pPr>
                        <a:spcAft>
                          <a:spcPts val="0"/>
                        </a:spcAft>
                      </a:pPr>
                      <a:r>
                        <a:rPr lang="en-US" sz="1600" kern="100" dirty="0">
                          <a:latin typeface="Calibri"/>
                          <a:ea typeface="Times New Roman"/>
                          <a:cs typeface="Times New Roman"/>
                        </a:rPr>
                        <a:t>TC03</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Text-to-Gloss Conversion</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dirty="0">
                          <a:latin typeface="Calibri"/>
                          <a:ea typeface="Times New Roman"/>
                          <a:cs typeface="Times New Roman"/>
                        </a:rPr>
                        <a:t>Verify conversion of normalized text to correct gloss representation.</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dirty="0">
                          <a:latin typeface="Calibri"/>
                          <a:ea typeface="Times New Roman"/>
                          <a:cs typeface="Times New Roman"/>
                        </a:rPr>
                        <a:t>Correct sign language gloss generated.</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Correct sign language gloss generated.</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Success</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18028">
                <a:tc>
                  <a:txBody>
                    <a:bodyPr/>
                    <a:lstStyle/>
                    <a:p>
                      <a:pPr>
                        <a:spcAft>
                          <a:spcPts val="0"/>
                        </a:spcAft>
                      </a:pPr>
                      <a:r>
                        <a:rPr lang="en-US" sz="1600" kern="100" dirty="0">
                          <a:latin typeface="Calibri"/>
                          <a:ea typeface="Times New Roman"/>
                          <a:cs typeface="Times New Roman"/>
                        </a:rPr>
                        <a:t>TC04</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Gloss-to-Pose Generation</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Check if gloss is accurately converted to pose keypoints using the pose model.</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dirty="0">
                          <a:latin typeface="Calibri"/>
                          <a:ea typeface="Times New Roman"/>
                          <a:cs typeface="Times New Roman"/>
                        </a:rPr>
                        <a:t>Sequence of poses representing the gloss.</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dirty="0">
                          <a:latin typeface="Calibri"/>
                          <a:ea typeface="Times New Roman"/>
                          <a:cs typeface="Times New Roman"/>
                        </a:rPr>
                        <a:t>Sequence of poses representing the gloss.</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dirty="0">
                          <a:latin typeface="Calibri"/>
                          <a:ea typeface="Times New Roman"/>
                          <a:cs typeface="Times New Roman"/>
                        </a:rPr>
                        <a:t>Success</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218028">
                <a:tc>
                  <a:txBody>
                    <a:bodyPr/>
                    <a:lstStyle/>
                    <a:p>
                      <a:pPr>
                        <a:spcAft>
                          <a:spcPts val="0"/>
                        </a:spcAft>
                      </a:pPr>
                      <a:r>
                        <a:rPr lang="en-US" sz="1600" kern="100" dirty="0">
                          <a:latin typeface="Calibri"/>
                          <a:ea typeface="Times New Roman"/>
                          <a:cs typeface="Times New Roman"/>
                        </a:rPr>
                        <a:t>TC05</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Pose-to-Video Rendering</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Verify pose sequence is converted into skeletal animation video.</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Accurate animation matching input gloss.</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Accurate animation matching input gloss.</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dirty="0">
                          <a:latin typeface="Calibri"/>
                          <a:ea typeface="Times New Roman"/>
                          <a:cs typeface="Times New Roman"/>
                        </a:rPr>
                        <a:t>Success</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1015023">
                <a:tc>
                  <a:txBody>
                    <a:bodyPr/>
                    <a:lstStyle/>
                    <a:p>
                      <a:pPr>
                        <a:spcAft>
                          <a:spcPts val="0"/>
                        </a:spcAft>
                      </a:pPr>
                      <a:r>
                        <a:rPr lang="en-US" sz="1600" kern="100" dirty="0">
                          <a:latin typeface="Calibri"/>
                          <a:ea typeface="Times New Roman"/>
                          <a:cs typeface="Times New Roman"/>
                        </a:rPr>
                        <a:t>TC06</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End-to-End Flow (Audio)</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Test complete pipeline from audio to ASL video output.</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Sign language animation corresponds to input speech.</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Sign language animation corresponds to input speech.</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dirty="0">
                          <a:latin typeface="Calibri"/>
                          <a:ea typeface="Times New Roman"/>
                          <a:cs typeface="Times New Roman"/>
                        </a:rPr>
                        <a:t>Success</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844647">
                <a:tc>
                  <a:txBody>
                    <a:bodyPr/>
                    <a:lstStyle/>
                    <a:p>
                      <a:pPr>
                        <a:spcAft>
                          <a:spcPts val="0"/>
                        </a:spcAft>
                      </a:pPr>
                      <a:r>
                        <a:rPr lang="en-US" sz="1600" kern="100" dirty="0">
                          <a:latin typeface="Calibri"/>
                          <a:ea typeface="Times New Roman"/>
                          <a:cs typeface="Times New Roman"/>
                        </a:rPr>
                        <a:t>TC07</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End-to-End Flow (Text)</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Test complete pipeline from text to ASL video output.</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Sign language animation corresponds to input text.</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a:latin typeface="Calibri"/>
                          <a:ea typeface="Times New Roman"/>
                          <a:cs typeface="Times New Roman"/>
                        </a:rPr>
                        <a:t>Sign language animation corresponds to input text.</a:t>
                      </a:r>
                      <a:endParaRPr lang="en-US" sz="1600" kern="10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kern="100" dirty="0">
                          <a:latin typeface="Calibri"/>
                          <a:ea typeface="Times New Roman"/>
                          <a:cs typeface="Times New Roman"/>
                        </a:rPr>
                        <a:t>Success</a:t>
                      </a:r>
                      <a:endParaRPr lang="en-US" sz="1600" kern="100" dirty="0">
                        <a:latin typeface="Times New Roman"/>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1026" name="Rectangle 2"/>
          <p:cNvSpPr>
            <a:spLocks noChangeArrowheads="1"/>
          </p:cNvSpPr>
          <p:nvPr/>
        </p:nvSpPr>
        <p:spPr bwMode="auto">
          <a:xfrm>
            <a:off x="6519707" y="190500"/>
            <a:ext cx="5529079" cy="147732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495550" algn="l"/>
              </a:tabLst>
            </a:pPr>
            <a:r>
              <a:rPr lang="en-US" sz="9000" dirty="0">
                <a:solidFill>
                  <a:srgbClr val="252930"/>
                </a:solidFill>
                <a:latin typeface="Radley"/>
                <a:ea typeface="Radley"/>
                <a:cs typeface="Radley"/>
                <a:sym typeface="Radley"/>
              </a:rPr>
              <a:t>Test Cases</a:t>
            </a:r>
          </a:p>
        </p:txBody>
      </p:sp>
      <p:sp>
        <p:nvSpPr>
          <p:cNvPr id="6" name="Freeform 5"/>
          <p:cNvSpPr/>
          <p:nvPr/>
        </p:nvSpPr>
        <p:spPr>
          <a:xfrm>
            <a:off x="14173200"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cstate="print">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419100"/>
            <a:ext cx="15316200" cy="1754326"/>
          </a:xfrm>
          <a:prstGeom prst="rect">
            <a:avLst/>
          </a:prstGeom>
          <a:noFill/>
        </p:spPr>
        <p:txBody>
          <a:bodyPr wrap="square" rtlCol="0">
            <a:spAutoFit/>
          </a:bodyPr>
          <a:lstStyle/>
          <a:p>
            <a:r>
              <a:rPr lang="en-IN" sz="9000" dirty="0">
                <a:solidFill>
                  <a:srgbClr val="252930"/>
                </a:solidFill>
                <a:latin typeface="Radley"/>
                <a:ea typeface="Radley"/>
                <a:cs typeface="Radley"/>
                <a:sym typeface="Radley"/>
              </a:rPr>
              <a:t>Result</a:t>
            </a:r>
            <a:endParaRPr lang="en-US" sz="9000" dirty="0">
              <a:solidFill>
                <a:srgbClr val="252930"/>
              </a:solidFill>
              <a:latin typeface="Radley"/>
              <a:ea typeface="Radley"/>
              <a:cs typeface="Radley"/>
              <a:sym typeface="Radley"/>
            </a:endParaRPr>
          </a:p>
          <a:p>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2171700"/>
            <a:ext cx="10134600" cy="5181600"/>
          </a:xfrm>
          <a:prstGeom prst="rect">
            <a:avLst/>
          </a:prstGeom>
          <a:noFill/>
          <a:ln>
            <a:noFill/>
          </a:ln>
        </p:spPr>
      </p:pic>
      <p:sp>
        <p:nvSpPr>
          <p:cNvPr id="6" name="TextBox 5"/>
          <p:cNvSpPr txBox="1"/>
          <p:nvPr/>
        </p:nvSpPr>
        <p:spPr>
          <a:xfrm>
            <a:off x="1828800" y="7581900"/>
            <a:ext cx="10439400" cy="461665"/>
          </a:xfrm>
          <a:prstGeom prst="rect">
            <a:avLst/>
          </a:prstGeom>
          <a:noFill/>
        </p:spPr>
        <p:txBody>
          <a:bodyPr wrap="square" rtlCol="0">
            <a:spAutoFit/>
          </a:bodyPr>
          <a:lstStyle/>
          <a:p>
            <a:r>
              <a:rPr lang="en-US" sz="2400" dirty="0"/>
              <a:t>Input: Text</a:t>
            </a:r>
          </a:p>
        </p:txBody>
      </p:sp>
      <p:sp>
        <p:nvSpPr>
          <p:cNvPr id="7" name="Freeform 6"/>
          <p:cNvSpPr/>
          <p:nvPr/>
        </p:nvSpPr>
        <p:spPr>
          <a:xfrm>
            <a:off x="14173200"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3" cstate="print">
              <a:extLst>
                <a:ext uri="{96DAC541-7B7A-43D3-8B79-37D633B846F1}">
                  <asvg:svgBlip xmlns:asvg="http://schemas.microsoft.com/office/drawing/2016/SVG/main" r:embed="rId4"/>
                </a:ext>
              </a:extLst>
            </a:blip>
            <a:stretch>
              <a:fillRect/>
            </a:stretch>
          </a:blipFill>
        </p:spPr>
        <p:txBody>
          <a:bodyPr/>
          <a:lstStyle/>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419100"/>
            <a:ext cx="15316200" cy="1754326"/>
          </a:xfrm>
          <a:prstGeom prst="rect">
            <a:avLst/>
          </a:prstGeom>
          <a:noFill/>
        </p:spPr>
        <p:txBody>
          <a:bodyPr wrap="square" rtlCol="0">
            <a:spAutoFit/>
          </a:bodyPr>
          <a:lstStyle/>
          <a:p>
            <a:r>
              <a:rPr lang="en-IN" sz="9000" dirty="0">
                <a:solidFill>
                  <a:srgbClr val="252930"/>
                </a:solidFill>
                <a:latin typeface="Radley"/>
                <a:ea typeface="Radley"/>
                <a:cs typeface="Radley"/>
                <a:sym typeface="Radley"/>
              </a:rPr>
              <a:t>Result</a:t>
            </a:r>
            <a:endParaRPr lang="en-US" sz="9000" dirty="0">
              <a:solidFill>
                <a:srgbClr val="252930"/>
              </a:solidFill>
              <a:latin typeface="Radley"/>
              <a:ea typeface="Radley"/>
              <a:cs typeface="Radley"/>
              <a:sym typeface="Radley"/>
            </a:endParaRPr>
          </a:p>
          <a:p>
            <a:endParaRPr lang="en-US" dirty="0"/>
          </a:p>
        </p:txBody>
      </p:sp>
      <p:sp>
        <p:nvSpPr>
          <p:cNvPr id="3" name="Freeform 2"/>
          <p:cNvSpPr/>
          <p:nvPr/>
        </p:nvSpPr>
        <p:spPr>
          <a:xfrm>
            <a:off x="14173200"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cstate="print">
              <a:extLst>
                <a:ext uri="{96DAC541-7B7A-43D3-8B79-37D633B846F1}">
                  <asvg:svgBlip xmlns:asvg="http://schemas.microsoft.com/office/drawing/2016/SVG/main" r:embed="rId3"/>
                </a:ext>
              </a:extLst>
            </a:blip>
            <a:stretch>
              <a:fillRect/>
            </a:stretch>
          </a:blipFill>
        </p:spPr>
        <p:txBody>
          <a:bodyPr/>
          <a:lstStyle/>
          <a:p>
            <a:endParaRPr lang="en-US" dirty="0"/>
          </a:p>
        </p:txBody>
      </p:sp>
      <p:pic>
        <p:nvPicPr>
          <p:cNvPr id="4" name="Picture 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28800" y="2400300"/>
            <a:ext cx="10515600" cy="4724400"/>
          </a:xfrm>
          <a:prstGeom prst="rect">
            <a:avLst/>
          </a:prstGeom>
          <a:noFill/>
          <a:ln>
            <a:noFill/>
          </a:ln>
        </p:spPr>
      </p:pic>
      <p:sp>
        <p:nvSpPr>
          <p:cNvPr id="5" name="TextBox 4"/>
          <p:cNvSpPr txBox="1"/>
          <p:nvPr/>
        </p:nvSpPr>
        <p:spPr>
          <a:xfrm>
            <a:off x="1828800" y="7429500"/>
            <a:ext cx="10439400" cy="461665"/>
          </a:xfrm>
          <a:prstGeom prst="rect">
            <a:avLst/>
          </a:prstGeom>
          <a:noFill/>
        </p:spPr>
        <p:txBody>
          <a:bodyPr wrap="square" rtlCol="0">
            <a:spAutoFit/>
          </a:bodyPr>
          <a:lstStyle/>
          <a:p>
            <a:r>
              <a:rPr lang="en-US" sz="2400" dirty="0"/>
              <a:t>Input: Audio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2781300"/>
            <a:ext cx="15163800" cy="4547783"/>
          </a:xfrm>
          <a:prstGeom prst="rect">
            <a:avLst/>
          </a:prstGeom>
        </p:spPr>
        <p:txBody>
          <a:bodyPr wrap="square">
            <a:spAutoFit/>
          </a:bodyPr>
          <a:lstStyle/>
          <a:p>
            <a:pPr>
              <a:lnSpc>
                <a:spcPct val="150000"/>
              </a:lnSpc>
              <a:buFont typeface="Arial" pitchFamily="34" charset="0"/>
              <a:buChar char="•"/>
            </a:pPr>
            <a:r>
              <a:rPr lang="en-US" sz="2800" dirty="0">
                <a:latin typeface="Canva Sans" charset="0"/>
              </a:rPr>
              <a:t>Developed a real-time spoken-to-signed language translation system for DHH   users</a:t>
            </a:r>
          </a:p>
          <a:p>
            <a:pPr>
              <a:lnSpc>
                <a:spcPct val="150000"/>
              </a:lnSpc>
              <a:buFont typeface="Arial" pitchFamily="34" charset="0"/>
              <a:buChar char="•"/>
            </a:pPr>
            <a:r>
              <a:rPr lang="en-US" sz="2800" dirty="0">
                <a:latin typeface="Canva Sans" charset="0"/>
              </a:rPr>
              <a:t>Supports both text and speech input</a:t>
            </a:r>
          </a:p>
          <a:p>
            <a:pPr>
              <a:lnSpc>
                <a:spcPct val="150000"/>
              </a:lnSpc>
              <a:buFont typeface="Arial" pitchFamily="34" charset="0"/>
              <a:buChar char="•"/>
            </a:pPr>
            <a:r>
              <a:rPr lang="en-US" sz="2800" dirty="0">
                <a:latin typeface="Canva Sans" charset="0"/>
              </a:rPr>
              <a:t>Uses ASR, gloss generation, pose estimation, and avatar-based animation</a:t>
            </a:r>
          </a:p>
          <a:p>
            <a:pPr>
              <a:lnSpc>
                <a:spcPct val="150000"/>
              </a:lnSpc>
              <a:buFont typeface="Arial" pitchFamily="34" charset="0"/>
              <a:buChar char="•"/>
            </a:pPr>
            <a:r>
              <a:rPr lang="en-US" sz="2800" dirty="0">
                <a:latin typeface="Canva Sans" charset="0"/>
              </a:rPr>
              <a:t>Produces expressive, synchronized sign output with gestures, facial expressions,      and posture</a:t>
            </a:r>
          </a:p>
          <a:p>
            <a:pPr>
              <a:lnSpc>
                <a:spcPct val="150000"/>
              </a:lnSpc>
              <a:buFont typeface="Arial" pitchFamily="34" charset="0"/>
              <a:buChar char="•"/>
            </a:pPr>
            <a:r>
              <a:rPr lang="en-US" sz="2800" dirty="0">
                <a:latin typeface="Canva Sans" charset="0"/>
              </a:rPr>
              <a:t>Dynamic and scalable — adaptable for multiple sign languages</a:t>
            </a:r>
          </a:p>
          <a:p>
            <a:pPr>
              <a:lnSpc>
                <a:spcPct val="150000"/>
              </a:lnSpc>
              <a:buFont typeface="Arial" pitchFamily="34" charset="0"/>
              <a:buChar char="•"/>
            </a:pPr>
            <a:r>
              <a:rPr lang="en-US" sz="2800" dirty="0">
                <a:latin typeface="Canva Sans" charset="0"/>
              </a:rPr>
              <a:t>Modular architecture allows easy integration into assistive tools and platforms</a:t>
            </a:r>
          </a:p>
        </p:txBody>
      </p:sp>
      <p:sp>
        <p:nvSpPr>
          <p:cNvPr id="3" name="TextBox 2"/>
          <p:cNvSpPr txBox="1"/>
          <p:nvPr/>
        </p:nvSpPr>
        <p:spPr>
          <a:xfrm>
            <a:off x="1295400" y="1104900"/>
            <a:ext cx="8001000" cy="1477328"/>
          </a:xfrm>
          <a:prstGeom prst="rect">
            <a:avLst/>
          </a:prstGeom>
          <a:noFill/>
        </p:spPr>
        <p:txBody>
          <a:bodyPr wrap="square" rtlCol="0">
            <a:spAutoFit/>
          </a:bodyPr>
          <a:lstStyle/>
          <a:p>
            <a:r>
              <a:rPr lang="en-US" sz="9000" dirty="0">
                <a:latin typeface="Radley" charset="0"/>
              </a:rPr>
              <a:t>Conclusion</a:t>
            </a:r>
          </a:p>
        </p:txBody>
      </p:sp>
      <p:sp>
        <p:nvSpPr>
          <p:cNvPr id="4" name="Freeform 3"/>
          <p:cNvSpPr/>
          <p:nvPr/>
        </p:nvSpPr>
        <p:spPr>
          <a:xfrm>
            <a:off x="14173200"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cstate="print">
              <a:extLst>
                <a:ext uri="{96DAC541-7B7A-43D3-8B79-37D633B846F1}">
                  <asvg:svgBlip xmlns:asvg="http://schemas.microsoft.com/office/drawing/2016/SVG/main" r:embed="rId3"/>
                </a:ext>
              </a:extLst>
            </a:blip>
            <a:stretch>
              <a:fillRect/>
            </a:stretch>
          </a:blipFill>
        </p:spPr>
        <p:txBody>
          <a:bodyPr/>
          <a:lstStyle/>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952500"/>
            <a:ext cx="11452174" cy="1477328"/>
          </a:xfrm>
          <a:prstGeom prst="rect">
            <a:avLst/>
          </a:prstGeom>
        </p:spPr>
        <p:txBody>
          <a:bodyPr wrap="none">
            <a:spAutoFit/>
          </a:bodyPr>
          <a:lstStyle/>
          <a:p>
            <a:r>
              <a:rPr lang="en-US" sz="9000" dirty="0">
                <a:latin typeface="Radley" charset="0"/>
              </a:rPr>
              <a:t>Future Enhancements</a:t>
            </a:r>
          </a:p>
        </p:txBody>
      </p:sp>
      <p:sp>
        <p:nvSpPr>
          <p:cNvPr id="3" name="Rectangle 2"/>
          <p:cNvSpPr/>
          <p:nvPr/>
        </p:nvSpPr>
        <p:spPr>
          <a:xfrm>
            <a:off x="1371600" y="2476500"/>
            <a:ext cx="15011400" cy="3255122"/>
          </a:xfrm>
          <a:prstGeom prst="rect">
            <a:avLst/>
          </a:prstGeom>
        </p:spPr>
        <p:txBody>
          <a:bodyPr wrap="square">
            <a:spAutoFit/>
          </a:bodyPr>
          <a:lstStyle/>
          <a:p>
            <a:pPr>
              <a:lnSpc>
                <a:spcPct val="150000"/>
              </a:lnSpc>
            </a:pPr>
            <a:r>
              <a:rPr lang="en-US" sz="2800" b="1" dirty="0">
                <a:latin typeface="Canva Sans" charset="0"/>
              </a:rPr>
              <a:t>Emotion Detection</a:t>
            </a:r>
            <a:r>
              <a:rPr lang="en-US" sz="2800" dirty="0">
                <a:latin typeface="Canva Sans" charset="0"/>
              </a:rPr>
              <a:t>: Add sentiment analysis to capture tone for expressive signing</a:t>
            </a:r>
          </a:p>
          <a:p>
            <a:pPr>
              <a:lnSpc>
                <a:spcPct val="150000"/>
              </a:lnSpc>
            </a:pPr>
            <a:r>
              <a:rPr lang="en-US" sz="2800" b="1" dirty="0">
                <a:latin typeface="Canva Sans" charset="0"/>
              </a:rPr>
              <a:t>Multilingual Support</a:t>
            </a:r>
            <a:r>
              <a:rPr lang="en-US" sz="2800" dirty="0">
                <a:latin typeface="Canva Sans" charset="0"/>
              </a:rPr>
              <a:t>: Extend to other sign languages like ISL and GSL</a:t>
            </a:r>
          </a:p>
          <a:p>
            <a:pPr>
              <a:lnSpc>
                <a:spcPct val="150000"/>
              </a:lnSpc>
            </a:pPr>
            <a:r>
              <a:rPr lang="en-US" sz="2800" b="1" dirty="0">
                <a:latin typeface="Canva Sans" charset="0"/>
              </a:rPr>
              <a:t>User Personalization</a:t>
            </a:r>
            <a:r>
              <a:rPr lang="en-US" sz="2800" dirty="0">
                <a:latin typeface="Canva Sans" charset="0"/>
              </a:rPr>
              <a:t>: Customize avatar appearance and signing style</a:t>
            </a:r>
          </a:p>
          <a:p>
            <a:pPr>
              <a:lnSpc>
                <a:spcPct val="150000"/>
              </a:lnSpc>
            </a:pPr>
            <a:r>
              <a:rPr lang="en-US" sz="2800" b="1" dirty="0">
                <a:latin typeface="Canva Sans" charset="0"/>
              </a:rPr>
              <a:t>Feedback Integration</a:t>
            </a:r>
            <a:r>
              <a:rPr lang="en-US" sz="2800" dirty="0">
                <a:latin typeface="Canva Sans" charset="0"/>
              </a:rPr>
              <a:t>: Use user input to refine accuracy and </a:t>
            </a:r>
            <a:r>
              <a:rPr lang="en-US" sz="2800" dirty="0" err="1">
                <a:latin typeface="Canva Sans" charset="0"/>
              </a:rPr>
              <a:t>experien</a:t>
            </a:r>
            <a:endParaRPr lang="en-US" sz="2800" dirty="0">
              <a:latin typeface="Canva Sans" charset="0"/>
            </a:endParaRPr>
          </a:p>
          <a:p>
            <a:pPr>
              <a:lnSpc>
                <a:spcPct val="150000"/>
              </a:lnSpc>
              <a:buFont typeface="Arial" pitchFamily="34" charset="0"/>
              <a:buChar char="•"/>
            </a:pPr>
            <a:endParaRPr lang="en-US" sz="2800" dirty="0">
              <a:latin typeface="Canva Sans" charset="0"/>
            </a:endParaRPr>
          </a:p>
        </p:txBody>
      </p:sp>
      <p:sp>
        <p:nvSpPr>
          <p:cNvPr id="4" name="Freeform 3"/>
          <p:cNvSpPr/>
          <p:nvPr/>
        </p:nvSpPr>
        <p:spPr>
          <a:xfrm>
            <a:off x="14173200"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cstate="print">
              <a:extLst>
                <a:ext uri="{96DAC541-7B7A-43D3-8B79-37D633B846F1}">
                  <asvg:svgBlip xmlns:asvg="http://schemas.microsoft.com/office/drawing/2016/SVG/main" r:embed="rId3"/>
                </a:ext>
              </a:extLst>
            </a:blip>
            <a:stretch>
              <a:fillRect/>
            </a:stretch>
          </a:blipFill>
        </p:spPr>
        <p:txBody>
          <a:bodyPr/>
          <a:lstStyle/>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31713" y="342900"/>
            <a:ext cx="15624573" cy="1028744"/>
          </a:xfrm>
          <a:prstGeom prst="rect">
            <a:avLst/>
          </a:prstGeom>
        </p:spPr>
        <p:txBody>
          <a:bodyPr lIns="0" tIns="0" rIns="0" bIns="0" rtlCol="0" anchor="t">
            <a:spAutoFit/>
          </a:bodyPr>
          <a:lstStyle/>
          <a:p>
            <a:pPr algn="ctr">
              <a:lnSpc>
                <a:spcPts val="7200"/>
              </a:lnSpc>
            </a:pPr>
            <a:r>
              <a:rPr lang="en-US" sz="9000" dirty="0">
                <a:solidFill>
                  <a:srgbClr val="252930"/>
                </a:solidFill>
                <a:latin typeface="Radley"/>
                <a:ea typeface="Radley"/>
                <a:cs typeface="Radley"/>
                <a:sym typeface="Radley"/>
              </a:rPr>
              <a:t>References</a:t>
            </a:r>
          </a:p>
        </p:txBody>
      </p:sp>
      <p:sp>
        <p:nvSpPr>
          <p:cNvPr id="3" name="Freeform 3"/>
          <p:cNvSpPr/>
          <p:nvPr/>
        </p:nvSpPr>
        <p:spPr>
          <a:xfrm flipH="1">
            <a:off x="0" y="0"/>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cstate="print">
              <a:extLst>
                <a:ext uri="{96DAC541-7B7A-43D3-8B79-37D633B846F1}">
                  <asvg:svgBlip xmlns:asvg="http://schemas.microsoft.com/office/drawing/2016/SVG/main" r:embed="rId3"/>
                </a:ext>
              </a:extLst>
            </a:blip>
            <a:stretch>
              <a:fillRect/>
            </a:stretch>
          </a:blipFill>
        </p:spPr>
      </p:sp>
      <p:sp>
        <p:nvSpPr>
          <p:cNvPr id="4" name="Freeform 4"/>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5" name="Freeform 5"/>
          <p:cNvSpPr/>
          <p:nvPr/>
        </p:nvSpPr>
        <p:spPr>
          <a:xfrm>
            <a:off x="14554200" y="8928841"/>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cstate="print">
              <a:extLst>
                <a:ext uri="{96DAC541-7B7A-43D3-8B79-37D633B846F1}">
                  <asvg:svgBlip xmlns:asvg="http://schemas.microsoft.com/office/drawing/2016/SVG/main" r:embed="rId7"/>
                </a:ext>
              </a:extLst>
            </a:blip>
            <a:stretch>
              <a:fillRect/>
            </a:stretch>
          </a:blipFill>
        </p:spPr>
      </p:sp>
      <p:sp>
        <p:nvSpPr>
          <p:cNvPr id="6" name="TextBox 6">
            <a:extLst>
              <a:ext uri="{C183D7F6-B498-43B3-948B-1728B52AA6E4}">
                <adec:decorative xmlns:adec="http://schemas.microsoft.com/office/drawing/2017/decorative" val="1"/>
              </a:ext>
            </a:extLst>
          </p:cNvPr>
          <p:cNvSpPr txBox="1"/>
          <p:nvPr/>
        </p:nvSpPr>
        <p:spPr>
          <a:xfrm>
            <a:off x="1588582" y="1842770"/>
            <a:ext cx="15110836" cy="7415530"/>
          </a:xfrm>
          <a:prstGeom prst="rect">
            <a:avLst/>
          </a:prstGeom>
        </p:spPr>
        <p:txBody>
          <a:bodyPr lIns="0" tIns="0" rIns="0" bIns="0" rtlCol="0" anchor="t">
            <a:spAutoFit/>
          </a:bodyPr>
          <a:lstStyle/>
          <a:p>
            <a:pPr algn="l">
              <a:lnSpc>
                <a:spcPts val="3920"/>
              </a:lnSpc>
            </a:pPr>
            <a:r>
              <a:rPr lang="en-US" sz="2800">
                <a:solidFill>
                  <a:srgbClr val="252930"/>
                </a:solidFill>
                <a:latin typeface="Canva Sans"/>
                <a:ea typeface="Canva Sans"/>
                <a:cs typeface="Canva Sans"/>
                <a:sym typeface="Canva Sans"/>
              </a:rPr>
              <a:t>[1] A. Kaulage, A. Walunj, A. Bhandari, A. Dighe and A. Sagri, "Edu-lingo: A Unified NLP Video System with Comprehensive Multilingual Subtitles," 2024 Second International Conference on Data Science and Information System (ICDSIS), Hassan, India, 2024, pp. 1-8, doi: </a:t>
            </a:r>
            <a:r>
              <a:rPr lang="en-US" sz="2800" u="sng">
                <a:solidFill>
                  <a:srgbClr val="252930"/>
                </a:solidFill>
                <a:latin typeface="Canva Sans"/>
                <a:ea typeface="Canva Sans"/>
                <a:cs typeface="Canva Sans"/>
                <a:sym typeface="Canva Sans"/>
                <a:hlinkClick r:id="rId8" tooltip="https://doi.org/10.1109/ICDSIS61070.2024.10594128"/>
              </a:rPr>
              <a:t>10.1109/ICDSIS61070.2024.10594128</a:t>
            </a:r>
          </a:p>
          <a:p>
            <a:pPr algn="l">
              <a:lnSpc>
                <a:spcPts val="3920"/>
              </a:lnSpc>
            </a:pPr>
            <a:endParaRPr/>
          </a:p>
          <a:p>
            <a:pPr algn="l">
              <a:lnSpc>
                <a:spcPts val="3920"/>
              </a:lnSpc>
            </a:pPr>
            <a:r>
              <a:rPr lang="en-US" sz="2800" u="sng">
                <a:solidFill>
                  <a:srgbClr val="252930"/>
                </a:solidFill>
                <a:latin typeface="Canva Sans"/>
                <a:ea typeface="Canva Sans"/>
                <a:cs typeface="Canva Sans"/>
                <a:sym typeface="Canva Sans"/>
              </a:rPr>
              <a:t>[2]</a:t>
            </a:r>
            <a:r>
              <a:rPr lang="en-US" sz="2800">
                <a:solidFill>
                  <a:srgbClr val="252930"/>
                </a:solidFill>
                <a:latin typeface="Canva Sans"/>
                <a:ea typeface="Canva Sans"/>
                <a:cs typeface="Canva Sans"/>
                <a:sym typeface="Canva Sans"/>
              </a:rPr>
              <a:t> V. N. T. Truong, C. -K. Yang and Q. -V. Tran, "A translator for American sign language to text and speech," 2016 IEEE 5th Global Conference on Consumer Electronics, Kyoto, Japan, 2016, pp. 1-2, doi:</a:t>
            </a:r>
            <a:r>
              <a:rPr lang="en-US" sz="2800" b="1">
                <a:solidFill>
                  <a:srgbClr val="252930"/>
                </a:solidFill>
                <a:latin typeface="Canva Sans Bold"/>
                <a:ea typeface="Canva Sans Bold"/>
                <a:cs typeface="Canva Sans Bold"/>
                <a:sym typeface="Canva Sans Bold"/>
              </a:rPr>
              <a:t> </a:t>
            </a:r>
            <a:r>
              <a:rPr lang="en-US" sz="2800" u="sng">
                <a:solidFill>
                  <a:srgbClr val="252930"/>
                </a:solidFill>
                <a:latin typeface="Canva Sans"/>
                <a:ea typeface="Canva Sans"/>
                <a:cs typeface="Canva Sans"/>
                <a:sym typeface="Canva Sans"/>
                <a:hlinkClick r:id="rId9" tooltip="https://doi.org/10.1109/GCCE.2016.7800427"/>
              </a:rPr>
              <a:t>10.1109/GCCE.2016.7800427</a:t>
            </a:r>
          </a:p>
          <a:p>
            <a:pPr algn="l">
              <a:lnSpc>
                <a:spcPts val="3920"/>
              </a:lnSpc>
            </a:pPr>
            <a:endParaRPr/>
          </a:p>
          <a:p>
            <a:pPr algn="l">
              <a:lnSpc>
                <a:spcPts val="3920"/>
              </a:lnSpc>
            </a:pPr>
            <a:r>
              <a:rPr lang="en-US" sz="2800" u="sng">
                <a:solidFill>
                  <a:srgbClr val="252930"/>
                </a:solidFill>
                <a:latin typeface="Canva Sans"/>
                <a:ea typeface="Canva Sans"/>
                <a:cs typeface="Canva Sans"/>
                <a:sym typeface="Canva Sans"/>
              </a:rPr>
              <a:t>[3]</a:t>
            </a:r>
            <a:r>
              <a:rPr lang="en-US" sz="2800">
                <a:solidFill>
                  <a:srgbClr val="252930"/>
                </a:solidFill>
                <a:latin typeface="Canva Sans"/>
                <a:ea typeface="Canva Sans"/>
                <a:cs typeface="Canva Sans"/>
                <a:sym typeface="Canva Sans"/>
              </a:rPr>
              <a:t> L. Chaudhary, T. Ananthanarayana, E. Hoq and I. Nwogu, "SignNet II: A Transformer-Based Two-Way Sign Language Translation Model," in IEEE Transactions on Pattern Analysis and Machine Intelligence, vol. 45, no. 11, pp. 12896-12907, 1 Nov. 2023, doi: </a:t>
            </a:r>
            <a:r>
              <a:rPr lang="en-US" sz="2800" u="sng">
                <a:solidFill>
                  <a:srgbClr val="252930"/>
                </a:solidFill>
                <a:latin typeface="Canva Sans"/>
                <a:ea typeface="Canva Sans"/>
                <a:cs typeface="Canva Sans"/>
                <a:sym typeface="Canva Sans"/>
                <a:hlinkClick r:id="rId10" tooltip="https://doi.org/10.1109/TPAMI.2022.3232389"/>
              </a:rPr>
              <a:t>10.1109/TPAMI.2022.3232389</a:t>
            </a:r>
          </a:p>
          <a:p>
            <a:pPr algn="l">
              <a:lnSpc>
                <a:spcPts val="3920"/>
              </a:lnSpc>
            </a:pPr>
            <a:endParaRPr/>
          </a:p>
          <a:p>
            <a:pPr algn="l">
              <a:lnSpc>
                <a:spcPts val="3920"/>
              </a:lnSpc>
            </a:pPr>
            <a:r>
              <a:rPr lang="en-US" sz="2800">
                <a:solidFill>
                  <a:srgbClr val="252930"/>
                </a:solidFill>
                <a:latin typeface="Canva Sans"/>
                <a:ea typeface="Canva Sans"/>
                <a:cs typeface="Canva Sans"/>
                <a:sym typeface="Canva Sans"/>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31713" y="342900"/>
            <a:ext cx="15624573" cy="1028744"/>
          </a:xfrm>
          <a:prstGeom prst="rect">
            <a:avLst/>
          </a:prstGeom>
        </p:spPr>
        <p:txBody>
          <a:bodyPr lIns="0" tIns="0" rIns="0" bIns="0" rtlCol="0" anchor="t">
            <a:spAutoFit/>
          </a:bodyPr>
          <a:lstStyle/>
          <a:p>
            <a:pPr algn="ctr">
              <a:lnSpc>
                <a:spcPts val="7200"/>
              </a:lnSpc>
            </a:pPr>
            <a:r>
              <a:rPr lang="en-US" sz="9000" dirty="0">
                <a:solidFill>
                  <a:srgbClr val="252930"/>
                </a:solidFill>
                <a:latin typeface="Radley"/>
                <a:ea typeface="Radley"/>
                <a:cs typeface="Radley"/>
                <a:sym typeface="Radley"/>
              </a:rPr>
              <a:t>References</a:t>
            </a:r>
          </a:p>
        </p:txBody>
      </p:sp>
      <p:sp>
        <p:nvSpPr>
          <p:cNvPr id="3" name="Freeform 3"/>
          <p:cNvSpPr/>
          <p:nvPr/>
        </p:nvSpPr>
        <p:spPr>
          <a:xfrm flipH="1">
            <a:off x="0" y="0"/>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cstate="print">
              <a:extLst>
                <a:ext uri="{96DAC541-7B7A-43D3-8B79-37D633B846F1}">
                  <asvg:svgBlip xmlns:asvg="http://schemas.microsoft.com/office/drawing/2016/SVG/main" r:embed="rId3"/>
                </a:ext>
              </a:extLst>
            </a:blip>
            <a:stretch>
              <a:fillRect/>
            </a:stretch>
          </a:blipFill>
        </p:spPr>
      </p:sp>
      <p:sp>
        <p:nvSpPr>
          <p:cNvPr id="4" name="Freeform 4"/>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5" name="Freeform 5"/>
          <p:cNvSpPr/>
          <p:nvPr/>
        </p:nvSpPr>
        <p:spPr>
          <a:xfrm>
            <a:off x="14554200" y="8928841"/>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cstate="print">
              <a:extLst>
                <a:ext uri="{96DAC541-7B7A-43D3-8B79-37D633B846F1}">
                  <asvg:svgBlip xmlns:asvg="http://schemas.microsoft.com/office/drawing/2016/SVG/main" r:embed="rId7"/>
                </a:ext>
              </a:extLst>
            </a:blip>
            <a:stretch>
              <a:fillRect/>
            </a:stretch>
          </a:blipFill>
        </p:spPr>
      </p:sp>
      <p:sp>
        <p:nvSpPr>
          <p:cNvPr id="6" name="TextBox 6">
            <a:extLst>
              <a:ext uri="{C183D7F6-B498-43B3-948B-1728B52AA6E4}">
                <adec:decorative xmlns:adec="http://schemas.microsoft.com/office/drawing/2017/decorative" val="1"/>
              </a:ext>
            </a:extLst>
          </p:cNvPr>
          <p:cNvSpPr txBox="1"/>
          <p:nvPr/>
        </p:nvSpPr>
        <p:spPr>
          <a:xfrm>
            <a:off x="1845450" y="1699895"/>
            <a:ext cx="15110836" cy="5434330"/>
          </a:xfrm>
          <a:prstGeom prst="rect">
            <a:avLst/>
          </a:prstGeom>
        </p:spPr>
        <p:txBody>
          <a:bodyPr lIns="0" tIns="0" rIns="0" bIns="0" rtlCol="0" anchor="t">
            <a:spAutoFit/>
          </a:bodyPr>
          <a:lstStyle/>
          <a:p>
            <a:pPr algn="l">
              <a:lnSpc>
                <a:spcPts val="3920"/>
              </a:lnSpc>
            </a:pPr>
            <a:r>
              <a:rPr lang="en-US" sz="2800" dirty="0">
                <a:solidFill>
                  <a:srgbClr val="252930"/>
                </a:solidFill>
                <a:latin typeface="Canva Sans"/>
                <a:ea typeface="Canva Sans"/>
                <a:cs typeface="Canva Sans"/>
                <a:sym typeface="Canva Sans"/>
              </a:rPr>
              <a:t>[4] N. K. </a:t>
            </a:r>
            <a:r>
              <a:rPr lang="en-US" sz="2800" dirty="0" err="1">
                <a:solidFill>
                  <a:srgbClr val="252930"/>
                </a:solidFill>
                <a:latin typeface="Canva Sans"/>
                <a:ea typeface="Canva Sans"/>
                <a:cs typeface="Canva Sans"/>
                <a:sym typeface="Canva Sans"/>
              </a:rPr>
              <a:t>Kahlon</a:t>
            </a:r>
            <a:r>
              <a:rPr lang="en-US" sz="2800" dirty="0">
                <a:solidFill>
                  <a:srgbClr val="252930"/>
                </a:solidFill>
                <a:latin typeface="Canva Sans"/>
                <a:ea typeface="Canva Sans"/>
                <a:cs typeface="Canva Sans"/>
                <a:sym typeface="Canva Sans"/>
              </a:rPr>
              <a:t> and W. Singh, "Machine translation from text to sign language: a systematic review," Springer-</a:t>
            </a:r>
            <a:r>
              <a:rPr lang="en-US" sz="2800" dirty="0" err="1">
                <a:solidFill>
                  <a:srgbClr val="252930"/>
                </a:solidFill>
                <a:latin typeface="Canva Sans"/>
                <a:ea typeface="Canva Sans"/>
                <a:cs typeface="Canva Sans"/>
                <a:sym typeface="Canva Sans"/>
              </a:rPr>
              <a:t>Verlag</a:t>
            </a:r>
            <a:r>
              <a:rPr lang="en-US" sz="2800" dirty="0">
                <a:solidFill>
                  <a:srgbClr val="252930"/>
                </a:solidFill>
                <a:latin typeface="Canva Sans"/>
                <a:ea typeface="Canva Sans"/>
                <a:cs typeface="Canva Sans"/>
                <a:sym typeface="Canva Sans"/>
              </a:rPr>
              <a:t>, 2021. DOI:  https://doi.org/10.1007/s10209-021-00823-1.</a:t>
            </a:r>
          </a:p>
          <a:p>
            <a:pPr algn="l">
              <a:lnSpc>
                <a:spcPts val="3920"/>
              </a:lnSpc>
            </a:pPr>
            <a:endParaRPr dirty="0"/>
          </a:p>
          <a:p>
            <a:pPr algn="l">
              <a:lnSpc>
                <a:spcPts val="3920"/>
              </a:lnSpc>
            </a:pPr>
            <a:r>
              <a:rPr lang="en-US" sz="2800" dirty="0">
                <a:solidFill>
                  <a:srgbClr val="252930"/>
                </a:solidFill>
                <a:latin typeface="Canva Sans"/>
                <a:ea typeface="Canva Sans"/>
                <a:cs typeface="Canva Sans"/>
                <a:sym typeface="Canva Sans"/>
              </a:rPr>
              <a:t>[5] </a:t>
            </a:r>
            <a:r>
              <a:rPr lang="en-US" sz="2800" dirty="0" err="1">
                <a:solidFill>
                  <a:srgbClr val="252930"/>
                </a:solidFill>
                <a:latin typeface="Canva Sans"/>
                <a:ea typeface="Canva Sans"/>
                <a:cs typeface="Canva Sans"/>
                <a:sym typeface="Canva Sans"/>
              </a:rPr>
              <a:t>Hao</a:t>
            </a:r>
            <a:r>
              <a:rPr lang="en-US" sz="2800" dirty="0">
                <a:solidFill>
                  <a:srgbClr val="252930"/>
                </a:solidFill>
                <a:latin typeface="Canva Sans"/>
                <a:ea typeface="Canva Sans"/>
                <a:cs typeface="Canva Sans"/>
                <a:sym typeface="Canva Sans"/>
              </a:rPr>
              <a:t> Zhou, </a:t>
            </a:r>
            <a:r>
              <a:rPr lang="en-US" sz="2800" dirty="0" err="1">
                <a:solidFill>
                  <a:srgbClr val="252930"/>
                </a:solidFill>
                <a:latin typeface="Canva Sans"/>
                <a:ea typeface="Canva Sans"/>
                <a:cs typeface="Canva Sans"/>
                <a:sym typeface="Canva Sans"/>
              </a:rPr>
              <a:t>Taiting</a:t>
            </a:r>
            <a:r>
              <a:rPr lang="en-US" sz="2800" dirty="0">
                <a:solidFill>
                  <a:srgbClr val="252930"/>
                </a:solidFill>
                <a:latin typeface="Canva Sans"/>
                <a:ea typeface="Canva Sans"/>
                <a:cs typeface="Canva Sans"/>
                <a:sym typeface="Canva Sans"/>
              </a:rPr>
              <a:t> Lu, </a:t>
            </a:r>
            <a:r>
              <a:rPr lang="en-US" sz="2800" dirty="0" err="1">
                <a:solidFill>
                  <a:srgbClr val="252930"/>
                </a:solidFill>
                <a:latin typeface="Canva Sans"/>
                <a:ea typeface="Canva Sans"/>
                <a:cs typeface="Canva Sans"/>
                <a:sym typeface="Canva Sans"/>
              </a:rPr>
              <a:t>Kennath</a:t>
            </a:r>
            <a:r>
              <a:rPr lang="en-US" sz="2800" dirty="0">
                <a:solidFill>
                  <a:srgbClr val="252930"/>
                </a:solidFill>
                <a:latin typeface="Canva Sans"/>
                <a:ea typeface="Canva Sans"/>
                <a:cs typeface="Canva Sans"/>
                <a:sym typeface="Canva Sans"/>
              </a:rPr>
              <a:t> </a:t>
            </a:r>
            <a:r>
              <a:rPr lang="en-US" sz="2800" dirty="0" err="1">
                <a:solidFill>
                  <a:srgbClr val="252930"/>
                </a:solidFill>
                <a:latin typeface="Canva Sans"/>
                <a:ea typeface="Canva Sans"/>
                <a:cs typeface="Canva Sans"/>
                <a:sym typeface="Canva Sans"/>
              </a:rPr>
              <a:t>Dehaan</a:t>
            </a:r>
            <a:r>
              <a:rPr lang="en-US" sz="2800" dirty="0">
                <a:solidFill>
                  <a:srgbClr val="252930"/>
                </a:solidFill>
                <a:latin typeface="Canva Sans"/>
                <a:ea typeface="Canva Sans"/>
                <a:cs typeface="Canva Sans"/>
                <a:sym typeface="Canva Sans"/>
              </a:rPr>
              <a:t>, </a:t>
            </a:r>
            <a:r>
              <a:rPr lang="en-US" sz="2800" dirty="0" err="1">
                <a:solidFill>
                  <a:srgbClr val="252930"/>
                </a:solidFill>
                <a:latin typeface="Canva Sans"/>
                <a:ea typeface="Canva Sans"/>
                <a:cs typeface="Canva Sans"/>
                <a:sym typeface="Canva Sans"/>
              </a:rPr>
              <a:t>Mahanth</a:t>
            </a:r>
            <a:r>
              <a:rPr lang="en-US" sz="2800" dirty="0">
                <a:solidFill>
                  <a:srgbClr val="252930"/>
                </a:solidFill>
                <a:latin typeface="Canva Sans"/>
                <a:ea typeface="Canva Sans"/>
                <a:cs typeface="Canva Sans"/>
                <a:sym typeface="Canva Sans"/>
              </a:rPr>
              <a:t> </a:t>
            </a:r>
            <a:r>
              <a:rPr lang="en-US" sz="2800" dirty="0" err="1">
                <a:solidFill>
                  <a:srgbClr val="252930"/>
                </a:solidFill>
                <a:latin typeface="Canva Sans"/>
                <a:ea typeface="Canva Sans"/>
                <a:cs typeface="Canva Sans"/>
                <a:sym typeface="Canva Sans"/>
              </a:rPr>
              <a:t>Gowda</a:t>
            </a:r>
            <a:r>
              <a:rPr lang="en-US" sz="2800" dirty="0">
                <a:solidFill>
                  <a:srgbClr val="252930"/>
                </a:solidFill>
                <a:latin typeface="Canva Sans"/>
                <a:ea typeface="Canva Sans"/>
                <a:cs typeface="Canva Sans"/>
                <a:sym typeface="Canva Sans"/>
              </a:rPr>
              <a:t> “</a:t>
            </a:r>
            <a:r>
              <a:rPr lang="en-US" sz="2800" dirty="0" err="1">
                <a:solidFill>
                  <a:srgbClr val="252930"/>
                </a:solidFill>
                <a:latin typeface="Canva Sans"/>
                <a:ea typeface="Canva Sans"/>
                <a:cs typeface="Canva Sans"/>
                <a:sym typeface="Canva Sans"/>
              </a:rPr>
              <a:t>ASLRing</a:t>
            </a:r>
            <a:r>
              <a:rPr lang="en-US" sz="2800" dirty="0">
                <a:solidFill>
                  <a:srgbClr val="252930"/>
                </a:solidFill>
                <a:latin typeface="Canva Sans"/>
                <a:ea typeface="Canva Sans"/>
                <a:cs typeface="Canva Sans"/>
                <a:sym typeface="Canva Sans"/>
              </a:rPr>
              <a:t>: American Sign Language Recognition with Meta-Learning on </a:t>
            </a:r>
            <a:r>
              <a:rPr lang="en-US" sz="2800" dirty="0" err="1">
                <a:solidFill>
                  <a:srgbClr val="252930"/>
                </a:solidFill>
                <a:latin typeface="Canva Sans"/>
                <a:ea typeface="Canva Sans"/>
                <a:cs typeface="Canva Sans"/>
                <a:sym typeface="Canva Sans"/>
              </a:rPr>
              <a:t>Wearables</a:t>
            </a:r>
            <a:r>
              <a:rPr lang="en-US" sz="2800" dirty="0">
                <a:solidFill>
                  <a:srgbClr val="252930"/>
                </a:solidFill>
                <a:latin typeface="Canva Sans"/>
                <a:ea typeface="Canva Sans"/>
                <a:cs typeface="Canva Sans"/>
                <a:sym typeface="Canva Sans"/>
              </a:rPr>
              <a:t>” 2015 International Conference on Pervasive Computing (ICPC) DOI https://doi.org/10.1109/IoTDI61053.2024.00022</a:t>
            </a:r>
          </a:p>
          <a:p>
            <a:pPr algn="l">
              <a:lnSpc>
                <a:spcPts val="3920"/>
              </a:lnSpc>
            </a:pPr>
            <a:endParaRPr dirty="0"/>
          </a:p>
          <a:p>
            <a:pPr algn="l">
              <a:lnSpc>
                <a:spcPts val="3920"/>
              </a:lnSpc>
            </a:pPr>
            <a:r>
              <a:rPr lang="en-US" sz="2800" dirty="0">
                <a:solidFill>
                  <a:srgbClr val="252930"/>
                </a:solidFill>
                <a:latin typeface="Canva Sans"/>
                <a:ea typeface="Canva Sans"/>
                <a:cs typeface="Canva Sans"/>
                <a:sym typeface="Canva Sans"/>
              </a:rPr>
              <a:t>[6] A. </a:t>
            </a:r>
            <a:r>
              <a:rPr lang="en-US" sz="2800" dirty="0" err="1">
                <a:solidFill>
                  <a:srgbClr val="252930"/>
                </a:solidFill>
                <a:latin typeface="Canva Sans"/>
                <a:ea typeface="Canva Sans"/>
                <a:cs typeface="Canva Sans"/>
                <a:sym typeface="Canva Sans"/>
              </a:rPr>
              <a:t>Moryossef</a:t>
            </a:r>
            <a:r>
              <a:rPr lang="en-US" sz="2800" dirty="0">
                <a:solidFill>
                  <a:srgbClr val="252930"/>
                </a:solidFill>
                <a:latin typeface="Canva Sans"/>
                <a:ea typeface="Canva Sans"/>
                <a:cs typeface="Canva Sans"/>
                <a:sym typeface="Canva Sans"/>
              </a:rPr>
              <a:t>, "sign.mt: Real-Time Multilingual Sign Language Translation Application," </a:t>
            </a:r>
            <a:r>
              <a:rPr lang="en-US" sz="2800" dirty="0" err="1">
                <a:solidFill>
                  <a:srgbClr val="252930"/>
                </a:solidFill>
                <a:latin typeface="Canva Sans"/>
                <a:ea typeface="Canva Sans"/>
                <a:cs typeface="Canva Sans"/>
                <a:sym typeface="Canva Sans"/>
              </a:rPr>
              <a:t>arXiv</a:t>
            </a:r>
            <a:r>
              <a:rPr lang="en-US" sz="2800" dirty="0">
                <a:solidFill>
                  <a:srgbClr val="252930"/>
                </a:solidFill>
                <a:latin typeface="Canva Sans"/>
                <a:ea typeface="Canva Sans"/>
                <a:cs typeface="Canva Sans"/>
                <a:sym typeface="Canva Sans"/>
              </a:rPr>
              <a:t> preprint arXiv:2310.05064, 2024.</a:t>
            </a:r>
          </a:p>
          <a:p>
            <a:pPr algn="l">
              <a:lnSpc>
                <a:spcPts val="3920"/>
              </a:lnSpc>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754150" y="3832722"/>
            <a:ext cx="12779699" cy="1791414"/>
          </a:xfrm>
          <a:prstGeom prst="rect">
            <a:avLst/>
          </a:prstGeom>
        </p:spPr>
        <p:txBody>
          <a:bodyPr lIns="0" tIns="0" rIns="0" bIns="0" rtlCol="0" anchor="t">
            <a:spAutoFit/>
          </a:bodyPr>
          <a:lstStyle/>
          <a:p>
            <a:pPr algn="ctr">
              <a:lnSpc>
                <a:spcPts val="12435"/>
              </a:lnSpc>
            </a:pPr>
            <a:r>
              <a:rPr lang="en-US" sz="15544" b="1" dirty="0">
                <a:solidFill>
                  <a:srgbClr val="252D37"/>
                </a:solidFill>
                <a:latin typeface="Maven Pro Bold"/>
                <a:ea typeface="Maven Pro Bold"/>
                <a:cs typeface="Maven Pro Bold"/>
                <a:sym typeface="Maven Pro Bold"/>
              </a:rPr>
              <a:t>Thank You</a:t>
            </a:r>
          </a:p>
        </p:txBody>
      </p:sp>
      <p:sp>
        <p:nvSpPr>
          <p:cNvPr id="3" name="Freeform 3"/>
          <p:cNvSpPr/>
          <p:nvPr/>
        </p:nvSpPr>
        <p:spPr>
          <a:xfrm>
            <a:off x="0" y="6974593"/>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cstate="print">
              <a:extLst>
                <a:ext uri="{96DAC541-7B7A-43D3-8B79-37D633B846F1}">
                  <asvg:svgBlip xmlns:asvg="http://schemas.microsoft.com/office/drawing/2016/SVG/main" r:embed="rId3"/>
                </a:ext>
              </a:extLst>
            </a:blip>
            <a:stretch>
              <a:fillRect/>
            </a:stretch>
          </a:blipFill>
        </p:spPr>
      </p:sp>
      <p:sp>
        <p:nvSpPr>
          <p:cNvPr id="4" name="Freeform 4"/>
          <p:cNvSpPr/>
          <p:nvPr/>
        </p:nvSpPr>
        <p:spPr>
          <a:xfrm>
            <a:off x="1613969" y="8304597"/>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a:off x="17582856" y="118636"/>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cstate="print">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12517066" y="-11430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8" name="TextBox 7">
            <a:extLst>
              <a:ext uri="{FF2B5EF4-FFF2-40B4-BE49-F238E27FC236}">
                <a16:creationId xmlns:a16="http://schemas.microsoft.com/office/drawing/2014/main" id="{43613686-D657-C1DA-0794-DA0DD8B10419}"/>
              </a:ext>
            </a:extLst>
          </p:cNvPr>
          <p:cNvSpPr txBox="1"/>
          <p:nvPr/>
        </p:nvSpPr>
        <p:spPr>
          <a:xfrm>
            <a:off x="4545329" y="5829300"/>
            <a:ext cx="9197340" cy="707886"/>
          </a:xfrm>
          <a:prstGeom prst="rect">
            <a:avLst/>
          </a:prstGeom>
          <a:noFill/>
        </p:spPr>
        <p:txBody>
          <a:bodyPr wrap="square">
            <a:spAutoFit/>
          </a:bodyPr>
          <a:lstStyle/>
          <a:p>
            <a:pPr algn="ctr"/>
            <a:r>
              <a:rPr lang="en-IN" sz="4000" dirty="0">
                <a:hlinkClick r:id="rId6"/>
              </a:rPr>
              <a:t>Execution Video</a:t>
            </a:r>
            <a:endParaRPr lang="en-IN"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flipV="1">
            <a:off x="14173200" y="6172200"/>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cstate="print">
              <a:extLst>
                <a:ext uri="{96DAC541-7B7A-43D3-8B79-37D633B846F1}">
                  <asvg:svgBlip xmlns:asvg="http://schemas.microsoft.com/office/drawing/2016/SVG/main" r:embed="rId3"/>
                </a:ext>
              </a:extLst>
            </a:blip>
            <a:stretch>
              <a:fillRect/>
            </a:stretch>
          </a:blipFill>
        </p:spPr>
      </p:sp>
      <p:sp>
        <p:nvSpPr>
          <p:cNvPr id="4" name="Freeform 4"/>
          <p:cNvSpPr/>
          <p:nvPr/>
        </p:nvSpPr>
        <p:spPr>
          <a:xfrm>
            <a:off x="0" y="8039083"/>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5" name="Freeform 5"/>
          <p:cNvSpPr/>
          <p:nvPr/>
        </p:nvSpPr>
        <p:spPr>
          <a:xfrm>
            <a:off x="17657548" y="293921"/>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6" name="Freeform 6"/>
          <p:cNvSpPr/>
          <p:nvPr/>
        </p:nvSpPr>
        <p:spPr>
          <a:xfrm>
            <a:off x="1066800" y="8928841"/>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cstate="print">
              <a:extLst>
                <a:ext uri="{96DAC541-7B7A-43D3-8B79-37D633B846F1}">
                  <asvg:svgBlip xmlns:asvg="http://schemas.microsoft.com/office/drawing/2016/SVG/main" r:embed="rId7"/>
                </a:ext>
              </a:extLst>
            </a:blip>
            <a:stretch>
              <a:fillRect/>
            </a:stretch>
          </a:blipFill>
        </p:spPr>
      </p:sp>
      <p:sp>
        <p:nvSpPr>
          <p:cNvPr id="7" name="Freeform 7"/>
          <p:cNvSpPr/>
          <p:nvPr/>
        </p:nvSpPr>
        <p:spPr>
          <a:xfrm flipV="1">
            <a:off x="14478000" y="0"/>
            <a:ext cx="2716317" cy="1358159"/>
          </a:xfrm>
          <a:custGeom>
            <a:avLst/>
            <a:gdLst/>
            <a:ahLst/>
            <a:cxnLst/>
            <a:rect l="l" t="t" r="r" b="b"/>
            <a:pathLst>
              <a:path w="2716317" h="1358159">
                <a:moveTo>
                  <a:pt x="0" y="1358159"/>
                </a:moveTo>
                <a:lnTo>
                  <a:pt x="2716317" y="1358159"/>
                </a:lnTo>
                <a:lnTo>
                  <a:pt x="2716317" y="0"/>
                </a:lnTo>
                <a:lnTo>
                  <a:pt x="0" y="0"/>
                </a:lnTo>
                <a:lnTo>
                  <a:pt x="0" y="1358159"/>
                </a:lnTo>
                <a:close/>
              </a:path>
            </a:pathLst>
          </a:custGeom>
          <a:blipFill>
            <a:blip r:embed="rId6" cstate="print">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1203679" y="384386"/>
            <a:ext cx="4206521" cy="1654299"/>
          </a:xfrm>
          <a:prstGeom prst="rect">
            <a:avLst/>
          </a:prstGeom>
        </p:spPr>
        <p:txBody>
          <a:bodyPr wrap="square" lIns="0" tIns="0" rIns="0" bIns="0" rtlCol="0" anchor="t">
            <a:spAutoFit/>
          </a:bodyPr>
          <a:lstStyle/>
          <a:p>
            <a:pPr algn="ctr">
              <a:lnSpc>
                <a:spcPts val="12880"/>
              </a:lnSpc>
            </a:pPr>
            <a:r>
              <a:rPr lang="en-US" sz="9200" dirty="0">
                <a:solidFill>
                  <a:srgbClr val="000000"/>
                </a:solidFill>
                <a:latin typeface="Radley"/>
                <a:ea typeface="Radley"/>
                <a:cs typeface="Radley"/>
                <a:sym typeface="Radley"/>
              </a:rPr>
              <a:t>Index</a:t>
            </a:r>
          </a:p>
        </p:txBody>
      </p:sp>
      <p:sp>
        <p:nvSpPr>
          <p:cNvPr id="9" name="TextBox 9"/>
          <p:cNvSpPr txBox="1"/>
          <p:nvPr/>
        </p:nvSpPr>
        <p:spPr>
          <a:xfrm>
            <a:off x="1676400" y="2247900"/>
            <a:ext cx="6205906" cy="6001643"/>
          </a:xfrm>
          <a:prstGeom prst="rect">
            <a:avLst/>
          </a:prstGeom>
        </p:spPr>
        <p:txBody>
          <a:bodyPr lIns="0" tIns="0" rIns="0" bIns="0" rtlCol="0" anchor="t">
            <a:spAutoFit/>
          </a:bodyPr>
          <a:lstStyle/>
          <a:p>
            <a:pPr marL="604523" lvl="1" indent="-302261" algn="l">
              <a:lnSpc>
                <a:spcPts val="3920"/>
              </a:lnSpc>
              <a:buAutoNum type="arabicPeriod"/>
            </a:pPr>
            <a:r>
              <a:rPr lang="en-US" sz="2800" dirty="0">
                <a:solidFill>
                  <a:srgbClr val="000000"/>
                </a:solidFill>
                <a:latin typeface="Canva Sans"/>
                <a:ea typeface="Canva Sans"/>
                <a:cs typeface="Canva Sans"/>
                <a:sym typeface="Canva Sans"/>
              </a:rPr>
              <a:t>Abstract</a:t>
            </a:r>
          </a:p>
          <a:p>
            <a:pPr marL="604523" lvl="1" indent="-302261" algn="l">
              <a:lnSpc>
                <a:spcPts val="3920"/>
              </a:lnSpc>
              <a:buAutoNum type="arabicPeriod"/>
            </a:pPr>
            <a:r>
              <a:rPr lang="en-US" sz="2800" dirty="0">
                <a:solidFill>
                  <a:srgbClr val="000000"/>
                </a:solidFill>
                <a:latin typeface="Canva Sans"/>
                <a:ea typeface="Canva Sans"/>
                <a:cs typeface="Canva Sans"/>
                <a:sym typeface="Canva Sans"/>
              </a:rPr>
              <a:t>Introduction</a:t>
            </a:r>
          </a:p>
          <a:p>
            <a:pPr marL="604523" lvl="1" indent="-302261" algn="l">
              <a:lnSpc>
                <a:spcPts val="3920"/>
              </a:lnSpc>
              <a:buAutoNum type="arabicPeriod"/>
            </a:pPr>
            <a:r>
              <a:rPr lang="en-US" sz="2800" dirty="0">
                <a:solidFill>
                  <a:srgbClr val="000000"/>
                </a:solidFill>
                <a:latin typeface="Canva Sans"/>
                <a:ea typeface="Canva Sans"/>
                <a:cs typeface="Canva Sans"/>
                <a:sym typeface="Canva Sans"/>
              </a:rPr>
              <a:t>Existing System</a:t>
            </a:r>
          </a:p>
          <a:p>
            <a:pPr marL="604523" lvl="1" indent="-302261" algn="l">
              <a:lnSpc>
                <a:spcPts val="3920"/>
              </a:lnSpc>
              <a:buAutoNum type="arabicPeriod"/>
            </a:pPr>
            <a:r>
              <a:rPr lang="en-US" sz="2800" dirty="0">
                <a:solidFill>
                  <a:srgbClr val="000000"/>
                </a:solidFill>
                <a:latin typeface="Canva Sans"/>
                <a:ea typeface="Canva Sans"/>
                <a:cs typeface="Canva Sans"/>
                <a:sym typeface="Canva Sans"/>
              </a:rPr>
              <a:t>Proposed System</a:t>
            </a:r>
          </a:p>
          <a:p>
            <a:pPr marL="604523" lvl="1" indent="-302261" algn="l">
              <a:lnSpc>
                <a:spcPts val="3920"/>
              </a:lnSpc>
              <a:buAutoNum type="arabicPeriod"/>
            </a:pPr>
            <a:r>
              <a:rPr lang="en-US" sz="2800" dirty="0">
                <a:solidFill>
                  <a:srgbClr val="000000"/>
                </a:solidFill>
                <a:latin typeface="Canva Sans"/>
                <a:ea typeface="Canva Sans"/>
                <a:cs typeface="Canva Sans"/>
                <a:sym typeface="Canva Sans"/>
              </a:rPr>
              <a:t>Application</a:t>
            </a:r>
          </a:p>
          <a:p>
            <a:pPr marL="604523" lvl="1" indent="-302261" algn="l">
              <a:lnSpc>
                <a:spcPts val="3920"/>
              </a:lnSpc>
              <a:buAutoNum type="arabicPeriod"/>
            </a:pPr>
            <a:r>
              <a:rPr lang="en-US" sz="2800" dirty="0">
                <a:solidFill>
                  <a:srgbClr val="000000"/>
                </a:solidFill>
                <a:latin typeface="Canva Sans"/>
                <a:ea typeface="Canva Sans"/>
                <a:cs typeface="Canva Sans"/>
                <a:sym typeface="Canva Sans"/>
              </a:rPr>
              <a:t>Requirements</a:t>
            </a:r>
          </a:p>
          <a:p>
            <a:pPr marL="604523" lvl="1" indent="-302261" algn="l">
              <a:lnSpc>
                <a:spcPts val="3920"/>
              </a:lnSpc>
              <a:buAutoNum type="arabicPeriod"/>
            </a:pPr>
            <a:r>
              <a:rPr lang="en-US" sz="2800" dirty="0">
                <a:solidFill>
                  <a:srgbClr val="000000"/>
                </a:solidFill>
                <a:latin typeface="Canva Sans"/>
                <a:ea typeface="Canva Sans"/>
                <a:cs typeface="Canva Sans"/>
                <a:sym typeface="Canva Sans"/>
              </a:rPr>
              <a:t>Literature Survey</a:t>
            </a:r>
          </a:p>
          <a:p>
            <a:pPr marL="604523" lvl="1" indent="-302261" algn="l">
              <a:lnSpc>
                <a:spcPts val="3920"/>
              </a:lnSpc>
              <a:buAutoNum type="arabicPeriod"/>
            </a:pPr>
            <a:r>
              <a:rPr lang="en-US" sz="2800" dirty="0">
                <a:solidFill>
                  <a:srgbClr val="000000"/>
                </a:solidFill>
                <a:latin typeface="Canva Sans"/>
                <a:ea typeface="Canva Sans"/>
                <a:cs typeface="Canva Sans"/>
                <a:sym typeface="Canva Sans"/>
              </a:rPr>
              <a:t>Problem Statement</a:t>
            </a:r>
          </a:p>
          <a:p>
            <a:pPr marL="604523" lvl="1" indent="-302261" algn="l">
              <a:lnSpc>
                <a:spcPts val="3920"/>
              </a:lnSpc>
              <a:buAutoNum type="arabicPeriod"/>
            </a:pPr>
            <a:r>
              <a:rPr lang="en-US" sz="2800" dirty="0">
                <a:solidFill>
                  <a:srgbClr val="000000"/>
                </a:solidFill>
                <a:latin typeface="Canva Sans"/>
                <a:ea typeface="Canva Sans"/>
                <a:cs typeface="Canva Sans"/>
                <a:sym typeface="Canva Sans"/>
              </a:rPr>
              <a:t>Objective of Project</a:t>
            </a:r>
          </a:p>
          <a:p>
            <a:pPr marL="604523" lvl="1" indent="-302261" algn="l">
              <a:lnSpc>
                <a:spcPts val="3920"/>
              </a:lnSpc>
              <a:buAutoNum type="arabicPeriod"/>
            </a:pPr>
            <a:r>
              <a:rPr lang="en-US" sz="2800" dirty="0">
                <a:solidFill>
                  <a:srgbClr val="000000"/>
                </a:solidFill>
                <a:latin typeface="Canva Sans"/>
                <a:ea typeface="Canva Sans"/>
                <a:cs typeface="Canva Sans"/>
                <a:sym typeface="Canva Sans"/>
              </a:rPr>
              <a:t>Modules Description</a:t>
            </a:r>
          </a:p>
          <a:p>
            <a:pPr marL="604523" lvl="1" indent="-302261" algn="l">
              <a:lnSpc>
                <a:spcPts val="3920"/>
              </a:lnSpc>
              <a:buAutoNum type="arabicPeriod"/>
            </a:pPr>
            <a:r>
              <a:rPr lang="en-US" sz="2800" dirty="0">
                <a:solidFill>
                  <a:srgbClr val="000000"/>
                </a:solidFill>
                <a:latin typeface="Canva Sans"/>
                <a:ea typeface="Canva Sans"/>
                <a:cs typeface="Canva Sans"/>
                <a:sym typeface="Canva Sans"/>
              </a:rPr>
              <a:t>Algorithm/Model/</a:t>
            </a:r>
          </a:p>
          <a:p>
            <a:pPr marL="604523" lvl="1" indent="-302261" algn="l">
              <a:lnSpc>
                <a:spcPts val="3920"/>
              </a:lnSpc>
              <a:buAutoNum type="arabicPeriod"/>
            </a:pPr>
            <a:r>
              <a:rPr lang="en-US" sz="2800" dirty="0">
                <a:solidFill>
                  <a:srgbClr val="000000"/>
                </a:solidFill>
                <a:latin typeface="Canva Sans"/>
                <a:ea typeface="Canva Sans"/>
                <a:cs typeface="Canva Sans"/>
                <a:sym typeface="Canva Sans"/>
              </a:rPr>
              <a:t>Design</a:t>
            </a:r>
          </a:p>
        </p:txBody>
      </p:sp>
      <p:sp>
        <p:nvSpPr>
          <p:cNvPr id="10" name="TextBox 10"/>
          <p:cNvSpPr txBox="1"/>
          <p:nvPr/>
        </p:nvSpPr>
        <p:spPr>
          <a:xfrm>
            <a:off x="7881303" y="2294171"/>
            <a:ext cx="9776245" cy="1471930"/>
          </a:xfrm>
          <a:prstGeom prst="rect">
            <a:avLst/>
          </a:prstGeom>
        </p:spPr>
        <p:txBody>
          <a:bodyPr lIns="0" tIns="0" rIns="0" bIns="0" rtlCol="0" anchor="t">
            <a:spAutoFit/>
          </a:bodyPr>
          <a:lstStyle/>
          <a:p>
            <a:pPr algn="l">
              <a:lnSpc>
                <a:spcPts val="3920"/>
              </a:lnSpc>
            </a:pPr>
            <a:r>
              <a:rPr lang="en-US" sz="2800" dirty="0">
                <a:solidFill>
                  <a:srgbClr val="000000"/>
                </a:solidFill>
                <a:latin typeface="Canva Sans"/>
                <a:ea typeface="Canva Sans"/>
                <a:cs typeface="Canva Sans"/>
                <a:sym typeface="Canva Sans"/>
              </a:rPr>
              <a:t>13. Test Cases</a:t>
            </a:r>
          </a:p>
          <a:p>
            <a:pPr algn="l">
              <a:lnSpc>
                <a:spcPts val="3920"/>
              </a:lnSpc>
            </a:pPr>
            <a:r>
              <a:rPr lang="en-US" sz="2800" dirty="0">
                <a:solidFill>
                  <a:srgbClr val="000000"/>
                </a:solidFill>
                <a:latin typeface="Canva Sans"/>
                <a:ea typeface="Canva Sans"/>
                <a:cs typeface="Canva Sans"/>
                <a:sym typeface="Canva Sans"/>
              </a:rPr>
              <a:t>14. Conclusion and Future Enhancement</a:t>
            </a:r>
          </a:p>
          <a:p>
            <a:pPr algn="l">
              <a:lnSpc>
                <a:spcPts val="3920"/>
              </a:lnSpc>
            </a:pPr>
            <a:r>
              <a:rPr lang="en-US" sz="2800" dirty="0">
                <a:solidFill>
                  <a:srgbClr val="000000"/>
                </a:solidFill>
                <a:latin typeface="Canva Sans"/>
                <a:ea typeface="Canva Sans"/>
                <a:cs typeface="Canva Sans"/>
                <a:sym typeface="Canva Sans"/>
              </a:rPr>
              <a:t>15. 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15444" y="1032780"/>
            <a:ext cx="8297704" cy="911295"/>
          </a:xfrm>
          <a:prstGeom prst="rect">
            <a:avLst/>
          </a:prstGeom>
        </p:spPr>
        <p:txBody>
          <a:bodyPr lIns="0" tIns="0" rIns="0" bIns="0" rtlCol="0" anchor="t">
            <a:spAutoFit/>
          </a:bodyPr>
          <a:lstStyle/>
          <a:p>
            <a:pPr algn="ctr">
              <a:lnSpc>
                <a:spcPts val="6401"/>
              </a:lnSpc>
            </a:pPr>
            <a:r>
              <a:rPr lang="en-US" sz="8001">
                <a:solidFill>
                  <a:srgbClr val="252D37"/>
                </a:solidFill>
                <a:latin typeface="Radley"/>
                <a:ea typeface="Radley"/>
                <a:cs typeface="Radley"/>
                <a:sym typeface="Radley"/>
              </a:rPr>
              <a:t>Abstract</a:t>
            </a:r>
          </a:p>
        </p:txBody>
      </p:sp>
      <p:sp>
        <p:nvSpPr>
          <p:cNvPr id="3" name="Freeform 3"/>
          <p:cNvSpPr/>
          <p:nvPr/>
        </p:nvSpPr>
        <p:spPr>
          <a:xfrm flipH="1">
            <a:off x="0" y="0"/>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cstate="print">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950490" y="2000250"/>
            <a:ext cx="15227612" cy="7415596"/>
          </a:xfrm>
          <a:prstGeom prst="rect">
            <a:avLst/>
          </a:prstGeom>
        </p:spPr>
        <p:txBody>
          <a:bodyPr lIns="0" tIns="0" rIns="0" bIns="0" rtlCol="0" anchor="t">
            <a:spAutoFit/>
          </a:bodyPr>
          <a:lstStyle/>
          <a:p>
            <a:pPr algn="just">
              <a:lnSpc>
                <a:spcPts val="3916"/>
              </a:lnSpc>
            </a:pPr>
            <a:r>
              <a:rPr lang="en-US" sz="2797" dirty="0">
                <a:solidFill>
                  <a:srgbClr val="252D37"/>
                </a:solidFill>
                <a:latin typeface="Canva Sans"/>
                <a:ea typeface="Canva Sans"/>
                <a:cs typeface="Canva Sans"/>
                <a:sym typeface="Canva Sans"/>
              </a:rPr>
              <a:t>Sign language is necessary for Deaf and Hard-of-Hearing (DHH) community communication. The existing sign language systems uses static signs or pre-recorded animated signs, which do not have the natural movement of actual signing. </a:t>
            </a:r>
          </a:p>
          <a:p>
            <a:pPr algn="just">
              <a:lnSpc>
                <a:spcPts val="3916"/>
              </a:lnSpc>
            </a:pPr>
            <a:endParaRPr dirty="0"/>
          </a:p>
          <a:p>
            <a:pPr algn="just">
              <a:lnSpc>
                <a:spcPts val="3916"/>
              </a:lnSpc>
            </a:pPr>
            <a:r>
              <a:rPr lang="en-US" sz="2797" dirty="0">
                <a:solidFill>
                  <a:srgbClr val="252D37"/>
                </a:solidFill>
                <a:latin typeface="Canva Sans"/>
                <a:ea typeface="Canva Sans"/>
                <a:cs typeface="Canva Sans"/>
                <a:sym typeface="Canva Sans"/>
              </a:rPr>
              <a:t>The objective of this project is to create a real-time system that translates multimodal inputs including spoken, and text inputs into synchronized and dynamic sign language animations. It automatically detects the language of input, converts it to English text, and produces realistic sign language by using technologies like Deep Learning, speech recognition technology, natural language processing (NLP), and computer vision technology. </a:t>
            </a:r>
          </a:p>
          <a:p>
            <a:pPr algn="just">
              <a:lnSpc>
                <a:spcPts val="3916"/>
              </a:lnSpc>
            </a:pPr>
            <a:endParaRPr dirty="0"/>
          </a:p>
          <a:p>
            <a:pPr algn="just">
              <a:lnSpc>
                <a:spcPts val="3916"/>
              </a:lnSpc>
            </a:pPr>
            <a:r>
              <a:rPr lang="en-US" sz="2797" dirty="0">
                <a:solidFill>
                  <a:srgbClr val="252D37"/>
                </a:solidFill>
                <a:latin typeface="Canva Sans"/>
                <a:ea typeface="Canva Sans"/>
                <a:cs typeface="Canva Sans"/>
                <a:sym typeface="Canva Sans"/>
              </a:rPr>
              <a:t>A key feature is its ability to maintain synchronization between the original input and the generated signing, preserving the natural flow of communication. This software helps reduce communication gaps and promotes accessibility for the DHH community online.</a:t>
            </a:r>
          </a:p>
          <a:p>
            <a:pPr algn="just">
              <a:lnSpc>
                <a:spcPts val="3916"/>
              </a:lnSpc>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333500"/>
            <a:ext cx="9095826" cy="911226"/>
          </a:xfrm>
          <a:prstGeom prst="rect">
            <a:avLst/>
          </a:prstGeom>
        </p:spPr>
        <p:txBody>
          <a:bodyPr lIns="0" tIns="0" rIns="0" bIns="0" rtlCol="0" anchor="t">
            <a:spAutoFit/>
          </a:bodyPr>
          <a:lstStyle/>
          <a:p>
            <a:pPr algn="l">
              <a:lnSpc>
                <a:spcPts val="6400"/>
              </a:lnSpc>
            </a:pPr>
            <a:r>
              <a:rPr lang="en-US" sz="8000">
                <a:solidFill>
                  <a:srgbClr val="252D37"/>
                </a:solidFill>
                <a:latin typeface="Radley"/>
                <a:ea typeface="Radley"/>
                <a:cs typeface="Radley"/>
                <a:sym typeface="Radley"/>
              </a:rPr>
              <a:t>Introduction</a:t>
            </a:r>
          </a:p>
        </p:txBody>
      </p:sp>
      <p:sp>
        <p:nvSpPr>
          <p:cNvPr id="3" name="Freeform 3"/>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cstate="print">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5" name="Freeform 5"/>
          <p:cNvSpPr/>
          <p:nvPr/>
        </p:nvSpPr>
        <p:spPr>
          <a:xfrm>
            <a:off x="14173200"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cstate="print">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038225" y="2338070"/>
            <a:ext cx="16640175" cy="7001917"/>
          </a:xfrm>
          <a:prstGeom prst="rect">
            <a:avLst/>
          </a:prstGeom>
        </p:spPr>
        <p:txBody>
          <a:bodyPr wrap="square" lIns="0" tIns="0" rIns="0" bIns="0" rtlCol="0" anchor="t">
            <a:spAutoFit/>
          </a:bodyPr>
          <a:lstStyle/>
          <a:p>
            <a:pPr algn="l">
              <a:lnSpc>
                <a:spcPts val="3919"/>
              </a:lnSpc>
            </a:pPr>
            <a:r>
              <a:rPr lang="en-US" sz="2799" b="1" dirty="0">
                <a:solidFill>
                  <a:srgbClr val="252D37"/>
                </a:solidFill>
                <a:latin typeface="Canva Sans Bold"/>
                <a:ea typeface="Canva Sans Bold"/>
                <a:cs typeface="Canva Sans Bold"/>
                <a:sym typeface="Canva Sans Bold"/>
              </a:rPr>
              <a:t>Why Do We Use Sign Language?</a:t>
            </a:r>
          </a:p>
          <a:p>
            <a:pPr marL="604519" lvl="1" indent="-302260" algn="l">
              <a:lnSpc>
                <a:spcPts val="3919"/>
              </a:lnSpc>
              <a:buFont typeface="Arial"/>
              <a:buChar char="•"/>
            </a:pPr>
            <a:r>
              <a:rPr lang="en-US" sz="2799" dirty="0">
                <a:solidFill>
                  <a:srgbClr val="252D37"/>
                </a:solidFill>
                <a:latin typeface="Canva Sans"/>
                <a:ea typeface="Canva Sans"/>
                <a:cs typeface="Canva Sans"/>
                <a:sym typeface="Canva Sans"/>
              </a:rPr>
              <a:t>Sign language is the main means of communication for the Deaf and Hard-of-Hearing (DHH) population.</a:t>
            </a:r>
          </a:p>
          <a:p>
            <a:pPr marL="604519" lvl="1" indent="-302260" algn="l">
              <a:lnSpc>
                <a:spcPts val="3919"/>
              </a:lnSpc>
              <a:buFont typeface="Arial"/>
              <a:buChar char="•"/>
            </a:pPr>
            <a:r>
              <a:rPr lang="en-US" sz="2799" dirty="0">
                <a:solidFill>
                  <a:srgbClr val="252D37"/>
                </a:solidFill>
                <a:latin typeface="Canva Sans"/>
                <a:ea typeface="Canva Sans"/>
                <a:cs typeface="Canva Sans"/>
                <a:sym typeface="Canva Sans"/>
              </a:rPr>
              <a:t>It enables successful communication of ideas, emotions, and thoughts without the use of words.</a:t>
            </a:r>
          </a:p>
          <a:p>
            <a:pPr marL="604519" lvl="1" indent="-302260" algn="l">
              <a:lnSpc>
                <a:spcPts val="3919"/>
              </a:lnSpc>
              <a:buFont typeface="Arial"/>
              <a:buChar char="•"/>
            </a:pPr>
            <a:r>
              <a:rPr lang="en-US" sz="2799" dirty="0">
                <a:solidFill>
                  <a:srgbClr val="252D37"/>
                </a:solidFill>
                <a:latin typeface="Canva Sans"/>
                <a:ea typeface="Canva Sans"/>
                <a:cs typeface="Canva Sans"/>
                <a:sym typeface="Canva Sans"/>
              </a:rPr>
              <a:t>Sign language improves access to education, the workplace, and everyday life.</a:t>
            </a:r>
          </a:p>
          <a:p>
            <a:pPr algn="l">
              <a:lnSpc>
                <a:spcPts val="3919"/>
              </a:lnSpc>
            </a:pPr>
            <a:endParaRPr dirty="0"/>
          </a:p>
          <a:p>
            <a:pPr algn="l">
              <a:lnSpc>
                <a:spcPts val="3919"/>
              </a:lnSpc>
            </a:pPr>
            <a:r>
              <a:rPr lang="en-US" sz="2799" b="1" dirty="0">
                <a:solidFill>
                  <a:srgbClr val="252D37"/>
                </a:solidFill>
                <a:latin typeface="Canva Sans Bold"/>
                <a:ea typeface="Canva Sans Bold"/>
                <a:cs typeface="Canva Sans Bold"/>
                <a:sym typeface="Canva Sans Bold"/>
              </a:rPr>
              <a:t>Characteristics of Sign Language</a:t>
            </a:r>
          </a:p>
          <a:p>
            <a:pPr marL="604519" lvl="1" indent="-302260" algn="l">
              <a:lnSpc>
                <a:spcPts val="3919"/>
              </a:lnSpc>
              <a:buFont typeface="Arial"/>
              <a:buChar char="•"/>
            </a:pPr>
            <a:r>
              <a:rPr lang="en-US" sz="2799" dirty="0">
                <a:solidFill>
                  <a:srgbClr val="252D37"/>
                </a:solidFill>
                <a:latin typeface="Canva Sans"/>
                <a:ea typeface="Canva Sans"/>
                <a:cs typeface="Canva Sans"/>
                <a:sym typeface="Canva Sans"/>
              </a:rPr>
              <a:t>Visual &amp; Gesture-Based</a:t>
            </a:r>
          </a:p>
          <a:p>
            <a:pPr marL="604519" lvl="1" indent="-302260" algn="l">
              <a:lnSpc>
                <a:spcPts val="3919"/>
              </a:lnSpc>
              <a:buFont typeface="Arial"/>
              <a:buChar char="•"/>
            </a:pPr>
            <a:r>
              <a:rPr lang="en-US" sz="2799" dirty="0">
                <a:solidFill>
                  <a:srgbClr val="252D37"/>
                </a:solidFill>
                <a:latin typeface="Canva Sans"/>
                <a:ea typeface="Canva Sans"/>
                <a:cs typeface="Canva Sans"/>
                <a:sym typeface="Canva Sans"/>
              </a:rPr>
              <a:t>Non-Universal</a:t>
            </a:r>
          </a:p>
          <a:p>
            <a:pPr marL="604519" lvl="1" indent="-302260" algn="l">
              <a:lnSpc>
                <a:spcPts val="3919"/>
              </a:lnSpc>
              <a:buFont typeface="Arial"/>
              <a:buChar char="•"/>
            </a:pPr>
            <a:r>
              <a:rPr lang="en-US" sz="2799" dirty="0">
                <a:solidFill>
                  <a:srgbClr val="252D37"/>
                </a:solidFill>
                <a:latin typeface="Canva Sans"/>
                <a:ea typeface="Canva Sans"/>
                <a:cs typeface="Canva Sans"/>
                <a:sym typeface="Canva Sans"/>
              </a:rPr>
              <a:t>Grammar &amp; Syntax</a:t>
            </a:r>
          </a:p>
          <a:p>
            <a:pPr marL="604519" lvl="1" indent="-302260" algn="l">
              <a:lnSpc>
                <a:spcPts val="3919"/>
              </a:lnSpc>
              <a:buFont typeface="Arial"/>
              <a:buChar char="•"/>
            </a:pPr>
            <a:r>
              <a:rPr lang="en-US" sz="2799" dirty="0">
                <a:solidFill>
                  <a:srgbClr val="252D37"/>
                </a:solidFill>
                <a:latin typeface="Canva Sans"/>
                <a:ea typeface="Canva Sans"/>
                <a:cs typeface="Canva Sans"/>
                <a:sym typeface="Canva Sans"/>
              </a:rPr>
              <a:t>Expressive &amp; Dynamic</a:t>
            </a:r>
          </a:p>
          <a:p>
            <a:pPr algn="l">
              <a:lnSpc>
                <a:spcPts val="3919"/>
              </a:lnSpc>
            </a:pPr>
            <a:endParaRPr dirty="0"/>
          </a:p>
          <a:p>
            <a:pPr algn="ctr">
              <a:lnSpc>
                <a:spcPts val="3919"/>
              </a:lnSpc>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49337" y="1630362"/>
            <a:ext cx="9095826" cy="911226"/>
          </a:xfrm>
          <a:prstGeom prst="rect">
            <a:avLst/>
          </a:prstGeom>
        </p:spPr>
        <p:txBody>
          <a:bodyPr lIns="0" tIns="0" rIns="0" bIns="0" rtlCol="0" anchor="t">
            <a:spAutoFit/>
          </a:bodyPr>
          <a:lstStyle/>
          <a:p>
            <a:pPr algn="l">
              <a:lnSpc>
                <a:spcPts val="6400"/>
              </a:lnSpc>
            </a:pPr>
            <a:r>
              <a:rPr lang="en-US" sz="8000">
                <a:solidFill>
                  <a:srgbClr val="252D37"/>
                </a:solidFill>
                <a:latin typeface="Radley"/>
                <a:ea typeface="Radley"/>
                <a:cs typeface="Radley"/>
                <a:sym typeface="Radley"/>
              </a:rPr>
              <a:t>Existing Systems</a:t>
            </a:r>
          </a:p>
        </p:txBody>
      </p:sp>
      <p:sp>
        <p:nvSpPr>
          <p:cNvPr id="3" name="Freeform 3"/>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cstate="print">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5" name="Freeform 5"/>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cstate="print">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038225" y="2499042"/>
            <a:ext cx="13154620" cy="3948430"/>
          </a:xfrm>
          <a:prstGeom prst="rect">
            <a:avLst/>
          </a:prstGeom>
        </p:spPr>
        <p:txBody>
          <a:bodyPr lIns="0" tIns="0" rIns="0" bIns="0" rtlCol="0" anchor="t">
            <a:spAutoFit/>
          </a:bodyPr>
          <a:lstStyle/>
          <a:p>
            <a:pPr algn="l">
              <a:lnSpc>
                <a:spcPts val="3919"/>
              </a:lnSpc>
            </a:pPr>
            <a:endParaRPr/>
          </a:p>
          <a:p>
            <a:pPr marL="604519" lvl="1" indent="-302260" algn="l">
              <a:lnSpc>
                <a:spcPts val="3919"/>
              </a:lnSpc>
              <a:buFont typeface="Arial"/>
              <a:buChar char="•"/>
            </a:pPr>
            <a:r>
              <a:rPr lang="en-US" sz="2799">
                <a:solidFill>
                  <a:srgbClr val="252D37"/>
                </a:solidFill>
                <a:latin typeface="Canva Sans"/>
                <a:ea typeface="Canva Sans"/>
                <a:cs typeface="Canva Sans"/>
                <a:sym typeface="Canva Sans"/>
              </a:rPr>
              <a:t>Requires manual switching between human signers, reducing automation.</a:t>
            </a:r>
          </a:p>
          <a:p>
            <a:pPr marL="604519" lvl="1" indent="-302260" algn="l">
              <a:lnSpc>
                <a:spcPts val="3919"/>
              </a:lnSpc>
              <a:buFont typeface="Arial"/>
              <a:buChar char="•"/>
            </a:pPr>
            <a:r>
              <a:rPr lang="en-US" sz="2799">
                <a:solidFill>
                  <a:srgbClr val="252D37"/>
                </a:solidFill>
                <a:latin typeface="Canva Sans"/>
                <a:ea typeface="Canva Sans"/>
                <a:cs typeface="Canva Sans"/>
                <a:sym typeface="Canva Sans"/>
              </a:rPr>
              <a:t> Uses fixed sign videos, lacking flexibility for dynamic content.</a:t>
            </a:r>
          </a:p>
          <a:p>
            <a:pPr marL="604519" lvl="1" indent="-302260" algn="l">
              <a:lnSpc>
                <a:spcPts val="3919"/>
              </a:lnSpc>
              <a:buFont typeface="Arial"/>
              <a:buChar char="•"/>
            </a:pPr>
            <a:r>
              <a:rPr lang="en-US" sz="2799">
                <a:solidFill>
                  <a:srgbClr val="252D37"/>
                </a:solidFill>
                <a:latin typeface="Canva Sans"/>
                <a:ea typeface="Canva Sans"/>
                <a:cs typeface="Canva Sans"/>
                <a:sym typeface="Canva Sans"/>
              </a:rPr>
              <a:t> Processes input only offline, limiting real-time interaction.</a:t>
            </a:r>
          </a:p>
          <a:p>
            <a:pPr marL="604519" lvl="1" indent="-302260" algn="l">
              <a:lnSpc>
                <a:spcPts val="3919"/>
              </a:lnSpc>
              <a:buFont typeface="Arial"/>
              <a:buChar char="•"/>
            </a:pPr>
            <a:r>
              <a:rPr lang="en-US" sz="2799">
                <a:solidFill>
                  <a:srgbClr val="252D37"/>
                </a:solidFill>
                <a:latin typeface="Canva Sans"/>
                <a:ea typeface="Canva Sans"/>
                <a:cs typeface="Canva Sans"/>
                <a:sym typeface="Canva Sans"/>
              </a:rPr>
              <a:t> Fails to sync signs accurately with spoken or written input.</a:t>
            </a:r>
          </a:p>
          <a:p>
            <a:pPr marL="604519" lvl="1" indent="-302260" algn="l">
              <a:lnSpc>
                <a:spcPts val="3919"/>
              </a:lnSpc>
              <a:buFont typeface="Arial"/>
              <a:buChar char="•"/>
            </a:pPr>
            <a:r>
              <a:rPr lang="en-US" sz="2799">
                <a:solidFill>
                  <a:srgbClr val="252D37"/>
                </a:solidFill>
                <a:latin typeface="Canva Sans"/>
                <a:ea typeface="Canva Sans"/>
                <a:cs typeface="Canva Sans"/>
                <a:sym typeface="Canva Sans"/>
              </a:rPr>
              <a:t> Supports only a few languages, reducing accessibility.</a:t>
            </a:r>
          </a:p>
          <a:p>
            <a:pPr marL="604519" lvl="1" indent="-302260" algn="l">
              <a:lnSpc>
                <a:spcPts val="3919"/>
              </a:lnSpc>
              <a:buFont typeface="Arial"/>
              <a:buChar char="•"/>
            </a:pPr>
            <a:r>
              <a:rPr lang="en-US" sz="2799">
                <a:solidFill>
                  <a:srgbClr val="252D37"/>
                </a:solidFill>
                <a:latin typeface="Canva Sans"/>
                <a:ea typeface="Canva Sans"/>
                <a:cs typeface="Canva Sans"/>
                <a:sym typeface="Canva Sans"/>
              </a:rPr>
              <a:t> Cannot process text and audio inputs together.</a:t>
            </a:r>
          </a:p>
          <a:p>
            <a:pPr marL="604519" lvl="1" indent="-302260" algn="l">
              <a:lnSpc>
                <a:spcPts val="3919"/>
              </a:lnSpc>
              <a:buFont typeface="Arial"/>
              <a:buChar char="•"/>
            </a:pPr>
            <a:r>
              <a:rPr lang="en-US" sz="2799">
                <a:solidFill>
                  <a:srgbClr val="252D37"/>
                </a:solidFill>
                <a:latin typeface="Canva Sans"/>
                <a:ea typeface="Canva Sans"/>
                <a:cs typeface="Canva Sans"/>
                <a:sym typeface="Canva Sans"/>
              </a:rPr>
              <a:t> Lacks facial expressions and gestures, reducing sign clarity.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630362"/>
            <a:ext cx="9095826" cy="911226"/>
          </a:xfrm>
          <a:prstGeom prst="rect">
            <a:avLst/>
          </a:prstGeom>
        </p:spPr>
        <p:txBody>
          <a:bodyPr lIns="0" tIns="0" rIns="0" bIns="0" rtlCol="0" anchor="t">
            <a:spAutoFit/>
          </a:bodyPr>
          <a:lstStyle/>
          <a:p>
            <a:pPr algn="l">
              <a:lnSpc>
                <a:spcPts val="6400"/>
              </a:lnSpc>
            </a:pPr>
            <a:r>
              <a:rPr lang="en-US" sz="8000">
                <a:solidFill>
                  <a:srgbClr val="252D37"/>
                </a:solidFill>
                <a:latin typeface="Radley"/>
                <a:ea typeface="Radley"/>
                <a:cs typeface="Radley"/>
                <a:sym typeface="Radley"/>
              </a:rPr>
              <a:t>Proposed Systems</a:t>
            </a:r>
          </a:p>
        </p:txBody>
      </p:sp>
      <p:sp>
        <p:nvSpPr>
          <p:cNvPr id="3" name="Freeform 3"/>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cstate="print">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5" name="Freeform 5"/>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cstate="print">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734783" y="3060523"/>
            <a:ext cx="12464773" cy="2462530"/>
          </a:xfrm>
          <a:prstGeom prst="rect">
            <a:avLst/>
          </a:prstGeom>
        </p:spPr>
        <p:txBody>
          <a:bodyPr lIns="0" tIns="0" rIns="0" bIns="0" rtlCol="0" anchor="t">
            <a:spAutoFit/>
          </a:bodyPr>
          <a:lstStyle/>
          <a:p>
            <a:pPr marL="604523" lvl="1" indent="-302261" algn="l">
              <a:lnSpc>
                <a:spcPts val="3920"/>
              </a:lnSpc>
              <a:buFont typeface="Arial"/>
              <a:buChar char="•"/>
            </a:pPr>
            <a:r>
              <a:rPr lang="en-US" sz="2800">
                <a:solidFill>
                  <a:srgbClr val="252D37"/>
                </a:solidFill>
                <a:latin typeface="Canva Sans"/>
                <a:ea typeface="Canva Sans"/>
                <a:cs typeface="Canva Sans"/>
                <a:sym typeface="Canva Sans"/>
              </a:rPr>
              <a:t>Processes input from text and audio in real time.</a:t>
            </a:r>
          </a:p>
          <a:p>
            <a:pPr marL="604523" lvl="1" indent="-302261" algn="l">
              <a:lnSpc>
                <a:spcPts val="3920"/>
              </a:lnSpc>
              <a:buFont typeface="Arial"/>
              <a:buChar char="•"/>
            </a:pPr>
            <a:r>
              <a:rPr lang="en-US" sz="2800">
                <a:solidFill>
                  <a:srgbClr val="252D37"/>
                </a:solidFill>
                <a:latin typeface="Canva Sans"/>
                <a:ea typeface="Canva Sans"/>
                <a:cs typeface="Canva Sans"/>
                <a:sym typeface="Canva Sans"/>
              </a:rPr>
              <a:t> Detects the input language automatically without manual selection.</a:t>
            </a:r>
          </a:p>
          <a:p>
            <a:pPr marL="604523" lvl="1" indent="-302261" algn="l">
              <a:lnSpc>
                <a:spcPts val="3920"/>
              </a:lnSpc>
              <a:buFont typeface="Arial"/>
              <a:buChar char="•"/>
            </a:pPr>
            <a:r>
              <a:rPr lang="en-US" sz="2800">
                <a:solidFill>
                  <a:srgbClr val="252D37"/>
                </a:solidFill>
                <a:latin typeface="Canva Sans"/>
                <a:ea typeface="Canva Sans"/>
                <a:cs typeface="Canva Sans"/>
                <a:sym typeface="Canva Sans"/>
              </a:rPr>
              <a:t> Generates dynamic sign animations tailored to the input content.</a:t>
            </a:r>
          </a:p>
          <a:p>
            <a:pPr marL="604523" lvl="1" indent="-302261" algn="l">
              <a:lnSpc>
                <a:spcPts val="3920"/>
              </a:lnSpc>
              <a:buFont typeface="Arial"/>
              <a:buChar char="•"/>
            </a:pPr>
            <a:r>
              <a:rPr lang="en-US" sz="2800">
                <a:solidFill>
                  <a:srgbClr val="252D37"/>
                </a:solidFill>
                <a:latin typeface="Canva Sans"/>
                <a:ea typeface="Canva Sans"/>
                <a:cs typeface="Canva Sans"/>
                <a:sym typeface="Canva Sans"/>
              </a:rPr>
              <a:t> Synchronizes sign output accurately with the original input.</a:t>
            </a:r>
          </a:p>
          <a:p>
            <a:pPr marL="604523" lvl="1" indent="-302261" algn="l">
              <a:lnSpc>
                <a:spcPts val="3920"/>
              </a:lnSpc>
              <a:buFont typeface="Arial"/>
              <a:buChar char="•"/>
            </a:pPr>
            <a:r>
              <a:rPr lang="en-US" sz="2800">
                <a:solidFill>
                  <a:srgbClr val="252D37"/>
                </a:solidFill>
                <a:latin typeface="Canva Sans"/>
                <a:ea typeface="Canva Sans"/>
                <a:cs typeface="Canva Sans"/>
                <a:sym typeface="Canva Sans"/>
              </a:rPr>
              <a:t> Enhances communication, especially in online or real-time scenarios.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89142" y="1022349"/>
            <a:ext cx="9095826" cy="911226"/>
          </a:xfrm>
          <a:prstGeom prst="rect">
            <a:avLst/>
          </a:prstGeom>
        </p:spPr>
        <p:txBody>
          <a:bodyPr lIns="0" tIns="0" rIns="0" bIns="0" rtlCol="0" anchor="t">
            <a:spAutoFit/>
          </a:bodyPr>
          <a:lstStyle/>
          <a:p>
            <a:pPr algn="l">
              <a:lnSpc>
                <a:spcPts val="6400"/>
              </a:lnSpc>
            </a:pPr>
            <a:r>
              <a:rPr lang="en-US" sz="8000">
                <a:solidFill>
                  <a:srgbClr val="252D37"/>
                </a:solidFill>
                <a:latin typeface="Radley"/>
                <a:ea typeface="Radley"/>
                <a:cs typeface="Radley"/>
                <a:sym typeface="Radley"/>
              </a:rPr>
              <a:t>Applications</a:t>
            </a:r>
          </a:p>
        </p:txBody>
      </p:sp>
      <p:sp>
        <p:nvSpPr>
          <p:cNvPr id="3" name="Freeform 3"/>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cstate="print">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5" name="Freeform 5"/>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cstate="print">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289142" y="2407934"/>
            <a:ext cx="8902661" cy="4443730"/>
          </a:xfrm>
          <a:prstGeom prst="rect">
            <a:avLst/>
          </a:prstGeom>
        </p:spPr>
        <p:txBody>
          <a:bodyPr lIns="0" tIns="0" rIns="0" bIns="0" rtlCol="0" anchor="t">
            <a:spAutoFit/>
          </a:bodyPr>
          <a:lstStyle/>
          <a:p>
            <a:pPr marL="604523" lvl="1" indent="-302261" algn="l">
              <a:lnSpc>
                <a:spcPts val="3920"/>
              </a:lnSpc>
              <a:buFont typeface="Arial"/>
              <a:buChar char="•"/>
            </a:pPr>
            <a:r>
              <a:rPr lang="en-US" sz="2800">
                <a:solidFill>
                  <a:srgbClr val="252D37"/>
                </a:solidFill>
                <a:latin typeface="Canva Sans"/>
                <a:ea typeface="Canva Sans"/>
                <a:cs typeface="Canva Sans"/>
                <a:sym typeface="Canva Sans"/>
              </a:rPr>
              <a:t>Online Education Platforms</a:t>
            </a:r>
          </a:p>
          <a:p>
            <a:pPr marL="604523" lvl="1" indent="-302261" algn="l">
              <a:lnSpc>
                <a:spcPts val="3920"/>
              </a:lnSpc>
              <a:buFont typeface="Arial"/>
              <a:buChar char="•"/>
            </a:pPr>
            <a:r>
              <a:rPr lang="en-US" sz="2800">
                <a:solidFill>
                  <a:srgbClr val="252D37"/>
                </a:solidFill>
                <a:latin typeface="Canva Sans"/>
                <a:ea typeface="Canva Sans"/>
                <a:cs typeface="Canva Sans"/>
                <a:sym typeface="Canva Sans"/>
              </a:rPr>
              <a:t>Video Translations</a:t>
            </a:r>
          </a:p>
          <a:p>
            <a:pPr marL="604523" lvl="1" indent="-302261" algn="l">
              <a:lnSpc>
                <a:spcPts val="3920"/>
              </a:lnSpc>
              <a:buFont typeface="Arial"/>
              <a:buChar char="•"/>
            </a:pPr>
            <a:r>
              <a:rPr lang="en-US" sz="2800">
                <a:solidFill>
                  <a:srgbClr val="252D37"/>
                </a:solidFill>
                <a:latin typeface="Canva Sans"/>
                <a:ea typeface="Canva Sans"/>
                <a:cs typeface="Canva Sans"/>
                <a:sym typeface="Canva Sans"/>
              </a:rPr>
              <a:t>Public Announcements &amp; Emergency Broadcasts</a:t>
            </a:r>
          </a:p>
          <a:p>
            <a:pPr marL="604523" lvl="1" indent="-302261" algn="l">
              <a:lnSpc>
                <a:spcPts val="3920"/>
              </a:lnSpc>
              <a:buFont typeface="Arial"/>
              <a:buChar char="•"/>
            </a:pPr>
            <a:r>
              <a:rPr lang="en-US" sz="2800">
                <a:solidFill>
                  <a:srgbClr val="252D37"/>
                </a:solidFill>
                <a:latin typeface="Canva Sans"/>
                <a:ea typeface="Canva Sans"/>
                <a:cs typeface="Canva Sans"/>
                <a:sym typeface="Canva Sans"/>
              </a:rPr>
              <a:t>Healthcare Interactions</a:t>
            </a:r>
          </a:p>
          <a:p>
            <a:pPr marL="604523" lvl="1" indent="-302261" algn="l">
              <a:lnSpc>
                <a:spcPts val="3920"/>
              </a:lnSpc>
              <a:buFont typeface="Arial"/>
              <a:buChar char="•"/>
            </a:pPr>
            <a:r>
              <a:rPr lang="en-US" sz="2800">
                <a:solidFill>
                  <a:srgbClr val="252D37"/>
                </a:solidFill>
                <a:latin typeface="Canva Sans"/>
                <a:ea typeface="Canva Sans"/>
                <a:cs typeface="Canva Sans"/>
                <a:sym typeface="Canva Sans"/>
              </a:rPr>
              <a:t>Government and Legal Services</a:t>
            </a:r>
          </a:p>
          <a:p>
            <a:pPr marL="604523" lvl="1" indent="-302261" algn="l">
              <a:lnSpc>
                <a:spcPts val="3920"/>
              </a:lnSpc>
              <a:buFont typeface="Arial"/>
              <a:buChar char="•"/>
            </a:pPr>
            <a:r>
              <a:rPr lang="en-US" sz="2800">
                <a:solidFill>
                  <a:srgbClr val="252D37"/>
                </a:solidFill>
                <a:latin typeface="Canva Sans"/>
                <a:ea typeface="Canva Sans"/>
                <a:cs typeface="Canva Sans"/>
                <a:sym typeface="Canva Sans"/>
              </a:rPr>
              <a:t>Customer Service and Help Desks</a:t>
            </a:r>
          </a:p>
          <a:p>
            <a:pPr marL="604523" lvl="1" indent="-302261" algn="l">
              <a:lnSpc>
                <a:spcPts val="3920"/>
              </a:lnSpc>
              <a:buFont typeface="Arial"/>
              <a:buChar char="•"/>
            </a:pPr>
            <a:r>
              <a:rPr lang="en-US" sz="2800">
                <a:solidFill>
                  <a:srgbClr val="252D37"/>
                </a:solidFill>
                <a:latin typeface="Canva Sans"/>
                <a:ea typeface="Canva Sans"/>
                <a:cs typeface="Canva Sans"/>
                <a:sym typeface="Canva Sans"/>
              </a:rPr>
              <a:t>Workplace Communication</a:t>
            </a:r>
          </a:p>
          <a:p>
            <a:pPr marL="604523" lvl="1" indent="-302261" algn="l">
              <a:lnSpc>
                <a:spcPts val="3920"/>
              </a:lnSpc>
              <a:buFont typeface="Arial"/>
              <a:buChar char="•"/>
            </a:pPr>
            <a:r>
              <a:rPr lang="en-US" sz="2800">
                <a:solidFill>
                  <a:srgbClr val="252D37"/>
                </a:solidFill>
                <a:latin typeface="Canva Sans"/>
                <a:ea typeface="Canva Sans"/>
                <a:cs typeface="Canva Sans"/>
                <a:sym typeface="Canva Sans"/>
              </a:rPr>
              <a:t>Web Content and Tutorials</a:t>
            </a:r>
          </a:p>
          <a:p>
            <a:pPr algn="l">
              <a:lnSpc>
                <a:spcPts val="3920"/>
              </a:lnSpc>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9983" y="647700"/>
            <a:ext cx="12288749" cy="911238"/>
          </a:xfrm>
          <a:prstGeom prst="rect">
            <a:avLst/>
          </a:prstGeom>
        </p:spPr>
        <p:txBody>
          <a:bodyPr lIns="0" tIns="0" rIns="0" bIns="0" rtlCol="0" anchor="t">
            <a:spAutoFit/>
          </a:bodyPr>
          <a:lstStyle/>
          <a:p>
            <a:pPr algn="l">
              <a:lnSpc>
                <a:spcPts val="6400"/>
              </a:lnSpc>
            </a:pPr>
            <a:r>
              <a:rPr lang="en-US" sz="8000">
                <a:solidFill>
                  <a:srgbClr val="252930"/>
                </a:solidFill>
                <a:latin typeface="Radley"/>
                <a:ea typeface="Radley"/>
                <a:cs typeface="Radley"/>
                <a:sym typeface="Radley"/>
              </a:rPr>
              <a:t>Requirements</a:t>
            </a:r>
          </a:p>
        </p:txBody>
      </p:sp>
      <p:sp>
        <p:nvSpPr>
          <p:cNvPr id="3" name="Freeform 3"/>
          <p:cNvSpPr/>
          <p:nvPr/>
        </p:nvSpPr>
        <p:spPr>
          <a:xfrm>
            <a:off x="16101" y="8069281"/>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cstate="print">
              <a:extLst>
                <a:ext uri="{96DAC541-7B7A-43D3-8B79-37D633B846F1}">
                  <asvg:svgBlip xmlns:asvg="http://schemas.microsoft.com/office/drawing/2016/SVG/main" r:embed="rId3"/>
                </a:ext>
              </a:extLst>
            </a:blip>
            <a:stretch>
              <a:fillRect/>
            </a:stretch>
          </a:blipFill>
        </p:spPr>
      </p:sp>
      <p:sp>
        <p:nvSpPr>
          <p:cNvPr id="4" name="Freeform 4"/>
          <p:cNvSpPr/>
          <p:nvPr/>
        </p:nvSpPr>
        <p:spPr>
          <a:xfrm>
            <a:off x="1450304" y="8928841"/>
            <a:ext cx="2716317" cy="1358159"/>
          </a:xfrm>
          <a:custGeom>
            <a:avLst/>
            <a:gdLst/>
            <a:ahLst/>
            <a:cxnLst/>
            <a:rect l="l" t="t" r="r" b="b"/>
            <a:pathLst>
              <a:path w="2716317" h="1358159">
                <a:moveTo>
                  <a:pt x="0" y="0"/>
                </a:moveTo>
                <a:lnTo>
                  <a:pt x="2716318" y="0"/>
                </a:lnTo>
                <a:lnTo>
                  <a:pt x="2716318" y="1358159"/>
                </a:lnTo>
                <a:lnTo>
                  <a:pt x="0" y="1358159"/>
                </a:lnTo>
                <a:lnTo>
                  <a:pt x="0" y="0"/>
                </a:lnTo>
                <a:close/>
              </a:path>
            </a:pathLst>
          </a:custGeom>
          <a:blipFill>
            <a:blip r:embed="rId4" cstate="print">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729983" y="2343150"/>
            <a:ext cx="10134610" cy="4443730"/>
          </a:xfrm>
          <a:prstGeom prst="rect">
            <a:avLst/>
          </a:prstGeom>
        </p:spPr>
        <p:txBody>
          <a:bodyPr lIns="0" tIns="0" rIns="0" bIns="0" rtlCol="0" anchor="t">
            <a:spAutoFit/>
          </a:bodyPr>
          <a:lstStyle/>
          <a:p>
            <a:pPr marL="604523" lvl="1" indent="-302261" algn="l">
              <a:lnSpc>
                <a:spcPts val="3920"/>
              </a:lnSpc>
              <a:buFont typeface="Arial"/>
              <a:buChar char="•"/>
            </a:pPr>
            <a:r>
              <a:rPr lang="en-US" sz="2800">
                <a:solidFill>
                  <a:srgbClr val="252930"/>
                </a:solidFill>
                <a:latin typeface="Canva Sans"/>
                <a:ea typeface="Canva Sans"/>
                <a:cs typeface="Canva Sans"/>
                <a:sym typeface="Canva Sans"/>
              </a:rPr>
              <a:t>Programming Language - Python</a:t>
            </a:r>
          </a:p>
          <a:p>
            <a:pPr marL="604523" lvl="1" indent="-302261" algn="l">
              <a:lnSpc>
                <a:spcPts val="3920"/>
              </a:lnSpc>
              <a:buFont typeface="Arial"/>
              <a:buChar char="•"/>
            </a:pPr>
            <a:r>
              <a:rPr lang="en-US" sz="2800">
                <a:solidFill>
                  <a:srgbClr val="252930"/>
                </a:solidFill>
                <a:latin typeface="Canva Sans"/>
                <a:ea typeface="Canva Sans"/>
                <a:cs typeface="Canva Sans"/>
                <a:sym typeface="Canva Sans"/>
              </a:rPr>
              <a:t>Front-end - HTML, CSS, JavaScript</a:t>
            </a:r>
          </a:p>
          <a:p>
            <a:pPr marL="604523" lvl="1" indent="-302261" algn="l">
              <a:lnSpc>
                <a:spcPts val="3920"/>
              </a:lnSpc>
              <a:buFont typeface="Arial"/>
              <a:buChar char="•"/>
            </a:pPr>
            <a:r>
              <a:rPr lang="en-US" sz="2800">
                <a:solidFill>
                  <a:srgbClr val="252930"/>
                </a:solidFill>
                <a:latin typeface="Canva Sans"/>
                <a:ea typeface="Canva Sans"/>
                <a:cs typeface="Canva Sans"/>
                <a:sym typeface="Canva Sans"/>
              </a:rPr>
              <a:t>Back-end - Node js</a:t>
            </a:r>
          </a:p>
          <a:p>
            <a:pPr marL="604523" lvl="1" indent="-302261" algn="l">
              <a:lnSpc>
                <a:spcPts val="3920"/>
              </a:lnSpc>
              <a:buFont typeface="Arial"/>
              <a:buChar char="•"/>
            </a:pPr>
            <a:r>
              <a:rPr lang="en-US" sz="2800">
                <a:solidFill>
                  <a:srgbClr val="252930"/>
                </a:solidFill>
                <a:latin typeface="Canva Sans"/>
                <a:ea typeface="Canva Sans"/>
                <a:cs typeface="Canva Sans"/>
                <a:sym typeface="Canva Sans"/>
              </a:rPr>
              <a:t>Cloud - Firebase</a:t>
            </a:r>
          </a:p>
          <a:p>
            <a:pPr marL="604523" lvl="1" indent="-302261" algn="l">
              <a:lnSpc>
                <a:spcPts val="3920"/>
              </a:lnSpc>
              <a:buFont typeface="Arial"/>
              <a:buChar char="•"/>
            </a:pPr>
            <a:r>
              <a:rPr lang="en-US" sz="2800">
                <a:solidFill>
                  <a:srgbClr val="252930"/>
                </a:solidFill>
                <a:latin typeface="Canva Sans"/>
                <a:ea typeface="Canva Sans"/>
                <a:cs typeface="Canva Sans"/>
                <a:sym typeface="Canva Sans"/>
              </a:rPr>
              <a:t>Dataset - SignBank dataset</a:t>
            </a:r>
          </a:p>
          <a:p>
            <a:pPr marL="604523" lvl="1" indent="-302261" algn="l">
              <a:lnSpc>
                <a:spcPts val="3920"/>
              </a:lnSpc>
              <a:buFont typeface="Arial"/>
              <a:buChar char="•"/>
            </a:pPr>
            <a:r>
              <a:rPr lang="en-US" sz="2800">
                <a:solidFill>
                  <a:srgbClr val="252930"/>
                </a:solidFill>
                <a:latin typeface="Canva Sans"/>
                <a:ea typeface="Canva Sans"/>
                <a:cs typeface="Canva Sans"/>
                <a:sym typeface="Canva Sans"/>
              </a:rPr>
              <a:t>Image Processing Libraries - Open CV &amp; OpenPose</a:t>
            </a:r>
          </a:p>
          <a:p>
            <a:pPr marL="604523" lvl="1" indent="-302261" algn="l">
              <a:lnSpc>
                <a:spcPts val="3920"/>
              </a:lnSpc>
              <a:buFont typeface="Arial"/>
              <a:buChar char="•"/>
            </a:pPr>
            <a:r>
              <a:rPr lang="en-US" sz="2800">
                <a:solidFill>
                  <a:srgbClr val="252930"/>
                </a:solidFill>
                <a:latin typeface="Canva Sans"/>
                <a:ea typeface="Canva Sans"/>
                <a:cs typeface="Canva Sans"/>
                <a:sym typeface="Canva Sans"/>
              </a:rPr>
              <a:t>Compact Language Detector - Language Identification</a:t>
            </a:r>
          </a:p>
          <a:p>
            <a:pPr marL="604523" lvl="1" indent="-302261" algn="l">
              <a:lnSpc>
                <a:spcPts val="3920"/>
              </a:lnSpc>
              <a:buFont typeface="Arial"/>
              <a:buChar char="•"/>
            </a:pPr>
            <a:r>
              <a:rPr lang="en-US" sz="2800">
                <a:solidFill>
                  <a:srgbClr val="252930"/>
                </a:solidFill>
                <a:latin typeface="Canva Sans"/>
                <a:ea typeface="Canva Sans"/>
                <a:cs typeface="Canva Sans"/>
                <a:sym typeface="Canva Sans"/>
              </a:rPr>
              <a:t>Pose Estimation - Open Pose, MediaPipe</a:t>
            </a:r>
          </a:p>
          <a:p>
            <a:pPr marL="604523" lvl="1" indent="-302261" algn="l">
              <a:lnSpc>
                <a:spcPts val="3920"/>
              </a:lnSpc>
              <a:buFont typeface="Arial"/>
              <a:buChar char="•"/>
            </a:pPr>
            <a:r>
              <a:rPr lang="en-US" sz="2800">
                <a:solidFill>
                  <a:srgbClr val="252930"/>
                </a:solidFill>
                <a:latin typeface="Canva Sans"/>
                <a:ea typeface="Canva Sans"/>
                <a:cs typeface="Canva Sans"/>
                <a:sym typeface="Canva Sans"/>
              </a:rPr>
              <a:t>Open AI Whisper - Speech Recognition</a:t>
            </a:r>
          </a:p>
        </p:txBody>
      </p:sp>
      <p:sp>
        <p:nvSpPr>
          <p:cNvPr id="6" name="Freeform 6"/>
          <p:cNvSpPr/>
          <p:nvPr/>
        </p:nvSpPr>
        <p:spPr>
          <a:xfrm>
            <a:off x="14173200" y="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cstate="print">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2262541" y="1628775"/>
            <a:ext cx="11957924" cy="771525"/>
          </a:xfrm>
          <a:prstGeom prst="rect">
            <a:avLst/>
          </a:prstGeom>
        </p:spPr>
        <p:txBody>
          <a:bodyPr lIns="0" tIns="0" rIns="0" bIns="0" rtlCol="0" anchor="t">
            <a:spAutoFit/>
          </a:bodyPr>
          <a:lstStyle/>
          <a:p>
            <a:pPr algn="ctr">
              <a:lnSpc>
                <a:spcPts val="6300"/>
              </a:lnSpc>
            </a:pPr>
            <a:r>
              <a:rPr lang="en-US" sz="4500" dirty="0">
                <a:solidFill>
                  <a:srgbClr val="252930"/>
                </a:solidFill>
                <a:latin typeface="Radley"/>
                <a:ea typeface="Radley"/>
                <a:cs typeface="Radley"/>
                <a:sym typeface="Radley"/>
              </a:rPr>
              <a:t>Software Requirements</a:t>
            </a:r>
          </a:p>
        </p:txBody>
      </p:sp>
      <p:sp>
        <p:nvSpPr>
          <p:cNvPr id="8" name="TextBox 8"/>
          <p:cNvSpPr txBox="1"/>
          <p:nvPr/>
        </p:nvSpPr>
        <p:spPr>
          <a:xfrm>
            <a:off x="8375213" y="1628775"/>
            <a:ext cx="11957924" cy="771525"/>
          </a:xfrm>
          <a:prstGeom prst="rect">
            <a:avLst/>
          </a:prstGeom>
        </p:spPr>
        <p:txBody>
          <a:bodyPr lIns="0" tIns="0" rIns="0" bIns="0" rtlCol="0" anchor="t">
            <a:spAutoFit/>
          </a:bodyPr>
          <a:lstStyle/>
          <a:p>
            <a:pPr algn="ctr">
              <a:lnSpc>
                <a:spcPts val="6300"/>
              </a:lnSpc>
            </a:pPr>
            <a:r>
              <a:rPr lang="en-US" sz="4500" dirty="0">
                <a:solidFill>
                  <a:srgbClr val="252930"/>
                </a:solidFill>
                <a:latin typeface="Radley"/>
                <a:ea typeface="Radley"/>
                <a:cs typeface="Radley"/>
                <a:sym typeface="Radley"/>
              </a:rPr>
              <a:t>Hardware Requirements</a:t>
            </a:r>
          </a:p>
        </p:txBody>
      </p:sp>
      <p:sp>
        <p:nvSpPr>
          <p:cNvPr id="9" name="TextBox 9"/>
          <p:cNvSpPr txBox="1"/>
          <p:nvPr/>
        </p:nvSpPr>
        <p:spPr>
          <a:xfrm>
            <a:off x="11225770" y="2343150"/>
            <a:ext cx="3585924" cy="1471930"/>
          </a:xfrm>
          <a:prstGeom prst="rect">
            <a:avLst/>
          </a:prstGeom>
        </p:spPr>
        <p:txBody>
          <a:bodyPr lIns="0" tIns="0" rIns="0" bIns="0" rtlCol="0" anchor="t">
            <a:spAutoFit/>
          </a:bodyPr>
          <a:lstStyle/>
          <a:p>
            <a:pPr marL="604523" lvl="1" indent="-302261" algn="l">
              <a:lnSpc>
                <a:spcPts val="3920"/>
              </a:lnSpc>
              <a:buFont typeface="Arial"/>
              <a:buChar char="•"/>
            </a:pPr>
            <a:r>
              <a:rPr lang="en-US" sz="2800" dirty="0">
                <a:solidFill>
                  <a:srgbClr val="252930"/>
                </a:solidFill>
                <a:latin typeface="Canva Sans"/>
                <a:ea typeface="Canva Sans"/>
                <a:cs typeface="Canva Sans"/>
                <a:sym typeface="Canva Sans"/>
              </a:rPr>
              <a:t>Intel I5 Processor</a:t>
            </a:r>
          </a:p>
          <a:p>
            <a:pPr marL="604523" lvl="1" indent="-302261" algn="l">
              <a:lnSpc>
                <a:spcPts val="3920"/>
              </a:lnSpc>
              <a:buFont typeface="Arial"/>
              <a:buChar char="•"/>
            </a:pPr>
            <a:r>
              <a:rPr lang="en-US" sz="2800" dirty="0">
                <a:solidFill>
                  <a:srgbClr val="252930"/>
                </a:solidFill>
                <a:latin typeface="Canva Sans"/>
                <a:ea typeface="Canva Sans"/>
                <a:cs typeface="Canva Sans"/>
                <a:sym typeface="Canva Sans"/>
              </a:rPr>
              <a:t>RAM size 64GB</a:t>
            </a:r>
          </a:p>
          <a:p>
            <a:pPr marL="604523" lvl="1" indent="-302261" algn="l">
              <a:lnSpc>
                <a:spcPts val="3920"/>
              </a:lnSpc>
              <a:buFont typeface="Arial"/>
              <a:buChar char="•"/>
            </a:pPr>
            <a:r>
              <a:rPr lang="en-US" sz="2800" dirty="0">
                <a:solidFill>
                  <a:srgbClr val="252930"/>
                </a:solidFill>
                <a:latin typeface="Canva Sans"/>
                <a:ea typeface="Canva Sans"/>
                <a:cs typeface="Canva Sans"/>
                <a:sym typeface="Canva Sans"/>
              </a:rPr>
              <a:t>Storage 256GB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268</TotalTime>
  <Words>2207</Words>
  <Application>Microsoft Office PowerPoint</Application>
  <PresentationFormat>Custom</PresentationFormat>
  <Paragraphs>256</Paragraphs>
  <Slides>29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Maven Pro</vt:lpstr>
      <vt:lpstr>Canva Sans Bold</vt:lpstr>
      <vt:lpstr>Cambria</vt:lpstr>
      <vt:lpstr>Maven Pro Bold</vt:lpstr>
      <vt:lpstr>Radley</vt:lpstr>
      <vt:lpstr>Arial</vt:lpstr>
      <vt:lpstr>Times New Roman</vt:lpstr>
      <vt:lpstr>Canva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IOMP</dc:title>
  <dc:creator>adsjavalab-21</dc:creator>
  <cp:lastModifiedBy>Krithi Chippada</cp:lastModifiedBy>
  <cp:revision>18</cp:revision>
  <dcterms:created xsi:type="dcterms:W3CDTF">2006-08-16T00:00:00Z</dcterms:created>
  <dcterms:modified xsi:type="dcterms:W3CDTF">2025-06-25T13:30:32Z</dcterms:modified>
  <dc:identifier>DAGe9w6F1bk</dc:identifier>
</cp:coreProperties>
</file>