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98" r:id="rId3"/>
    <p:sldId id="292" r:id="rId4"/>
    <p:sldId id="293" r:id="rId5"/>
    <p:sldId id="299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3.8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956 727,'-25'-1,"0"0,0-2,0 0,1-2,-27-8,-33-7,60 16,1-1,0-1,0-1,-29-13,-130-74,176 90,0-1,1 0,-1 0,1 0,1 0,-1-1,1 0,0 0,0 0,0 0,1-1,0 1,1-1,-3-10,-12-22,-5 1,-37-52,23 38,25 39,0-1,-1 2,0-1,-1 2,-1 0,-23-15,1 0,34 24,0 1,0-1,0 0,0 0,0 0,0 0,1 0,-1 0,1 0,0-1,-1 1,0-5,1 7,1-1,0 1,0-1,0 0,0 1,0-1,0 1,0-1,0 1,1-1,-1 0,0 1,0-1,0 1,0-1,1 1,-1-1,0 1,1-1,-1 1,0 0,1-1,0 0,0 0,0 1,0-1,1 0,-1 1,1-1,-1 0,1 1,-1 0,0-1,1 1,-1 0,4 0,36 0,63 8,-4 0,191-8,-243-3,0-3,0-1,-1-3,47-15,-88 23,3-2,1 1,0 0,0 1,0 0,15-1,-23 3,1 0,-1 0,0 1,1-1,-1 1,0-1,0 1,1 0,-1-1,0 1,0 0,0 1,0-1,0 0,0 1,0-1,-1 1,1-1,0 1,-1 0,1 0,-1-1,0 1,1 0,-1 0,0 1,0-1,-1 0,2 4,7 39,-9-39,1 0,0 0,0 0,0 0,1 0,0-1,0 1,0 0,1-1,0 0,0 0,6 9,1-5,0 0,0-1,0 0,1-1,0 0,0 0,1-1,0-1,0 0,1-1,-1 0,1-1,18 3,19 0,1-2,58-4,-67 0,102-1,583 15,-495-3,-225-10,-8 1,-17 4,-33 6,-48 10,0-5,-138 5,-366-24,472-11,89 7,0 1,-56 3,92 2,-1 1,1 0,0 0,0 1,0-1,0 1,0 1,0-1,0 1,1 0,-1 0,1 1,0 0,0 0,0 0,1 0,-5 6,3-2,0 0,1 1,0-1,0 1,1 0,0 1,0-1,1 1,-3 19,2-5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5.03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30,'770'0,"-671"3,194 33,-281-34,1 1,-1-1,0 2,-1 0,1 0,12 7,-23-11,0 1,0-1,-1 1,1-1,0 1,-1-1,1 1,0 0,-1-1,1 1,0 0,-1-1,1 1,-1 0,0 0,1 0,-1-1,1 2,-1-1,0-1,0 1,0-1,-1 1,1-1,0 0,0 1,0-1,0 1,-1-1,1 1,0-1,-1 0,1 1,0-1,-1 0,1 1,0-1,-1 0,1 1,0-1,-1 0,0 1,-4 1,1 0,-1-1,0 1,0-1,-8 1,-54 5,0-3,-116-8,-139-32,52 3,-402-30,592 57,492 5,-183 4,1222-3,-1684 10,54 1,-791-4,712-8,227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5.6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7.9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23 950,'0'0,"17"0,0 0,0 1,31 6,-42-5,1 0,-1 0,0 1,0 0,0 1,0-1,-1 1,1 0,-1 0,0 1,0-1,6 9,3 5,-1 0,-1 0,-1 2,-1-1,0 1,-1 0,7 29,30 158,-15-56,29 125,-59-270,3 14,-4-20,0 1,0-1,0 0,0 0,0 1,0-1,0 0,0 0,0 1,0-1,0 0,0 0,-1 1,1-1,0 0,0 0,0 0,0 1,0-1,0 0,0 0,-1 0,1 1,0-1,0 0,0 0,0 0,-1 0,1 0,0 1,0-1,0 0,-1 0,1 0,0 0,0 0,-1 0,1 0,0 0,0 0,-1 0,1 0,0 0,0 0,-1 0,1 0,0 0,0 0,0 0,-1 0,1 0,0 0,0 0,-1-1,1 1,0 0,0 0,0 0,0 0,-1 0,1-1,0 1,-6-4,0 0,1-1,-1 0,1 0,0 0,1-1,-7-8,-28-48,32 49,-105-159,-22-36,98 145,-16-29,81 148,-17-36,0 1,-2 1,0-1,-2 1,0 1,6 36,14 130,-23-164,15 48,-12-50,-1 0,5 37,-8-11,-3 54,-2-94,1-21,-1-29,-26-468,-32-805,59 1284,-1 22,0-1,1 0,0 1,1-1,0 0,0 1,1-1,3-9,-5 18,1-1,-1 1,0 0,0-1,0 1,1 0,-1 0,0-1,1 1,-1 0,0 0,0 0,1-1,-1 1,0 0,1 0,-1 0,0 0,1 0,-1 0,1-1,-1 1,0 0,1 0,-1 0,0 0,1 0,-1 1,0-1,1 0,-1 0,0 0,1 0,-1 0,0 0,1 1,-1-1,0 0,1 0,-1 0,0 1,1-1,-1 0,0 0,0 1,0-1,1 0,-1 1,0-1,0 0,0 1,0-1,1 0,-1 1,0-1,0 0,0 1,7 14,0 0,-1 0,-1 0,0 1,-1 0,3 30,-3-24,28 184,7 278,-35 220,-5-566,-2 758,3-854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10.4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1,'6'4,"-1"0,0-1,1 1,0-1,-1 0,8 2,12 6,-10-3,1 0,-1 2,-1 0,0 0,0 1,-1 1,-1 0,0 1,0 0,-1 1,-1 0,0 1,-1 0,-1 0,8 20,6 35,-3 0,20 146,-34-182,23 192,-2 393,-28-530,1-214,3-255,11 261,1-18,-13 34,-2 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26.7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27.7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2919 1,'0'0,"1"0,0 0,0 0,0 0,-1 0,1 0,0 0,0 0,0 0,0 0,-1 1,1-1,0 0,0 0,-1 1,1-1,0 1,0-1,-1 0,1 1,0-1,-1 1,1 0,-1-1,1 1,-1 0,2 0,-2 0,0 1,0-1,0 0,-1 0,1 0,0 0,0 1,-1-1,1 0,0 0,-1 0,1 0,-1 0,1 0,-1 0,-1 2,-37 39,3-12,-2-2,0-1,-2-2,-1-1,0-3,-69 26,-280 69,127-57,-525 47,-280-85,1065-21,-30 2,33-2,0 0,0 0,-1 0,1 0,0 0,0 0,0 0,-1 0,1 1,0-1,0 0,0 0,-1 0,1 0,0 0,0 1,0-1,0 0,-1 0,1 0,0 0,0 1,0-1,0 0,0 0,0 1,0-1,-1 0,1 0,0 0,0 1,0-1,0 0,0 0,0 1,11 11,-4-8,0 1,1-1,-1-1,1 1,0-1,-1-1,2 1,-1-2,0 1,11 0,14 1,42-4,-42 0,-3-1,-1-1,0-2,46-13,-46 10,0 1,1 1,43-2,-59 7,0-1,0 0,0-1,0 0,0-1,19-9,-3 2,29-7,-35 12,33-14,160-55,-46 20,22-9,-162 56,2 2,-1 1,0 2,40 0,-71 3,12 1,-1-1,1 0,0-1,-1-1,19-4,-14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searchgate.net/figure/Voice-signal-of-a-patient-with-Parkinsons-disease-top-and-healthy-person-bottom_fig1_299371081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arkin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librosa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Downloads\Brouchure (Presentation) (3).png">
            <a:extLst>
              <a:ext uri="{FF2B5EF4-FFF2-40B4-BE49-F238E27FC236}">
                <a16:creationId xmlns:a16="http://schemas.microsoft.com/office/drawing/2014/main" id="{24D8789F-61BE-6DF5-74FD-88128F52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" y="9832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CC95E-4FC0-EE1E-D0A8-16C60EB0C251}"/>
              </a:ext>
            </a:extLst>
          </p:cNvPr>
          <p:cNvSpPr txBox="1"/>
          <p:nvPr/>
        </p:nvSpPr>
        <p:spPr>
          <a:xfrm>
            <a:off x="1344058" y="3429000"/>
            <a:ext cx="621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&amp; Well-being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05915-33FC-203F-E560-0B58E47EC64E}"/>
              </a:ext>
            </a:extLst>
          </p:cNvPr>
          <p:cNvSpPr txBox="1"/>
          <p:nvPr/>
        </p:nvSpPr>
        <p:spPr>
          <a:xfrm>
            <a:off x="4751024" y="2534067"/>
            <a:ext cx="6152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PAGE</a:t>
            </a:r>
            <a:endParaRPr lang="en-IN" sz="3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0E599-B436-DD93-CA70-209D34E35A89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35F4-7FDA-E35C-6C71-09CF5A00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7" y="1186511"/>
            <a:ext cx="6335485" cy="1791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4FEBD1-C237-F353-6B98-95A8FFAAC5D4}"/>
              </a:ext>
            </a:extLst>
          </p:cNvPr>
          <p:cNvSpPr txBox="1"/>
          <p:nvPr/>
        </p:nvSpPr>
        <p:spPr>
          <a:xfrm>
            <a:off x="4450814" y="3385216"/>
            <a:ext cx="6754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Early Parkinson’s Disease Detection Using Voice and Spiral Drawing Through AI Integration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7600" y="6356354"/>
            <a:ext cx="2844800" cy="365125"/>
            <a:chOff x="0" y="0"/>
            <a:chExt cx="5689600" cy="730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440"/>
                </a:lnSpc>
              </a:pPr>
              <a:r>
                <a:rPr lang="en-US" sz="1200">
                  <a:solidFill>
                    <a:srgbClr val="898989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sp>
        <p:nvSpPr>
          <p:cNvPr id="5" name="Freeform 5" descr="C:\Users\admin\Downloads\Brouchure (Presentation) (3).png"/>
          <p:cNvSpPr/>
          <p:nvPr/>
        </p:nvSpPr>
        <p:spPr>
          <a:xfrm>
            <a:off x="10391" y="-40960"/>
            <a:ext cx="11925300" cy="6858540"/>
          </a:xfrm>
          <a:custGeom>
            <a:avLst/>
            <a:gdLst/>
            <a:ahLst/>
            <a:cxnLst/>
            <a:rect l="l" t="t" r="r" b="b"/>
            <a:pathLst>
              <a:path w="17887950" h="10287000">
                <a:moveTo>
                  <a:pt x="0" y="0"/>
                </a:moveTo>
                <a:lnTo>
                  <a:pt x="17887950" y="0"/>
                </a:lnTo>
                <a:lnTo>
                  <a:pt x="178879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935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6" name="Group 6"/>
          <p:cNvGrpSpPr/>
          <p:nvPr/>
        </p:nvGrpSpPr>
        <p:grpSpPr>
          <a:xfrm>
            <a:off x="4062164" y="1515629"/>
            <a:ext cx="6097836" cy="588264"/>
            <a:chOff x="0" y="0"/>
            <a:chExt cx="12195672" cy="1176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95672" cy="1176528"/>
            </a:xfrm>
            <a:custGeom>
              <a:avLst/>
              <a:gdLst/>
              <a:ahLst/>
              <a:cxnLst/>
              <a:rect l="l" t="t" r="r" b="b"/>
              <a:pathLst>
                <a:path w="12195672" h="1176528">
                  <a:moveTo>
                    <a:pt x="0" y="0"/>
                  </a:moveTo>
                  <a:lnTo>
                    <a:pt x="12195672" y="0"/>
                  </a:lnTo>
                  <a:lnTo>
                    <a:pt x="12195672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12195672" cy="12717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3839"/>
                </a:lnSpc>
              </a:pPr>
              <a:r>
                <a:rPr lang="en-US" sz="3200" b="1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06815" y="2103683"/>
            <a:ext cx="6152920" cy="1971440"/>
            <a:chOff x="0" y="-984348"/>
            <a:chExt cx="12305840" cy="3942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05840" cy="2585324"/>
            </a:xfrm>
            <a:custGeom>
              <a:avLst/>
              <a:gdLst/>
              <a:ahLst/>
              <a:cxnLst/>
              <a:rect l="l" t="t" r="r" b="b"/>
              <a:pathLst>
                <a:path w="12305840" h="2585324">
                  <a:moveTo>
                    <a:pt x="0" y="0"/>
                  </a:moveTo>
                  <a:lnTo>
                    <a:pt x="12305840" y="0"/>
                  </a:lnTo>
                  <a:lnTo>
                    <a:pt x="12305840" y="2585324"/>
                  </a:lnTo>
                  <a:lnTo>
                    <a:pt x="0" y="2585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84348"/>
              <a:ext cx="12305840" cy="39428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61914" lvl="1" indent="-180957">
                <a:lnSpc>
                  <a:spcPts val="2400"/>
                </a:lnSpc>
              </a:pPr>
              <a:r>
                <a:rPr lang="en-US" sz="1400" dirty="0"/>
                <a:t>Early symptoms of Parkinson’s disease, such as hand tremors and speech changes, often go unnoticed and undiagnosed. This project aims to develop a mobile application that uses AI-based analysis of handwritten spiral drawings and voice recordings to help in the early detection of Parkinson’s disease in an accurate, accessible, and non-invasive way.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None/>
              </a:pPr>
              <a:r>
                <a:rPr lang="en-US" sz="1600" b="1" dirty="0"/>
                <a:t>😣 User Pain Points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Patients feel symptoms but get no clear answer.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Long wait times for diagnosis.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Expensive or inaccessible tests.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Anxiety due to uncertainty.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None/>
              </a:pPr>
              <a:r>
                <a:rPr lang="en-US" sz="1600" b="1" dirty="0"/>
                <a:t>🧪 Existing Systems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MRI and clinical evaluations (costly &amp; limited).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Some mobile apps (not accurate or user-friendly).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Lack of combined voice + drawing-based systems.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424" y="114276"/>
            <a:ext cx="1413526" cy="548620"/>
            <a:chOff x="0" y="0"/>
            <a:chExt cx="2827052" cy="1097240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2776220" cy="1046480"/>
            </a:xfrm>
            <a:custGeom>
              <a:avLst/>
              <a:gdLst/>
              <a:ahLst/>
              <a:cxnLst/>
              <a:rect l="l" t="t" r="r" b="b"/>
              <a:pathLst>
                <a:path w="2776220" h="1046480">
                  <a:moveTo>
                    <a:pt x="0" y="523240"/>
                  </a:moveTo>
                  <a:cubicBezTo>
                    <a:pt x="0" y="234315"/>
                    <a:pt x="621538" y="0"/>
                    <a:pt x="1388110" y="0"/>
                  </a:cubicBezTo>
                  <a:cubicBezTo>
                    <a:pt x="2154682" y="0"/>
                    <a:pt x="2776220" y="234315"/>
                    <a:pt x="2776220" y="523240"/>
                  </a:cubicBezTo>
                  <a:cubicBezTo>
                    <a:pt x="2776220" y="812165"/>
                    <a:pt x="2154809" y="1046480"/>
                    <a:pt x="1388110" y="1046480"/>
                  </a:cubicBezTo>
                  <a:cubicBezTo>
                    <a:pt x="621411" y="1046480"/>
                    <a:pt x="0" y="812165"/>
                    <a:pt x="0" y="5232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2827020" cy="1097280"/>
            </a:xfrm>
            <a:custGeom>
              <a:avLst/>
              <a:gdLst/>
              <a:ahLst/>
              <a:cxnLst/>
              <a:rect l="l" t="t" r="r" b="b"/>
              <a:pathLst>
                <a:path w="2827020" h="1097280">
                  <a:moveTo>
                    <a:pt x="0" y="548640"/>
                  </a:moveTo>
                  <a:cubicBezTo>
                    <a:pt x="0" y="230124"/>
                    <a:pt x="656844" y="0"/>
                    <a:pt x="1413510" y="0"/>
                  </a:cubicBezTo>
                  <a:cubicBezTo>
                    <a:pt x="2170176" y="0"/>
                    <a:pt x="2827020" y="230124"/>
                    <a:pt x="2827020" y="548640"/>
                  </a:cubicBezTo>
                  <a:lnTo>
                    <a:pt x="2801620" y="548640"/>
                  </a:lnTo>
                  <a:lnTo>
                    <a:pt x="2827020" y="548640"/>
                  </a:lnTo>
                  <a:cubicBezTo>
                    <a:pt x="2827020" y="867156"/>
                    <a:pt x="2170176" y="1097280"/>
                    <a:pt x="1413510" y="1097280"/>
                  </a:cubicBezTo>
                  <a:lnTo>
                    <a:pt x="1413510" y="1071880"/>
                  </a:lnTo>
                  <a:lnTo>
                    <a:pt x="1413510" y="1097280"/>
                  </a:lnTo>
                  <a:cubicBezTo>
                    <a:pt x="656844" y="1097280"/>
                    <a:pt x="0" y="867156"/>
                    <a:pt x="0" y="548640"/>
                  </a:cubicBezTo>
                  <a:lnTo>
                    <a:pt x="25400" y="548640"/>
                  </a:lnTo>
                  <a:lnTo>
                    <a:pt x="50800" y="548640"/>
                  </a:lnTo>
                  <a:lnTo>
                    <a:pt x="25400" y="548640"/>
                  </a:lnTo>
                  <a:lnTo>
                    <a:pt x="0" y="548640"/>
                  </a:lnTo>
                  <a:moveTo>
                    <a:pt x="50800" y="548640"/>
                  </a:moveTo>
                  <a:cubicBezTo>
                    <a:pt x="50800" y="562610"/>
                    <a:pt x="39370" y="574040"/>
                    <a:pt x="25400" y="574040"/>
                  </a:cubicBezTo>
                  <a:cubicBezTo>
                    <a:pt x="11430" y="574040"/>
                    <a:pt x="0" y="562610"/>
                    <a:pt x="0" y="548640"/>
                  </a:cubicBezTo>
                  <a:cubicBezTo>
                    <a:pt x="0" y="534670"/>
                    <a:pt x="11430" y="523240"/>
                    <a:pt x="25400" y="523240"/>
                  </a:cubicBezTo>
                  <a:cubicBezTo>
                    <a:pt x="39370" y="523240"/>
                    <a:pt x="50800" y="534670"/>
                    <a:pt x="50800" y="548640"/>
                  </a:cubicBezTo>
                  <a:cubicBezTo>
                    <a:pt x="50800" y="808101"/>
                    <a:pt x="636905" y="1046480"/>
                    <a:pt x="1413510" y="1046480"/>
                  </a:cubicBezTo>
                  <a:cubicBezTo>
                    <a:pt x="2190115" y="1046480"/>
                    <a:pt x="2776220" y="808101"/>
                    <a:pt x="2776220" y="548640"/>
                  </a:cubicBezTo>
                  <a:cubicBezTo>
                    <a:pt x="2776220" y="289179"/>
                    <a:pt x="2190115" y="50800"/>
                    <a:pt x="1413510" y="50800"/>
                  </a:cubicBezTo>
                  <a:lnTo>
                    <a:pt x="1413510" y="25400"/>
                  </a:lnTo>
                  <a:lnTo>
                    <a:pt x="1413510" y="50800"/>
                  </a:lnTo>
                  <a:cubicBezTo>
                    <a:pt x="636905" y="50800"/>
                    <a:pt x="50800" y="289179"/>
                    <a:pt x="50800" y="548640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827052" cy="115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 Spark</a:t>
              </a:r>
            </a:p>
          </p:txBody>
        </p:sp>
      </p:grpSp>
      <p:pic>
        <p:nvPicPr>
          <p:cNvPr id="1026" name="Picture 2" descr="2+ Thousand Parkinson's Disease Symptoms Royalty-Free Images ...">
            <a:extLst>
              <a:ext uri="{FF2B5EF4-FFF2-40B4-BE49-F238E27FC236}">
                <a16:creationId xmlns:a16="http://schemas.microsoft.com/office/drawing/2014/main" id="{87D7C387-96B4-578B-5D29-CD86CFF9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776" y="2126567"/>
            <a:ext cx="2982672" cy="42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8A8698-4DB0-CD78-13B1-61FA2072D545}"/>
                  </a:ext>
                </a:extLst>
              </p14:cNvPr>
              <p14:cNvContentPartPr/>
              <p14:nvPr/>
            </p14:nvContentPartPr>
            <p14:xfrm>
              <a:off x="9301250" y="6001428"/>
              <a:ext cx="921600" cy="261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8A8698-4DB0-CD78-13B1-61FA2072D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7250" y="5893428"/>
                <a:ext cx="1029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2F01A1-B547-1466-EA34-3681648D7794}"/>
                  </a:ext>
                </a:extLst>
              </p14:cNvPr>
              <p14:cNvContentPartPr/>
              <p14:nvPr/>
            </p14:nvContentPartPr>
            <p14:xfrm>
              <a:off x="9498530" y="6193308"/>
              <a:ext cx="753480" cy="51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2F01A1-B547-1466-EA34-3681648D77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4530" y="6085308"/>
                <a:ext cx="861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C937EA-FA51-07EB-DA49-FA6904BCE7FF}"/>
                  </a:ext>
                </a:extLst>
              </p14:cNvPr>
              <p14:cNvContentPartPr/>
              <p14:nvPr/>
            </p14:nvContentPartPr>
            <p14:xfrm>
              <a:off x="7570730" y="565330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C937EA-FA51-07EB-DA49-FA6904BCE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7090" y="55456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1D576D-6A01-3CE6-1601-D450C3CC46D7}"/>
                  </a:ext>
                </a:extLst>
              </p14:cNvPr>
              <p14:cNvContentPartPr/>
              <p14:nvPr/>
            </p14:nvContentPartPr>
            <p14:xfrm>
              <a:off x="7041530" y="2499348"/>
              <a:ext cx="158040" cy="949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1D576D-6A01-3CE6-1601-D450C3CC46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7890" y="2391348"/>
                <a:ext cx="26568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2EDAF4-9BB7-28A4-3529-CFDED78E2773}"/>
                  </a:ext>
                </a:extLst>
              </p14:cNvPr>
              <p14:cNvContentPartPr/>
              <p14:nvPr/>
            </p14:nvContentPartPr>
            <p14:xfrm>
              <a:off x="6735170" y="1474428"/>
              <a:ext cx="157680" cy="56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2EDAF4-9BB7-28A4-3529-CFDED78E27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1170" y="1366788"/>
                <a:ext cx="2653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F050AF-471C-F6C3-8765-6A254DB6533F}"/>
                  </a:ext>
                </a:extLst>
              </p14:cNvPr>
              <p14:cNvContentPartPr/>
              <p14:nvPr/>
            </p14:nvContentPartPr>
            <p14:xfrm>
              <a:off x="1622090" y="49162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F050AF-471C-F6C3-8765-6A254DB653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8450" y="3839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D1396F-FD38-5F11-4610-18B7DCD58446}"/>
                  </a:ext>
                </a:extLst>
              </p14:cNvPr>
              <p14:cNvContentPartPr/>
              <p14:nvPr/>
            </p14:nvContentPartPr>
            <p14:xfrm>
              <a:off x="827210" y="363108"/>
              <a:ext cx="1058400" cy="22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D1396F-FD38-5F11-4610-18B7DCD584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3210" y="255468"/>
                <a:ext cx="116604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1E53A-DF0F-1023-58C9-05124AA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id="{3D105C34-8811-8CC7-B7BF-E0DF9710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1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7C3C5-3A02-07FC-CE13-A7BC27ADB99C}"/>
              </a:ext>
            </a:extLst>
          </p:cNvPr>
          <p:cNvSpPr txBox="1"/>
          <p:nvPr/>
        </p:nvSpPr>
        <p:spPr>
          <a:xfrm>
            <a:off x="4965854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IDEA TITLE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445CF-CD2F-AA7F-CD68-C9C9844B9EBE}"/>
              </a:ext>
            </a:extLst>
          </p:cNvPr>
          <p:cNvSpPr txBox="1"/>
          <p:nvPr/>
        </p:nvSpPr>
        <p:spPr>
          <a:xfrm>
            <a:off x="1197136" y="1829583"/>
            <a:ext cx="6152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Proposed Solution 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65DBF-6EA5-2A08-9404-A0510AF27328}"/>
              </a:ext>
            </a:extLst>
          </p:cNvPr>
          <p:cNvSpPr txBox="1"/>
          <p:nvPr/>
        </p:nvSpPr>
        <p:spPr>
          <a:xfrm>
            <a:off x="1402013" y="2221027"/>
            <a:ext cx="103180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💡 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Parkinson’s disease is hard to detect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Our project aims to catch early symptoms using a simple mobile/web-based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analyzes </a:t>
            </a:r>
            <a:r>
              <a:rPr lang="en-US" sz="1600" b="1" dirty="0"/>
              <a:t>voice patterns</a:t>
            </a:r>
            <a:r>
              <a:rPr lang="en-US" sz="1600" dirty="0"/>
              <a:t> and </a:t>
            </a:r>
            <a:r>
              <a:rPr lang="en-US" sz="1600" b="1" dirty="0"/>
              <a:t>hand-drawn spirals</a:t>
            </a:r>
            <a:r>
              <a:rPr lang="en-US" sz="1600" dirty="0"/>
              <a:t> to find signs.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goal is early, affordable, and non-invasive diagnosis.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dirty="0"/>
              <a:t>🛠️ Explanation of the 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records voice</a:t>
            </a:r>
            <a:r>
              <a:rPr lang="en-US" sz="1600" dirty="0"/>
              <a:t> (e.g., saying "</a:t>
            </a:r>
            <a:r>
              <a:rPr lang="en-US" sz="1600" dirty="0" err="1"/>
              <a:t>ahhh</a:t>
            </a:r>
            <a:r>
              <a:rPr lang="en-US" sz="1600" dirty="0"/>
              <a:t>") and </a:t>
            </a:r>
            <a:r>
              <a:rPr lang="en-US" sz="1600" b="1" dirty="0"/>
              <a:t>draws a spiral</a:t>
            </a:r>
            <a:r>
              <a:rPr lang="en-US" sz="1600" dirty="0"/>
              <a:t>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Features are extracted from voice (frequency, jitter) and drawing (shakiness).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trained </a:t>
            </a:r>
            <a:r>
              <a:rPr lang="en-US" sz="1600" b="1" dirty="0"/>
              <a:t>machine learning model</a:t>
            </a:r>
            <a:r>
              <a:rPr lang="en-US" sz="1600" dirty="0"/>
              <a:t> predicts the likelihood of Parkinson’s.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Results are shown instantly or sent to a doctor securely.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🌟 Novelty / Uniqueness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Combines </a:t>
            </a:r>
            <a:r>
              <a:rPr lang="en-US" sz="1600" b="1" dirty="0"/>
              <a:t>two input types</a:t>
            </a:r>
            <a:r>
              <a:rPr lang="en-US" sz="1600" dirty="0"/>
              <a:t> (voice + handwriting).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Uses </a:t>
            </a:r>
            <a:r>
              <a:rPr lang="en-US" sz="1600" b="1" dirty="0"/>
              <a:t>AI models</a:t>
            </a:r>
            <a:r>
              <a:rPr lang="en-US" sz="1600" dirty="0"/>
              <a:t>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 work </a:t>
            </a:r>
            <a:r>
              <a:rPr lang="en-US" sz="1600" b="1" dirty="0"/>
              <a:t>remotely</a:t>
            </a:r>
            <a:r>
              <a:rPr lang="en-US" sz="1600" dirty="0"/>
              <a:t>, even without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 be deployed on </a:t>
            </a:r>
            <a:r>
              <a:rPr lang="en-US" sz="1600" b="1" dirty="0"/>
              <a:t>mobile apps</a:t>
            </a:r>
            <a:r>
              <a:rPr lang="en-US" sz="1600" dirty="0"/>
              <a:t> or </a:t>
            </a:r>
            <a:r>
              <a:rPr lang="en-US" sz="1600" b="1" dirty="0"/>
              <a:t>web apps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3EFB8-2B6F-F6A8-5EB4-5F5B70180FD6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pic>
        <p:nvPicPr>
          <p:cNvPr id="2050" name="Picture 2" descr="Handwritten spiral scanned to be ...">
            <a:extLst>
              <a:ext uri="{FF2B5EF4-FFF2-40B4-BE49-F238E27FC236}">
                <a16:creationId xmlns:a16="http://schemas.microsoft.com/office/drawing/2014/main" id="{24CD0802-4E4D-1925-2415-9EDA1316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2647877"/>
            <a:ext cx="37242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18E43-1312-20F8-5949-CCFC76122083}"/>
              </a:ext>
            </a:extLst>
          </p:cNvPr>
          <p:cNvSpPr txBox="1"/>
          <p:nvPr/>
        </p:nvSpPr>
        <p:spPr>
          <a:xfrm>
            <a:off x="9501961" y="1914448"/>
            <a:ext cx="257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Handwritten spiral to deploy in ML</a:t>
            </a:r>
          </a:p>
        </p:txBody>
      </p:sp>
      <p:sp>
        <p:nvSpPr>
          <p:cNvPr id="4" name="AutoShape 4" descr="Voice signal of a patient with Parkinson's disease (top) and healthy... |  Download Scientific Diagram">
            <a:extLst>
              <a:ext uri="{FF2B5EF4-FFF2-40B4-BE49-F238E27FC236}">
                <a16:creationId xmlns:a16="http://schemas.microsoft.com/office/drawing/2014/main" id="{903A52B0-7247-39B6-85D0-DCD94F332C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846D0-4A4B-AFF2-7E02-D35FC755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52" y="4891165"/>
            <a:ext cx="3686175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A9C99-D547-AF9E-F0A5-8F6D40F077D9}"/>
              </a:ext>
            </a:extLst>
          </p:cNvPr>
          <p:cNvSpPr txBox="1"/>
          <p:nvPr/>
        </p:nvSpPr>
        <p:spPr>
          <a:xfrm>
            <a:off x="8238752" y="4286866"/>
            <a:ext cx="377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E8EAED"/>
                </a:solidFill>
                <a:effectLst/>
                <a:latin typeface="Google Sans"/>
                <a:hlinkClick r:id="rId5"/>
              </a:rPr>
              <a:t>Voice signal of a patient with Parkinson's disease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C2881-BC09-FF2F-56DB-12A9287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id="{A0494B4D-E9FB-CAEC-D193-9CEB10F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" y="0"/>
            <a:ext cx="12191194" cy="68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89E78-E882-AA6A-0211-6414E9E6F3C8}"/>
              </a:ext>
            </a:extLst>
          </p:cNvPr>
          <p:cNvSpPr txBox="1"/>
          <p:nvPr/>
        </p:nvSpPr>
        <p:spPr>
          <a:xfrm>
            <a:off x="1685580" y="2973136"/>
            <a:ext cx="611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2A930-208E-1CAC-6CDE-614A8D8DD432}"/>
              </a:ext>
            </a:extLst>
          </p:cNvPr>
          <p:cNvSpPr txBox="1"/>
          <p:nvPr/>
        </p:nvSpPr>
        <p:spPr>
          <a:xfrm>
            <a:off x="3605141" y="119464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1B6C2F-61E8-0AC5-BF35-52979FE53CA7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79D22-227C-4E5A-6AB0-8B141A93E4CB}"/>
              </a:ext>
            </a:extLst>
          </p:cNvPr>
          <p:cNvSpPr txBox="1"/>
          <p:nvPr/>
        </p:nvSpPr>
        <p:spPr>
          <a:xfrm>
            <a:off x="7890517" y="2092244"/>
            <a:ext cx="36172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</a:t>
            </a:r>
            <a:br>
              <a:rPr lang="en-US" dirty="0"/>
            </a:br>
            <a:r>
              <a:rPr lang="en-US" dirty="0" err="1"/>
              <a:t>streamlit</a:t>
            </a:r>
            <a:endParaRPr lang="en-US" dirty="0"/>
          </a:p>
          <a:p>
            <a:r>
              <a:rPr lang="en-US" b="1" dirty="0"/>
              <a:t>Backend</a:t>
            </a:r>
          </a:p>
          <a:p>
            <a:r>
              <a:rPr lang="en-US" dirty="0"/>
              <a:t>Python</a:t>
            </a:r>
          </a:p>
          <a:p>
            <a:r>
              <a:rPr lang="en-US" b="1" dirty="0"/>
              <a:t>Data base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b="1" dirty="0"/>
              <a:t>Python libraries</a:t>
            </a:r>
          </a:p>
          <a:p>
            <a:r>
              <a:rPr lang="en-US" dirty="0"/>
              <a:t>Torch, torch audio,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transformer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librosa</a:t>
            </a:r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r>
              <a:rPr lang="en-US" dirty="0"/>
              <a:t>matplotlib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3C474-E944-0FCE-148B-019C4287812B}"/>
              </a:ext>
            </a:extLst>
          </p:cNvPr>
          <p:cNvSpPr txBox="1"/>
          <p:nvPr/>
        </p:nvSpPr>
        <p:spPr>
          <a:xfrm>
            <a:off x="9305835" y="1769079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Technology Stack </a:t>
            </a:r>
            <a:endParaRPr lang="en-US" b="1" dirty="0"/>
          </a:p>
          <a:p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66D04-D46C-F0DB-8B93-A8C624820B4C}"/>
              </a:ext>
            </a:extLst>
          </p:cNvPr>
          <p:cNvCxnSpPr/>
          <p:nvPr/>
        </p:nvCxnSpPr>
        <p:spPr>
          <a:xfrm>
            <a:off x="7801166" y="2337955"/>
            <a:ext cx="0" cy="356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5782C-6EC6-7C99-D910-05DCCD81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26" y="1827831"/>
            <a:ext cx="5391189" cy="5046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3C4D35-2D5C-5E95-F3EC-C4CBCB19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777" y="2422812"/>
            <a:ext cx="929986" cy="5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D08066-80A9-318B-7DF5-1661D2EA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286930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7E25EB-3787-8564-73A0-F7FD89DA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424" y="2921653"/>
            <a:ext cx="1008242" cy="10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E5C6AA-AAF8-CF28-889C-D48DDAC5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75" y="392241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18C7F7-44E9-E979-19B7-8B76474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33" y="5215438"/>
            <a:ext cx="975826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8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2E06-CA8C-8B8E-5F17-8CD76FD6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3895"/>
            <a:ext cx="10972800" cy="1143000"/>
          </a:xfrm>
        </p:spPr>
        <p:txBody>
          <a:bodyPr/>
          <a:lstStyle/>
          <a:p>
            <a:r>
              <a:rPr lang="en-US" sz="3200" b="1" u="sng" dirty="0"/>
              <a:t>FUTURE</a:t>
            </a:r>
            <a:r>
              <a:rPr lang="en-US" b="1" u="sng" dirty="0"/>
              <a:t> </a:t>
            </a:r>
            <a:r>
              <a:rPr lang="en-US" sz="3200" b="1" u="sng" dirty="0"/>
              <a:t>SCOPES</a:t>
            </a:r>
            <a:endParaRPr lang="en-IN" sz="3200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4147D-E854-31B2-50AA-2E3C12F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3302E-C4E8-5879-D986-1760D463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94F42-84B6-456A-B650-01509F5E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641994"/>
            <a:ext cx="7563906" cy="5125165"/>
          </a:xfrm>
          <a:prstGeom prst="rect">
            <a:avLst/>
          </a:prstGeom>
        </p:spPr>
      </p:pic>
      <p:pic>
        <p:nvPicPr>
          <p:cNvPr id="8" name="Picture 7" descr="C:\Users\admin\Downloads\Brouchure (Presentation) (3).png">
            <a:extLst>
              <a:ext uri="{FF2B5EF4-FFF2-40B4-BE49-F238E27FC236}">
                <a16:creationId xmlns:a16="http://schemas.microsoft.com/office/drawing/2014/main" id="{19EC3ADD-9BEE-ECCE-D1B2-88F5A1AB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94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1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34CF1-9339-49B6-6959-43A7CC2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1E79AE3D-FDDE-6696-22A5-10EF1F94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BF3E9-749A-1DD8-F3F4-E8753E2AB93B}"/>
              </a:ext>
            </a:extLst>
          </p:cNvPr>
          <p:cNvSpPr txBox="1"/>
          <p:nvPr/>
        </p:nvSpPr>
        <p:spPr>
          <a:xfrm>
            <a:off x="3445521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FEASIBILITY AND VIABILITY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E87C1-7B72-9BAD-79F1-193E925BF6EE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E045B-2E6B-F46A-4FF3-AF32CF66E354}"/>
              </a:ext>
            </a:extLst>
          </p:cNvPr>
          <p:cNvSpPr txBox="1"/>
          <p:nvPr/>
        </p:nvSpPr>
        <p:spPr>
          <a:xfrm>
            <a:off x="2015613" y="2507226"/>
            <a:ext cx="76819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🔧 </a:t>
            </a:r>
            <a:r>
              <a:rPr lang="en-US" b="1" dirty="0"/>
              <a:t>Technically Feasible</a:t>
            </a:r>
            <a:r>
              <a:rPr lang="en-US" dirty="0"/>
              <a:t>: Uses lightweight models and mobile-compatible tools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💰 </a:t>
            </a:r>
            <a:r>
              <a:rPr lang="en-US" b="1" dirty="0"/>
              <a:t>Low Cost</a:t>
            </a:r>
            <a:r>
              <a:rPr lang="en-US" dirty="0"/>
              <a:t>: No expensive sensors or devices needed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📱 </a:t>
            </a:r>
            <a:r>
              <a:rPr lang="en-US" b="1" dirty="0"/>
              <a:t>User Friendly</a:t>
            </a:r>
            <a:r>
              <a:rPr lang="en-US" dirty="0"/>
              <a:t>: Can be used by older adults too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🧪 </a:t>
            </a:r>
            <a:r>
              <a:rPr lang="en-US" b="1" dirty="0"/>
              <a:t>Reliable</a:t>
            </a:r>
            <a:r>
              <a:rPr lang="en-US" dirty="0"/>
              <a:t>: Uses proven datasets and research-backed methods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</a:t>
            </a:r>
            <a:r>
              <a:rPr lang="en-US" b="1" dirty="0"/>
              <a:t>Scalable</a:t>
            </a:r>
            <a:r>
              <a:rPr lang="en-US" dirty="0"/>
              <a:t>: Can add more features like emotion tracking, feedback,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6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62381-F691-5335-18B4-C0E8C20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C118FF45-2CF1-8DEC-76DD-F1D15BE3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38F01-9BC1-17DA-DC86-FCABFAA0EE9A}"/>
              </a:ext>
            </a:extLst>
          </p:cNvPr>
          <p:cNvSpPr txBox="1"/>
          <p:nvPr/>
        </p:nvSpPr>
        <p:spPr>
          <a:xfrm>
            <a:off x="3577725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IMPACTS AND BENEFITS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8B0FFB-7079-7B32-2045-B69D3961575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CDC4-96D9-FA64-6EAC-E22D5CC58B30}"/>
              </a:ext>
            </a:extLst>
          </p:cNvPr>
          <p:cNvSpPr txBox="1"/>
          <p:nvPr/>
        </p:nvSpPr>
        <p:spPr>
          <a:xfrm>
            <a:off x="2556387" y="2486116"/>
            <a:ext cx="51684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💡 Early detection = early treatment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❤️ Saves lives and reduces suffering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🧠 Encourages awareness about Parkinson’s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🏥 Helps doctors make faster decisions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📲 Easy-to-use app helps remote areas too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🌟 Can expand to detect other brain disorders later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4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ACB27-2209-95F3-220E-808868A7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F4530F95-91EE-136C-E69B-F158971C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0C83-F906-072E-1B62-4EB6C862BB8D}"/>
              </a:ext>
            </a:extLst>
          </p:cNvPr>
          <p:cNvSpPr txBox="1"/>
          <p:nvPr/>
        </p:nvSpPr>
        <p:spPr>
          <a:xfrm>
            <a:off x="1401896" y="2788602"/>
            <a:ext cx="6152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EB690-92CD-F585-C456-4EE8D1017840}"/>
              </a:ext>
            </a:extLst>
          </p:cNvPr>
          <p:cNvSpPr txBox="1"/>
          <p:nvPr/>
        </p:nvSpPr>
        <p:spPr>
          <a:xfrm>
            <a:off x="3247214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AND REFERENCES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974E30-660E-A311-6EF0-C9E0E67F1F02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B1DC2F-45AC-E5B8-5B85-D640E5C2934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3329" y="2692466"/>
            <a:ext cx="11582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Parkinson’s Voice Dataset – </a:t>
            </a:r>
            <a:r>
              <a:rPr lang="en-IN" dirty="0">
                <a:hlinkClick r:id="rId3"/>
              </a:rPr>
              <a:t>UCI Machine Learning Repository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Spiral Drawing Analysis – IEEE Xplore &amp; ResearchGate papers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Voice Frequency AI – </a:t>
            </a:r>
            <a:r>
              <a:rPr lang="en-IN" dirty="0" err="1">
                <a:hlinkClick r:id="rId4"/>
              </a:rPr>
              <a:t>Librosa</a:t>
            </a:r>
            <a:r>
              <a:rPr lang="en-IN" dirty="0">
                <a:hlinkClick r:id="rId4"/>
              </a:rPr>
              <a:t> library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Machine Learning Model – </a:t>
            </a:r>
            <a:r>
              <a:rPr lang="en-IN" dirty="0">
                <a:hlinkClick r:id="rId5"/>
              </a:rPr>
              <a:t>Scikit-learn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 Model Hosting – Firebase / Flask API (basic server setup)</a:t>
            </a:r>
          </a:p>
        </p:txBody>
      </p:sp>
    </p:spTree>
    <p:extLst>
      <p:ext uri="{BB962C8B-B14F-4D97-AF65-F5344CB8AC3E}">
        <p14:creationId xmlns:p14="http://schemas.microsoft.com/office/powerpoint/2010/main" val="22105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5D61A-42A1-2DF3-BB43-FAFD39F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69DF8574-9C78-141D-ABBE-132AEBA4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75102-8869-87F0-6507-FD5F4B1C3161}"/>
              </a:ext>
            </a:extLst>
          </p:cNvPr>
          <p:cNvSpPr txBox="1"/>
          <p:nvPr/>
        </p:nvSpPr>
        <p:spPr>
          <a:xfrm>
            <a:off x="3346367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MEMBERS DETAILS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F9186-DD0C-EEDB-72A6-A48CB00A2B55}"/>
              </a:ext>
            </a:extLst>
          </p:cNvPr>
          <p:cNvSpPr txBox="1"/>
          <p:nvPr/>
        </p:nvSpPr>
        <p:spPr>
          <a:xfrm>
            <a:off x="310768" y="2644420"/>
            <a:ext cx="6097836" cy="5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Leader - Name / Dept / Year :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02B32BB1-2277-D3CD-DFFF-922AF95278BE}"/>
              </a:ext>
            </a:extLst>
          </p:cNvPr>
          <p:cNvSpPr txBox="1"/>
          <p:nvPr/>
        </p:nvSpPr>
        <p:spPr>
          <a:xfrm>
            <a:off x="266700" y="3242350"/>
            <a:ext cx="6484455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1 - Name / Dept / Year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7755B-51D9-0D11-36AE-7D7D00F8CF2F}"/>
              </a:ext>
            </a:extLst>
          </p:cNvPr>
          <p:cNvSpPr txBox="1"/>
          <p:nvPr/>
        </p:nvSpPr>
        <p:spPr>
          <a:xfrm>
            <a:off x="420937" y="3737772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2 - Name / Dept / Year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BA896-E384-2AD1-DEA6-4C76137DD3B0}"/>
              </a:ext>
            </a:extLst>
          </p:cNvPr>
          <p:cNvSpPr txBox="1"/>
          <p:nvPr/>
        </p:nvSpPr>
        <p:spPr>
          <a:xfrm>
            <a:off x="413594" y="4292476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3 - Name / Dept / Year 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1C4AF5-051C-57AE-CBA1-E5E152994F0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EB3D6-8E69-DFF0-81DD-F21E022DCD20}"/>
              </a:ext>
            </a:extLst>
          </p:cNvPr>
          <p:cNvSpPr txBox="1"/>
          <p:nvPr/>
        </p:nvSpPr>
        <p:spPr>
          <a:xfrm>
            <a:off x="5858775" y="2825715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Nilopher Taj B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910DC-7E00-11E1-B7CF-2B7B635A2BEF}"/>
              </a:ext>
            </a:extLst>
          </p:cNvPr>
          <p:cNvSpPr txBox="1"/>
          <p:nvPr/>
        </p:nvSpPr>
        <p:spPr>
          <a:xfrm>
            <a:off x="5880417" y="3878114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Rishika Venkatesh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62EEC-4881-B935-426F-CA518296DB72}"/>
              </a:ext>
            </a:extLst>
          </p:cNvPr>
          <p:cNvSpPr txBox="1"/>
          <p:nvPr/>
        </p:nvSpPr>
        <p:spPr>
          <a:xfrm>
            <a:off x="5880417" y="4412447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R Nandhini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56015-F0EE-6B2F-CE6F-27ADDE61FEDE}"/>
              </a:ext>
            </a:extLst>
          </p:cNvPr>
          <p:cNvSpPr txBox="1"/>
          <p:nvPr/>
        </p:nvSpPr>
        <p:spPr>
          <a:xfrm>
            <a:off x="5880417" y="3383471"/>
            <a:ext cx="42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Krithi D / ECE/2</a:t>
            </a:r>
            <a:r>
              <a:rPr lang="en-US" baseline="30000" dirty="0"/>
              <a:t>nd</a:t>
            </a:r>
            <a:r>
              <a:rPr lang="en-US" dirty="0"/>
              <a:t> yr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7741</TotalTime>
  <Words>585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Bold</vt:lpstr>
      <vt:lpstr>Arimo</vt:lpstr>
      <vt:lpstr>Calibri</vt:lpstr>
      <vt:lpstr>Google Sans</vt:lpstr>
      <vt:lpstr>TradeGothic</vt:lpstr>
      <vt:lpstr>Office Theme</vt:lpstr>
      <vt:lpstr>PowerPoint Presentation</vt:lpstr>
      <vt:lpstr>PowerPoint Presentation</vt:lpstr>
      <vt:lpstr>PowerPoint Presentation</vt:lpstr>
      <vt:lpstr>PowerPoint Presentation</vt:lpstr>
      <vt:lpstr>FUTURE SCOPES</vt:lpstr>
      <vt:lpstr>PowerPoint Presentation</vt:lpstr>
      <vt:lpstr>PowerPoint Presentation</vt:lpstr>
      <vt:lpstr>PowerPoint Presentation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Nilopher Taj</cp:lastModifiedBy>
  <cp:revision>162</cp:revision>
  <dcterms:created xsi:type="dcterms:W3CDTF">2013-12-12T18:46:50Z</dcterms:created>
  <dcterms:modified xsi:type="dcterms:W3CDTF">2025-05-04T12:28:43Z</dcterms:modified>
</cp:coreProperties>
</file>