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86" r:id="rId3"/>
    <p:sldId id="268" r:id="rId4"/>
    <p:sldId id="277" r:id="rId5"/>
    <p:sldId id="278" r:id="rId6"/>
    <p:sldId id="284" r:id="rId7"/>
    <p:sldId id="283" r:id="rId8"/>
    <p:sldId id="282" r:id="rId9"/>
    <p:sldId id="267" r:id="rId10"/>
    <p:sldId id="271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30" name="Google Shape;1030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31" name="Google Shape;1031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2" name="Google Shape;1032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3" name="Google Shape;1033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34" name="Google Shape;1034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9946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2" name="Google Shape;1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1" name="Google Shape;1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2"/>
          <p:cNvSpPr txBox="1"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" name="Google Shape;1048;p2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Sakthi hackathon 1.0</a:t>
            </a:r>
            <a:endParaRPr dirty="0"/>
          </a:p>
        </p:txBody>
      </p:sp>
      <p:sp>
        <p:nvSpPr>
          <p:cNvPr id="1049" name="Google Shape;1049;p2"/>
          <p:cNvSpPr txBox="1">
            <a:spLocks noGrp="1"/>
          </p:cNvSpPr>
          <p:nvPr>
            <p:ph type="ftr" idx="11"/>
          </p:nvPr>
        </p:nvSpPr>
        <p:spPr>
          <a:xfrm>
            <a:off x="3028953" y="6526932"/>
            <a:ext cx="3086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0" name="Google Shape;1050;p2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1"/>
          <p:cNvSpPr txBox="1">
            <a:spLocks noGrp="1"/>
          </p:cNvSpPr>
          <p:nvPr>
            <p:ph type="title"/>
          </p:nvPr>
        </p:nvSpPr>
        <p:spPr>
          <a:xfrm>
            <a:off x="628653" y="365133"/>
            <a:ext cx="78867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11"/>
          <p:cNvSpPr txBox="1">
            <a:spLocks noGrp="1"/>
          </p:cNvSpPr>
          <p:nvPr>
            <p:ph type="body" idx="1"/>
          </p:nvPr>
        </p:nvSpPr>
        <p:spPr>
          <a:xfrm rot="5400000">
            <a:off x="2286003" y="-128094"/>
            <a:ext cx="45720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5" name="Google Shape;1105;p11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Sakthi hackathon 1.0</a:t>
            </a:r>
            <a:endParaRPr dirty="0"/>
          </a:p>
        </p:txBody>
      </p:sp>
      <p:sp>
        <p:nvSpPr>
          <p:cNvPr id="1106" name="Google Shape;1106;p11"/>
          <p:cNvSpPr txBox="1">
            <a:spLocks noGrp="1"/>
          </p:cNvSpPr>
          <p:nvPr>
            <p:ph type="ftr" idx="11"/>
          </p:nvPr>
        </p:nvSpPr>
        <p:spPr>
          <a:xfrm>
            <a:off x="3028953" y="6526932"/>
            <a:ext cx="3086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7" name="Google Shape;1107;p11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2"/>
          <p:cNvSpPr txBox="1">
            <a:spLocks noGrp="1"/>
          </p:cNvSpPr>
          <p:nvPr>
            <p:ph type="title"/>
          </p:nvPr>
        </p:nvSpPr>
        <p:spPr>
          <a:xfrm rot="5400000">
            <a:off x="4623605" y="2285276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0" name="Google Shape;1110;p12"/>
          <p:cNvSpPr txBox="1">
            <a:spLocks noGrp="1"/>
          </p:cNvSpPr>
          <p:nvPr>
            <p:ph type="body" idx="1"/>
          </p:nvPr>
        </p:nvSpPr>
        <p:spPr>
          <a:xfrm rot="5400000">
            <a:off x="623030" y="370676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1" name="Google Shape;1111;p12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Sakthi hackathon 1.0</a:t>
            </a:r>
            <a:endParaRPr dirty="0"/>
          </a:p>
        </p:txBody>
      </p:sp>
      <p:sp>
        <p:nvSpPr>
          <p:cNvPr id="1112" name="Google Shape;1112;p12"/>
          <p:cNvSpPr txBox="1">
            <a:spLocks noGrp="1"/>
          </p:cNvSpPr>
          <p:nvPr>
            <p:ph type="ftr" idx="11"/>
          </p:nvPr>
        </p:nvSpPr>
        <p:spPr>
          <a:xfrm>
            <a:off x="3028953" y="6526932"/>
            <a:ext cx="3086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13" name="Google Shape;1113;p12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3"/>
          <p:cNvSpPr txBox="1">
            <a:spLocks noGrp="1"/>
          </p:cNvSpPr>
          <p:nvPr>
            <p:ph type="title"/>
          </p:nvPr>
        </p:nvSpPr>
        <p:spPr>
          <a:xfrm>
            <a:off x="722313" y="4406903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7" name="Google Shape;1117;p13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Sakthi hackathon 1.0</a:t>
            </a:r>
            <a:endParaRPr dirty="0"/>
          </a:p>
        </p:txBody>
      </p:sp>
      <p:sp>
        <p:nvSpPr>
          <p:cNvPr id="1118" name="Google Shape;1118;p13"/>
          <p:cNvSpPr txBox="1">
            <a:spLocks noGrp="1"/>
          </p:cNvSpPr>
          <p:nvPr>
            <p:ph type="ftr" idx="11"/>
          </p:nvPr>
        </p:nvSpPr>
        <p:spPr>
          <a:xfrm>
            <a:off x="3028953" y="6526932"/>
            <a:ext cx="3086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19" name="Google Shape;1119;p13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"/>
          <p:cNvSpPr txBox="1">
            <a:spLocks noGrp="1"/>
          </p:cNvSpPr>
          <p:nvPr>
            <p:ph type="title"/>
          </p:nvPr>
        </p:nvSpPr>
        <p:spPr>
          <a:xfrm>
            <a:off x="628653" y="365133"/>
            <a:ext cx="78867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3"/>
          <p:cNvSpPr txBox="1">
            <a:spLocks noGrp="1"/>
          </p:cNvSpPr>
          <p:nvPr>
            <p:ph type="body" idx="1"/>
          </p:nvPr>
        </p:nvSpPr>
        <p:spPr>
          <a:xfrm>
            <a:off x="628653" y="1529256"/>
            <a:ext cx="78867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4" name="Google Shape;1054;p3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Sakthi hackathon 1.0</a:t>
            </a:r>
            <a:endParaRPr dirty="0"/>
          </a:p>
        </p:txBody>
      </p:sp>
      <p:sp>
        <p:nvSpPr>
          <p:cNvPr id="1055" name="Google Shape;1055;p3"/>
          <p:cNvSpPr txBox="1">
            <a:spLocks noGrp="1"/>
          </p:cNvSpPr>
          <p:nvPr>
            <p:ph type="ftr" idx="11"/>
          </p:nvPr>
        </p:nvSpPr>
        <p:spPr>
          <a:xfrm>
            <a:off x="3028953" y="6526932"/>
            <a:ext cx="3086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6" name="Google Shape;1056;p3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"/>
          <p:cNvSpPr txBox="1">
            <a:spLocks noGrp="1"/>
          </p:cNvSpPr>
          <p:nvPr>
            <p:ph type="body" idx="1"/>
          </p:nvPr>
        </p:nvSpPr>
        <p:spPr>
          <a:xfrm>
            <a:off x="1" y="3643539"/>
            <a:ext cx="5943600" cy="8181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9" name="Google Shape;1059;p4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Sakthi hackathon 1.0</a:t>
            </a:r>
            <a:endParaRPr dirty="0"/>
          </a:p>
        </p:txBody>
      </p:sp>
      <p:sp>
        <p:nvSpPr>
          <p:cNvPr id="1060" name="Google Shape;1060;p4"/>
          <p:cNvSpPr txBox="1">
            <a:spLocks noGrp="1"/>
          </p:cNvSpPr>
          <p:nvPr>
            <p:ph type="ftr" idx="11"/>
          </p:nvPr>
        </p:nvSpPr>
        <p:spPr>
          <a:xfrm>
            <a:off x="3028953" y="6526932"/>
            <a:ext cx="3086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1" name="Google Shape;1061;p4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062" name="Google Shape;1062;p4"/>
          <p:cNvSpPr txBox="1">
            <a:spLocks noGrp="1"/>
          </p:cNvSpPr>
          <p:nvPr>
            <p:ph type="body" idx="2"/>
          </p:nvPr>
        </p:nvSpPr>
        <p:spPr>
          <a:xfrm>
            <a:off x="-1" y="1923398"/>
            <a:ext cx="8182200" cy="12612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"/>
          <p:cNvSpPr txBox="1">
            <a:spLocks noGrp="1"/>
          </p:cNvSpPr>
          <p:nvPr>
            <p:ph type="title"/>
          </p:nvPr>
        </p:nvSpPr>
        <p:spPr>
          <a:xfrm>
            <a:off x="628653" y="365133"/>
            <a:ext cx="78867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5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6" name="Google Shape;1066;p5"/>
          <p:cNvSpPr txBox="1">
            <a:spLocks noGrp="1"/>
          </p:cNvSpPr>
          <p:nvPr>
            <p:ph type="body" idx="2"/>
          </p:nvPr>
        </p:nvSpPr>
        <p:spPr>
          <a:xfrm>
            <a:off x="4629151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7" name="Google Shape;1067;p5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Sakthi hackathon 1.0</a:t>
            </a:r>
            <a:endParaRPr dirty="0"/>
          </a:p>
        </p:txBody>
      </p:sp>
      <p:sp>
        <p:nvSpPr>
          <p:cNvPr id="1068" name="Google Shape;1068;p5"/>
          <p:cNvSpPr txBox="1">
            <a:spLocks noGrp="1"/>
          </p:cNvSpPr>
          <p:nvPr>
            <p:ph type="ftr" idx="11"/>
          </p:nvPr>
        </p:nvSpPr>
        <p:spPr>
          <a:xfrm>
            <a:off x="3028953" y="6526932"/>
            <a:ext cx="3086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9" name="Google Shape;1069;p5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"/>
          <p:cNvSpPr txBox="1">
            <a:spLocks noGrp="1"/>
          </p:cNvSpPr>
          <p:nvPr>
            <p:ph type="title"/>
          </p:nvPr>
        </p:nvSpPr>
        <p:spPr>
          <a:xfrm>
            <a:off x="629844" y="365129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6"/>
          <p:cNvSpPr txBox="1">
            <a:spLocks noGrp="1"/>
          </p:cNvSpPr>
          <p:nvPr>
            <p:ph type="body" idx="1"/>
          </p:nvPr>
        </p:nvSpPr>
        <p:spPr>
          <a:xfrm>
            <a:off x="629843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3" name="Google Shape;1073;p6"/>
          <p:cNvSpPr txBox="1">
            <a:spLocks noGrp="1"/>
          </p:cNvSpPr>
          <p:nvPr>
            <p:ph type="body" idx="2"/>
          </p:nvPr>
        </p:nvSpPr>
        <p:spPr>
          <a:xfrm>
            <a:off x="629843" y="2505078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4" name="Google Shape;1074;p6"/>
          <p:cNvSpPr txBox="1">
            <a:spLocks noGrp="1"/>
          </p:cNvSpPr>
          <p:nvPr>
            <p:ph type="body" idx="3"/>
          </p:nvPr>
        </p:nvSpPr>
        <p:spPr>
          <a:xfrm>
            <a:off x="4629156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5" name="Google Shape;1075;p6"/>
          <p:cNvSpPr txBox="1">
            <a:spLocks noGrp="1"/>
          </p:cNvSpPr>
          <p:nvPr>
            <p:ph type="body" idx="4"/>
          </p:nvPr>
        </p:nvSpPr>
        <p:spPr>
          <a:xfrm>
            <a:off x="4629156" y="2505078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6" name="Google Shape;1076;p6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Sakthi hackathon 1.0</a:t>
            </a:r>
            <a:endParaRPr dirty="0"/>
          </a:p>
        </p:txBody>
      </p:sp>
      <p:sp>
        <p:nvSpPr>
          <p:cNvPr id="1077" name="Google Shape;1077;p6"/>
          <p:cNvSpPr txBox="1">
            <a:spLocks noGrp="1"/>
          </p:cNvSpPr>
          <p:nvPr>
            <p:ph type="ftr" idx="11"/>
          </p:nvPr>
        </p:nvSpPr>
        <p:spPr>
          <a:xfrm>
            <a:off x="3028953" y="6526932"/>
            <a:ext cx="3086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8" name="Google Shape;1078;p6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"/>
          <p:cNvSpPr txBox="1">
            <a:spLocks noGrp="1"/>
          </p:cNvSpPr>
          <p:nvPr>
            <p:ph type="title"/>
          </p:nvPr>
        </p:nvSpPr>
        <p:spPr>
          <a:xfrm>
            <a:off x="628653" y="365133"/>
            <a:ext cx="78867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7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Sakthi hackathon 1.0</a:t>
            </a:r>
            <a:endParaRPr dirty="0"/>
          </a:p>
        </p:txBody>
      </p:sp>
      <p:sp>
        <p:nvSpPr>
          <p:cNvPr id="1082" name="Google Shape;1082;p7"/>
          <p:cNvSpPr txBox="1">
            <a:spLocks noGrp="1"/>
          </p:cNvSpPr>
          <p:nvPr>
            <p:ph type="ftr" idx="11"/>
          </p:nvPr>
        </p:nvSpPr>
        <p:spPr>
          <a:xfrm>
            <a:off x="3028953" y="6526932"/>
            <a:ext cx="3086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3" name="Google Shape;1083;p7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8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Sakthi hackathon 1.0</a:t>
            </a:r>
            <a:endParaRPr dirty="0"/>
          </a:p>
        </p:txBody>
      </p:sp>
      <p:sp>
        <p:nvSpPr>
          <p:cNvPr id="1086" name="Google Shape;1086;p8"/>
          <p:cNvSpPr txBox="1">
            <a:spLocks noGrp="1"/>
          </p:cNvSpPr>
          <p:nvPr>
            <p:ph type="ftr" idx="11"/>
          </p:nvPr>
        </p:nvSpPr>
        <p:spPr>
          <a:xfrm>
            <a:off x="3028953" y="6526932"/>
            <a:ext cx="3086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7" name="Google Shape;1087;p8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"/>
          <p:cNvSpPr txBox="1">
            <a:spLocks noGrp="1"/>
          </p:cNvSpPr>
          <p:nvPr>
            <p:ph type="title"/>
          </p:nvPr>
        </p:nvSpPr>
        <p:spPr>
          <a:xfrm>
            <a:off x="629847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0" name="Google Shape;1090;p9"/>
          <p:cNvSpPr txBox="1">
            <a:spLocks noGrp="1"/>
          </p:cNvSpPr>
          <p:nvPr>
            <p:ph type="body" idx="1"/>
          </p:nvPr>
        </p:nvSpPr>
        <p:spPr>
          <a:xfrm>
            <a:off x="3887397" y="987433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91" name="Google Shape;1091;p9"/>
          <p:cNvSpPr txBox="1">
            <a:spLocks noGrp="1"/>
          </p:cNvSpPr>
          <p:nvPr>
            <p:ph type="body" idx="2"/>
          </p:nvPr>
        </p:nvSpPr>
        <p:spPr>
          <a:xfrm>
            <a:off x="629847" y="2057401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2" name="Google Shape;1092;p9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Sakthi hackathon 1.0</a:t>
            </a:r>
            <a:endParaRPr dirty="0"/>
          </a:p>
        </p:txBody>
      </p:sp>
      <p:sp>
        <p:nvSpPr>
          <p:cNvPr id="1093" name="Google Shape;1093;p9"/>
          <p:cNvSpPr txBox="1">
            <a:spLocks noGrp="1"/>
          </p:cNvSpPr>
          <p:nvPr>
            <p:ph type="ftr" idx="11"/>
          </p:nvPr>
        </p:nvSpPr>
        <p:spPr>
          <a:xfrm>
            <a:off x="3028953" y="6526932"/>
            <a:ext cx="3086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4" name="Google Shape;1094;p9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0"/>
          <p:cNvSpPr txBox="1">
            <a:spLocks noGrp="1"/>
          </p:cNvSpPr>
          <p:nvPr>
            <p:ph type="title"/>
          </p:nvPr>
        </p:nvSpPr>
        <p:spPr>
          <a:xfrm>
            <a:off x="629847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10"/>
          <p:cNvSpPr>
            <a:spLocks noGrp="1"/>
          </p:cNvSpPr>
          <p:nvPr>
            <p:ph type="pic" idx="2"/>
          </p:nvPr>
        </p:nvSpPr>
        <p:spPr>
          <a:xfrm>
            <a:off x="3887397" y="987433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8" name="Google Shape;1098;p10"/>
          <p:cNvSpPr txBox="1">
            <a:spLocks noGrp="1"/>
          </p:cNvSpPr>
          <p:nvPr>
            <p:ph type="body" idx="1"/>
          </p:nvPr>
        </p:nvSpPr>
        <p:spPr>
          <a:xfrm>
            <a:off x="629847" y="2057401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9" name="Google Shape;1099;p10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Sakthi hackathon 1.0</a:t>
            </a:r>
            <a:endParaRPr dirty="0"/>
          </a:p>
        </p:txBody>
      </p:sp>
      <p:sp>
        <p:nvSpPr>
          <p:cNvPr id="1100" name="Google Shape;1100;p10"/>
          <p:cNvSpPr txBox="1">
            <a:spLocks noGrp="1"/>
          </p:cNvSpPr>
          <p:nvPr>
            <p:ph type="ftr" idx="11"/>
          </p:nvPr>
        </p:nvSpPr>
        <p:spPr>
          <a:xfrm>
            <a:off x="3028953" y="6526932"/>
            <a:ext cx="3086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1" name="Google Shape;1101;p10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"/>
          <p:cNvSpPr/>
          <p:nvPr/>
        </p:nvSpPr>
        <p:spPr>
          <a:xfrm>
            <a:off x="-15766" y="6337737"/>
            <a:ext cx="9159900" cy="520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"/>
          <p:cNvSpPr txBox="1">
            <a:spLocks noGrp="1"/>
          </p:cNvSpPr>
          <p:nvPr>
            <p:ph type="title"/>
          </p:nvPr>
        </p:nvSpPr>
        <p:spPr>
          <a:xfrm>
            <a:off x="628653" y="365133"/>
            <a:ext cx="78867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8" name="Google Shape;1038;p1"/>
          <p:cNvSpPr txBox="1">
            <a:spLocks noGrp="1"/>
          </p:cNvSpPr>
          <p:nvPr>
            <p:ph type="body" idx="1"/>
          </p:nvPr>
        </p:nvSpPr>
        <p:spPr>
          <a:xfrm>
            <a:off x="628653" y="1529256"/>
            <a:ext cx="78867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9" name="Google Shape;1039;p1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Sakthi hackathon 1.0</a:t>
            </a:r>
            <a:endParaRPr dirty="0"/>
          </a:p>
        </p:txBody>
      </p:sp>
      <p:sp>
        <p:nvSpPr>
          <p:cNvPr id="1040" name="Google Shape;1040;p1"/>
          <p:cNvSpPr txBox="1">
            <a:spLocks noGrp="1"/>
          </p:cNvSpPr>
          <p:nvPr>
            <p:ph type="ftr" idx="11"/>
          </p:nvPr>
        </p:nvSpPr>
        <p:spPr>
          <a:xfrm>
            <a:off x="3028953" y="6526932"/>
            <a:ext cx="30861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41" name="Google Shape;1041;p1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cxnSp>
        <p:nvCxnSpPr>
          <p:cNvPr id="1042" name="Google Shape;1042;p1"/>
          <p:cNvCxnSpPr/>
          <p:nvPr/>
        </p:nvCxnSpPr>
        <p:spPr>
          <a:xfrm>
            <a:off x="-15766" y="6463863"/>
            <a:ext cx="9159900" cy="0"/>
          </a:xfrm>
          <a:prstGeom prst="straightConnector1">
            <a:avLst/>
          </a:prstGeom>
          <a:noFill/>
          <a:ln w="76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43" name="Google Shape;1043;p1" descr="NIA Educational Institutions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44514" y="6335552"/>
            <a:ext cx="1099486" cy="5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1" descr="C:\Users\admin\Desktop\Mcet logo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24169" y="0"/>
            <a:ext cx="1057274" cy="46927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ta-publications.lbl.gov/sites/default/files/lbnl50567.pdf" TargetMode="External"/><Relationship Id="rId7" Type="http://schemas.openxmlformats.org/officeDocument/2006/relationships/hyperlink" Target="https://www.osti.gov/servlets/purl/793739" TargetMode="External"/><Relationship Id="rId2" Type="http://schemas.openxmlformats.org/officeDocument/2006/relationships/hyperlink" Target="https://ethz.ch/content/dam/ethz/special-interest/mtec/cepe/cepe-dam/documents/people/baebischer/Aebischer_ACEEE02_paper569_officia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nergysage.com/energy-management/phantom-loads-overview/" TargetMode="External"/><Relationship Id="rId5" Type="http://schemas.openxmlformats.org/officeDocument/2006/relationships/hyperlink" Target="http://large.stanford.edu/courses/2024/ph240/godsick1/docs/lbnl-46019.pdf" TargetMode="External"/><Relationship Id="rId4" Type="http://schemas.openxmlformats.org/officeDocument/2006/relationships/hyperlink" Target="https://www.osti.gov/servlets/purl/78912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4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Sakthi</a:t>
            </a:r>
            <a:r>
              <a:rPr lang="en-US" dirty="0"/>
              <a:t> hackathon 1.0</a:t>
            </a:r>
            <a:endParaRPr dirty="0"/>
          </a:p>
        </p:txBody>
      </p:sp>
      <p:sp>
        <p:nvSpPr>
          <p:cNvPr id="1125" name="Google Shape;1125;p14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pic>
        <p:nvPicPr>
          <p:cNvPr id="1126" name="Google Shape;1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390" y="0"/>
            <a:ext cx="9157389" cy="1573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14"/>
          <p:cNvSpPr txBox="1"/>
          <p:nvPr/>
        </p:nvSpPr>
        <p:spPr>
          <a:xfrm>
            <a:off x="107579" y="1638812"/>
            <a:ext cx="8915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4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Sakthi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Hackathon 1.0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97637"/>
              </p:ext>
            </p:extLst>
          </p:nvPr>
        </p:nvGraphicFramePr>
        <p:xfrm>
          <a:off x="478971" y="2505691"/>
          <a:ext cx="8331200" cy="3797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Calibri"/>
                        </a:rPr>
                        <a:t>Problem Statement ID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Submission Team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360948"/>
                  </a:ext>
                </a:extLst>
              </a:tr>
              <a:tr h="429957">
                <a:tc>
                  <a:txBody>
                    <a:bodyPr/>
                    <a:lstStyle/>
                    <a:p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/>
                        </a:rPr>
                        <a:t>Team Name</a:t>
                      </a:r>
                      <a:endParaRPr lang="en-IN" sz="1800" b="1" i="0" u="none" strike="noStrike" cap="none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Electro Spark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202398"/>
                  </a:ext>
                </a:extLst>
              </a:tr>
              <a:tr h="51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Theme</a:t>
                      </a:r>
                    </a:p>
                    <a:p>
                      <a:endParaRPr lang="en-IN" sz="1800" b="1" i="0" u="none" strike="noStrike" cap="none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IoT and AI in Everyday Life </a:t>
                      </a:r>
                      <a:endParaRPr lang="en-US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767198"/>
                  </a:ext>
                </a:extLst>
              </a:tr>
              <a:tr h="974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Problem Statement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AI-Enhanced Smart Energy Distribution Monitor with Phantom Load Detection and Voice Alert System </a:t>
                      </a:r>
                      <a:endParaRPr lang="en-US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211497"/>
                  </a:ext>
                </a:extLst>
              </a:tr>
              <a:tr h="51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itchFamily="18" charset="0"/>
                          <a:cs typeface="Times New Roman" pitchFamily="18" charset="0"/>
                        </a:rPr>
                        <a:t>College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St. Joseph’s College of Engineering</a:t>
                      </a:r>
                    </a:p>
                    <a:p>
                      <a:endParaRPr lang="en-US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>
                        <a:solidFill>
                          <a:schemeClr val="bg2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1002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71" y="1573926"/>
            <a:ext cx="702586" cy="874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Sakthi hackathon 1.0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844613-C08F-6C35-B863-C522E17B9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8288"/>
              </p:ext>
            </p:extLst>
          </p:nvPr>
        </p:nvGraphicFramePr>
        <p:xfrm>
          <a:off x="274321" y="1087121"/>
          <a:ext cx="8722195" cy="4454281"/>
        </p:xfrm>
        <a:graphic>
          <a:graphicData uri="http://schemas.openxmlformats.org/drawingml/2006/table">
            <a:tbl>
              <a:tblPr/>
              <a:tblGrid>
                <a:gridCol w="1987487">
                  <a:extLst>
                    <a:ext uri="{9D8B030D-6E8A-4147-A177-3AD203B41FA5}">
                      <a16:colId xmlns:a16="http://schemas.microsoft.com/office/drawing/2014/main" val="2646190473"/>
                    </a:ext>
                  </a:extLst>
                </a:gridCol>
                <a:gridCol w="1943129">
                  <a:extLst>
                    <a:ext uri="{9D8B030D-6E8A-4147-A177-3AD203B41FA5}">
                      <a16:colId xmlns:a16="http://schemas.microsoft.com/office/drawing/2014/main" val="4202695673"/>
                    </a:ext>
                  </a:extLst>
                </a:gridCol>
                <a:gridCol w="3157533">
                  <a:extLst>
                    <a:ext uri="{9D8B030D-6E8A-4147-A177-3AD203B41FA5}">
                      <a16:colId xmlns:a16="http://schemas.microsoft.com/office/drawing/2014/main" val="4145303124"/>
                    </a:ext>
                  </a:extLst>
                </a:gridCol>
                <a:gridCol w="1634046">
                  <a:extLst>
                    <a:ext uri="{9D8B030D-6E8A-4147-A177-3AD203B41FA5}">
                      <a16:colId xmlns:a16="http://schemas.microsoft.com/office/drawing/2014/main" val="565804481"/>
                    </a:ext>
                  </a:extLst>
                </a:gridCol>
              </a:tblGrid>
              <a:tr h="27906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Cluster</a:t>
                      </a: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/ Resource</a:t>
                      </a: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Take-Aways (abridged)</a:t>
                      </a: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</a:t>
                      </a: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760358"/>
                  </a:ext>
                </a:extLst>
              </a:tr>
              <a:tr h="9909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Standby-Power Baseline</a:t>
                      </a: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Pdf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Estimates 3-10% of household electricity; 200-400 TWh/year globally; outlines 1 W initiative.</a:t>
                      </a: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Standby power use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buNone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buNone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526193"/>
                  </a:ext>
                </a:extLst>
              </a:tr>
              <a:tr h="117916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Impact</a:t>
                      </a: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Stanby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 power gov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buNone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Standby power 2% of OECD electricity (~1% of ); replacing high-standby devices cuts 70% of that load.</a:t>
                      </a: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Global implications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buNone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buNone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090969"/>
                  </a:ext>
                </a:extLst>
              </a:tr>
              <a:tr h="117916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Phantom Load Popular Article</a:t>
                      </a: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Energy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buNone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buNone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Plain-language guide; lists high-draw devices; cites 5-10% bill impact for U.S. homes.</a:t>
                      </a: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Phantom load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buNone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buNone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349135"/>
                  </a:ext>
                </a:extLst>
              </a:tr>
              <a:tr h="82595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Whole-House Field Data</a:t>
                      </a: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House gov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buNone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14-169 W continuous standby in ten homes (5-26% usage); TVs, set-top boxes dominant.</a:t>
                      </a: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Power gov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">
                        <a:buNone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88" marR="4388" marT="43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47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39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2191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44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AI-Enhanced Smart Energy Distribution Monitor with Phantom Load Detection and Voice Alert System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5" name="Google Shape;1135;p15"/>
          <p:cNvSpPr txBox="1">
            <a:spLocks noGrp="1"/>
          </p:cNvSpPr>
          <p:nvPr>
            <p:ph type="dt" idx="10"/>
          </p:nvPr>
        </p:nvSpPr>
        <p:spPr>
          <a:xfrm>
            <a:off x="628651" y="6526932"/>
            <a:ext cx="2057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Sakthi hackathon 1.0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6" name="Google Shape;1136;p15"/>
          <p:cNvSpPr txBox="1">
            <a:spLocks noGrp="1"/>
          </p:cNvSpPr>
          <p:nvPr>
            <p:ph type="sldNum" idx="12"/>
          </p:nvPr>
        </p:nvSpPr>
        <p:spPr>
          <a:xfrm>
            <a:off x="6457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6BE08-7617-550D-6941-BF86EBF281F7}"/>
              </a:ext>
            </a:extLst>
          </p:cNvPr>
          <p:cNvSpPr txBox="1"/>
          <p:nvPr/>
        </p:nvSpPr>
        <p:spPr>
          <a:xfrm>
            <a:off x="262344" y="870363"/>
            <a:ext cx="400799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AI-Enhanced Smart Energy Distribution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Monitor Type: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IoT-based smart home solution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and minimizes phantom (standby) loads</a:t>
            </a:r>
          </a:p>
          <a:p>
            <a:pPr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voice-activated control of appliances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Tackled: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Addresses energy waste in Indian households.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Phantom loads contribute to 5–10% of total power usage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Leads to ₹1,500–₹3,000 annual loss per home</a:t>
            </a:r>
          </a:p>
          <a:p>
            <a:pPr algn="l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reduce unnecessary electricity usage through intelligent monitoring and AI-driven control.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2625B-420B-6161-1AF0-CEB4619A63B7}"/>
              </a:ext>
            </a:extLst>
          </p:cNvPr>
          <p:cNvSpPr txBox="1"/>
          <p:nvPr/>
        </p:nvSpPr>
        <p:spPr>
          <a:xfrm>
            <a:off x="745388" y="3063711"/>
            <a:ext cx="18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18327-23CF-E5F7-6AB2-49DCF3F67291}"/>
              </a:ext>
            </a:extLst>
          </p:cNvPr>
          <p:cNvSpPr txBox="1"/>
          <p:nvPr/>
        </p:nvSpPr>
        <p:spPr>
          <a:xfrm>
            <a:off x="4232367" y="839079"/>
            <a:ext cx="5035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Addresses 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energy waste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detecting unnoticed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phantom loads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appliance efficiency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real-time voice-controlled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users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insights to optimize daily power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Lowers household electricity bills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preventing unnecessary standby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energy sustainability goals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Indian homes using smart, AI-driven systems.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0A9440-66DC-CA2D-4E19-A1FC1F843FDD}"/>
              </a:ext>
            </a:extLst>
          </p:cNvPr>
          <p:cNvSpPr txBox="1"/>
          <p:nvPr/>
        </p:nvSpPr>
        <p:spPr>
          <a:xfrm>
            <a:off x="262344" y="3682998"/>
            <a:ext cx="40743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&amp; Uniqueness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predictions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paired with real-time IoT data for smarter energy control.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Voice-enabled automation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seamless and hands-free appliance management.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Targets phantom load reduction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key but often overlooked energy drain.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and scalable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suited for both urban and rural homes.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integrates with smart ecosystems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Google Home, Alexa, and Zigbee.</a:t>
            </a:r>
          </a:p>
        </p:txBody>
      </p:sp>
      <p:pic>
        <p:nvPicPr>
          <p:cNvPr id="1030" name="Picture 6" descr="Phantom load consumption statistics showing how different appliances consume energy even when in standby mode, with large TVs being the worst offenders at 44% of total power consumption">
            <a:extLst>
              <a:ext uri="{FF2B5EF4-FFF2-40B4-BE49-F238E27FC236}">
                <a16:creationId xmlns:a16="http://schemas.microsoft.com/office/drawing/2014/main" id="{B0191A85-DF8A-D8D8-A088-CFE7A6449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698" y="2870404"/>
            <a:ext cx="4722774" cy="314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10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3" y="365132"/>
            <a:ext cx="7034890" cy="549267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Sakthi hackathon 1.0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3029" y="783771"/>
            <a:ext cx="8146593" cy="578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/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ESP32 firmware (sensor handling, relay control, MQTT communication)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/ JavaScript / Python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backend services like scheduling, device status, and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Lightweight protocol for ESP32-to-cloud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APIs /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Optional use for real-time web/mobile dashboards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libraries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on-device AI like phantom load detection and anomaly analysis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Home / Alexa APIs: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voice control and energy alerts via cloud-linked ESP32 or backend service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83CEF1-7EC1-F069-87DE-8E14275D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" y="437698"/>
            <a:ext cx="8534400" cy="2991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8F542-2667-C29E-067A-B445BB8E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2798"/>
            <a:ext cx="5029200" cy="2827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4DEEA4-9FD0-F332-D35E-A4B706B47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428999"/>
            <a:ext cx="4071111" cy="29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6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EBBC-C07A-566C-206E-DB0BA9A5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353" y="586575"/>
            <a:ext cx="8109997" cy="52109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Distributed Hardware Setup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ESP32 modules at key points: switchboards, major appliances, or distribution panel.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each ESP32 to:SCT-013 (current sensor) ZMPT101B (voltage sensor)Smart Wi-Fi relays for circuit-level control</a:t>
            </a:r>
          </a:p>
          <a:p>
            <a:pPr marL="11430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Firmware Development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ESP32 to : Continuously sample sensor data in real-time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device states : Active, Phantom or Fault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via MQTT for cloud/backend sync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relays and process voice commands from cloud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Edge ML models for local anomaly/event detection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0D9D-619A-55D0-131F-E5CF51CAF17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Sakthi hackathon 1.0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36B5D-8B01-E05D-2D1D-1A2ED3AB4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D4D76-B72E-E342-79D3-40523CF4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" y="146475"/>
            <a:ext cx="7886700" cy="8802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Implementation Methodology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8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BA83-F7AE-7507-B02C-448B3B447B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Sakthi hackathon 1.0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5C142-428E-68EC-5D03-C73C883408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9F2CEE-B46A-8261-F202-27636A529911}"/>
              </a:ext>
            </a:extLst>
          </p:cNvPr>
          <p:cNvSpPr>
            <a:spLocks noGrp="1"/>
          </p:cNvSpPr>
          <p:nvPr/>
        </p:nvSpPr>
        <p:spPr>
          <a:xfrm>
            <a:off x="50800" y="252840"/>
            <a:ext cx="78867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Calibri"/>
              <a:buNone/>
              <a:defRPr sz="4000" b="1" i="0" u="none" strike="noStrike" cap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and Viability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D98678-93D8-C66C-AE5F-093B868D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52" y="1121014"/>
            <a:ext cx="6867488" cy="522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7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F420-114B-1F77-8C83-D768FB3DB07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Sakthi hackathon 1.0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D191A-87CC-CF5C-5D78-D07159041F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F12BDD-BEF4-AB1B-0AF4-5DD0A118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" y="211574"/>
            <a:ext cx="5304940" cy="59962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A80252-3037-5592-2CD3-5D982724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1" y="2578032"/>
            <a:ext cx="3772485" cy="22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72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71DC3-40DD-CE90-040F-BF59FCF7C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1E56-E4BF-557B-A0BA-3016E961F2E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Sakthi hackathon 1.0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4808A-9F47-482E-9C91-768FCA6C4C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CA124-39C5-E634-05DF-09BF74E99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342"/>
            <a:ext cx="9144000" cy="568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6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660" y="54957"/>
            <a:ext cx="7886700" cy="8802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 and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Sakthi hackathon 1.0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BB34D-FAA5-5424-195A-52DA317CB67A}"/>
              </a:ext>
            </a:extLst>
          </p:cNvPr>
          <p:cNvSpPr txBox="1"/>
          <p:nvPr/>
        </p:nvSpPr>
        <p:spPr>
          <a:xfrm>
            <a:off x="223001" y="935157"/>
            <a:ext cx="8697997" cy="504753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and eliminates phantom (standby) 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overall energy consumption by 15–30% and automatically cuts off unused appliances using smart relays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₹1,500–₹3,000/year per household from phantom load reduction 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energy scheduling leads to lower electricity bills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voice alerts and mobile notifications with live tracking for energy spikes, faults, device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electrical faults, overloads, and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prevent fire hazards by automatically switching off faulty 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energy demand patterns and learns habits and schedules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intelligent decision-making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1770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695</Words>
  <Application>Microsoft Office PowerPoint</Application>
  <PresentationFormat>On-screen Show (4:3)</PresentationFormat>
  <Paragraphs>111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Theme4</vt:lpstr>
      <vt:lpstr>PowerPoint Presentation</vt:lpstr>
      <vt:lpstr>AI-Enhanced Smart Energy Distribution Monitor with Phantom Load Detection and Voice Alert System</vt:lpstr>
      <vt:lpstr>Technical Approach </vt:lpstr>
      <vt:lpstr>PowerPoint Presentation</vt:lpstr>
      <vt:lpstr>Implementation Methodology </vt:lpstr>
      <vt:lpstr>PowerPoint Presentation</vt:lpstr>
      <vt:lpstr>PowerPoint Presentation</vt:lpstr>
      <vt:lpstr>PowerPoint Presentation</vt:lpstr>
      <vt:lpstr>Impacts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Sanyo S B</cp:lastModifiedBy>
  <cp:revision>88</cp:revision>
  <dcterms:modified xsi:type="dcterms:W3CDTF">2025-07-25T14:43:57Z</dcterms:modified>
</cp:coreProperties>
</file>