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xcportal-my.sharepoint.com/personal/v_yamini_dxc_com/Documents/Desktop/PROJECT%20PRINCE/KRITI.X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[KRITI.XL.xlsx]Sheet2!PivotTable1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Sheet2!$B$3:$B$4</c:f>
              <c:strCache>
                <c:ptCount val="1"/>
                <c:pt idx="0">
                  <c:v>BPO</c:v>
                </c:pt>
              </c:strCache>
            </c:strRef>
          </c:tx>
          <c:spPr>
            <a:solidFill>
              <a:schemeClr val="accent1"/>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Sheet2!$B$5:$B$11</c:f>
              <c:numCache>
                <c:formatCode>General</c:formatCode>
                <c:ptCount val="6"/>
                <c:pt idx="0">
                  <c:v>452573</c:v>
                </c:pt>
              </c:numCache>
            </c:numRef>
          </c:val>
          <c:extLst>
            <c:ext xmlns:c16="http://schemas.microsoft.com/office/drawing/2014/chart" uri="{C3380CC4-5D6E-409C-BE32-E72D297353CC}">
              <c16:uniqueId val="{00000000-6841-4946-802A-774F02E38DF9}"/>
            </c:ext>
          </c:extLst>
        </c:ser>
        <c:ser>
          <c:idx val="1"/>
          <c:order val="1"/>
          <c:tx>
            <c:strRef>
              <c:f>Sheet2!$C$3:$C$4</c:f>
              <c:strCache>
                <c:ptCount val="1"/>
                <c:pt idx="0">
                  <c:v>employee</c:v>
                </c:pt>
              </c:strCache>
            </c:strRef>
          </c:tx>
          <c:spPr>
            <a:solidFill>
              <a:schemeClr val="accent2"/>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Sheet2!$C$5:$C$11</c:f>
              <c:numCache>
                <c:formatCode>General</c:formatCode>
                <c:ptCount val="6"/>
                <c:pt idx="1">
                  <c:v>457549</c:v>
                </c:pt>
              </c:numCache>
            </c:numRef>
          </c:val>
          <c:extLst>
            <c:ext xmlns:c16="http://schemas.microsoft.com/office/drawing/2014/chart" uri="{C3380CC4-5D6E-409C-BE32-E72D297353CC}">
              <c16:uniqueId val="{00000001-6841-4946-802A-774F02E38DF9}"/>
            </c:ext>
          </c:extLst>
        </c:ser>
        <c:ser>
          <c:idx val="2"/>
          <c:order val="2"/>
          <c:tx>
            <c:strRef>
              <c:f>Sheet2!$D$3:$D$4</c:f>
              <c:strCache>
                <c:ptCount val="1"/>
                <c:pt idx="0">
                  <c:v>HR</c:v>
                </c:pt>
              </c:strCache>
            </c:strRef>
          </c:tx>
          <c:spPr>
            <a:solidFill>
              <a:schemeClr val="accent3"/>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Sheet2!$D$5:$D$11</c:f>
              <c:numCache>
                <c:formatCode>General</c:formatCode>
                <c:ptCount val="6"/>
                <c:pt idx="2">
                  <c:v>422850</c:v>
                </c:pt>
              </c:numCache>
            </c:numRef>
          </c:val>
          <c:extLst>
            <c:ext xmlns:c16="http://schemas.microsoft.com/office/drawing/2014/chart" uri="{C3380CC4-5D6E-409C-BE32-E72D297353CC}">
              <c16:uniqueId val="{00000002-6841-4946-802A-774F02E38DF9}"/>
            </c:ext>
          </c:extLst>
        </c:ser>
        <c:ser>
          <c:idx val="3"/>
          <c:order val="3"/>
          <c:tx>
            <c:strRef>
              <c:f>Sheet2!$E$3:$E$4</c:f>
              <c:strCache>
                <c:ptCount val="1"/>
                <c:pt idx="0">
                  <c:v>marketing</c:v>
                </c:pt>
              </c:strCache>
            </c:strRef>
          </c:tx>
          <c:spPr>
            <a:solidFill>
              <a:schemeClr val="accent4"/>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Sheet2!$E$5:$E$11</c:f>
              <c:numCache>
                <c:formatCode>General</c:formatCode>
                <c:ptCount val="6"/>
                <c:pt idx="3">
                  <c:v>454430</c:v>
                </c:pt>
              </c:numCache>
            </c:numRef>
          </c:val>
          <c:extLst>
            <c:ext xmlns:c16="http://schemas.microsoft.com/office/drawing/2014/chart" uri="{C3380CC4-5D6E-409C-BE32-E72D297353CC}">
              <c16:uniqueId val="{00000003-6841-4946-802A-774F02E38DF9}"/>
            </c:ext>
          </c:extLst>
        </c:ser>
        <c:ser>
          <c:idx val="4"/>
          <c:order val="4"/>
          <c:tx>
            <c:strRef>
              <c:f>Sheet2!$F$3:$F$4</c:f>
              <c:strCache>
                <c:ptCount val="1"/>
                <c:pt idx="0">
                  <c:v>production</c:v>
                </c:pt>
              </c:strCache>
            </c:strRef>
          </c:tx>
          <c:spPr>
            <a:solidFill>
              <a:schemeClr val="accent5"/>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Sheet2!$F$5:$F$11</c:f>
              <c:numCache>
                <c:formatCode>General</c:formatCode>
                <c:ptCount val="6"/>
                <c:pt idx="4">
                  <c:v>457358</c:v>
                </c:pt>
              </c:numCache>
            </c:numRef>
          </c:val>
          <c:extLst>
            <c:ext xmlns:c16="http://schemas.microsoft.com/office/drawing/2014/chart" uri="{C3380CC4-5D6E-409C-BE32-E72D297353CC}">
              <c16:uniqueId val="{00000004-6841-4946-802A-774F02E38DF9}"/>
            </c:ext>
          </c:extLst>
        </c:ser>
        <c:ser>
          <c:idx val="5"/>
          <c:order val="5"/>
          <c:tx>
            <c:strRef>
              <c:f>Sheet2!$G$3:$G$4</c:f>
              <c:strCache>
                <c:ptCount val="1"/>
                <c:pt idx="0">
                  <c:v>sales</c:v>
                </c:pt>
              </c:strCache>
            </c:strRef>
          </c:tx>
          <c:spPr>
            <a:solidFill>
              <a:schemeClr val="accent6"/>
            </a:solidFill>
            <a:ln>
              <a:noFill/>
            </a:ln>
            <a:effectLst/>
            <a:sp3d/>
          </c:spPr>
          <c:invertIfNegative val="0"/>
          <c:cat>
            <c:strRef>
              <c:f>Sheet2!$A$5:$A$11</c:f>
              <c:strCache>
                <c:ptCount val="6"/>
                <c:pt idx="0">
                  <c:v>BPO</c:v>
                </c:pt>
                <c:pt idx="1">
                  <c:v>Employee</c:v>
                </c:pt>
                <c:pt idx="2">
                  <c:v>HR manager</c:v>
                </c:pt>
                <c:pt idx="3">
                  <c:v>Marketing manager</c:v>
                </c:pt>
                <c:pt idx="4">
                  <c:v>Production manager</c:v>
                </c:pt>
                <c:pt idx="5">
                  <c:v>Sales manager</c:v>
                </c:pt>
              </c:strCache>
            </c:strRef>
          </c:cat>
          <c:val>
            <c:numRef>
              <c:f>Sheet2!$G$5:$G$11</c:f>
              <c:numCache>
                <c:formatCode>General</c:formatCode>
                <c:ptCount val="6"/>
                <c:pt idx="5">
                  <c:v>452058</c:v>
                </c:pt>
              </c:numCache>
            </c:numRef>
          </c:val>
          <c:extLst>
            <c:ext xmlns:c16="http://schemas.microsoft.com/office/drawing/2014/chart" uri="{C3380CC4-5D6E-409C-BE32-E72D297353CC}">
              <c16:uniqueId val="{00000005-6841-4946-802A-774F02E38DF9}"/>
            </c:ext>
          </c:extLst>
        </c:ser>
        <c:dLbls>
          <c:showLegendKey val="0"/>
          <c:showVal val="0"/>
          <c:showCatName val="0"/>
          <c:showSerName val="0"/>
          <c:showPercent val="0"/>
          <c:showBubbleSize val="0"/>
        </c:dLbls>
        <c:gapWidth val="150"/>
        <c:shape val="box"/>
        <c:axId val="191152464"/>
        <c:axId val="191148144"/>
        <c:axId val="0"/>
      </c:bar3DChart>
      <c:catAx>
        <c:axId val="1911524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48144"/>
        <c:crosses val="autoZero"/>
        <c:auto val="1"/>
        <c:lblAlgn val="ctr"/>
        <c:lblOffset val="100"/>
        <c:noMultiLvlLbl val="0"/>
      </c:catAx>
      <c:valAx>
        <c:axId val="19114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52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55101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628900"/>
            <a:ext cx="9336342" cy="1938992"/>
          </a:xfrm>
          <a:prstGeom prst="rect">
            <a:avLst/>
          </a:prstGeom>
          <a:noFill/>
        </p:spPr>
        <p:txBody>
          <a:bodyPr wrap="square" rtlCol="0">
            <a:spAutoFit/>
          </a:bodyPr>
          <a:lstStyle/>
          <a:p>
            <a:r>
              <a:rPr lang="en-US" sz="2400" dirty="0"/>
              <a:t>STUDENT NAME: </a:t>
            </a:r>
            <a:r>
              <a:rPr lang="en-US" sz="2400" dirty="0" err="1"/>
              <a:t>S.Kiruthika</a:t>
            </a:r>
            <a:endParaRPr lang="en-US" sz="2400" dirty="0"/>
          </a:p>
          <a:p>
            <a:r>
              <a:rPr lang="en-US" sz="2400" dirty="0"/>
              <a:t>REGISTER NO: 312203202</a:t>
            </a:r>
          </a:p>
          <a:p>
            <a:r>
              <a:rPr lang="en-US" sz="2400" dirty="0"/>
              <a:t>DEPARTMENT: </a:t>
            </a:r>
            <a:r>
              <a:rPr lang="en-US" sz="2400" dirty="0" err="1"/>
              <a:t>B.Com</a:t>
            </a:r>
            <a:r>
              <a:rPr lang="en-US" sz="2400" dirty="0"/>
              <a:t> (Accounting and Finance)</a:t>
            </a:r>
          </a:p>
          <a:p>
            <a:r>
              <a:rPr lang="en-US" sz="2400" dirty="0"/>
              <a:t>COLLEGE: Prince shri Venkateshwara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BB48792-95A6-02E9-2133-B31ED2648DE5}"/>
              </a:ext>
            </a:extLst>
          </p:cNvPr>
          <p:cNvSpPr txBox="1"/>
          <p:nvPr/>
        </p:nvSpPr>
        <p:spPr>
          <a:xfrm>
            <a:off x="739775" y="1600200"/>
            <a:ext cx="9471025" cy="4721164"/>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Salary = (Base Salary + Experience Premium + Performance Bonus) x Location Adjustment Base Salary = Market average for the role - Experience Premium = Increase based on years of experience - Performance Bonus = Additional amount based on individual performance - Location Adjustment = Factor to account for location-specific costs of living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model provides a basic structure for calculating employee salary, considering key factors such as market rates, experience, performance, and location.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5B7F795-5F03-8BF9-48DD-200BCDECA6A2}"/>
              </a:ext>
            </a:extLst>
          </p:cNvPr>
          <p:cNvGraphicFramePr/>
          <p:nvPr>
            <p:extLst>
              <p:ext uri="{D42A27DB-BD31-4B8C-83A1-F6EECF244321}">
                <p14:modId xmlns:p14="http://schemas.microsoft.com/office/powerpoint/2010/main" val="3624961778"/>
              </p:ext>
            </p:extLst>
          </p:nvPr>
        </p:nvGraphicFramePr>
        <p:xfrm>
          <a:off x="1743075" y="1695450"/>
          <a:ext cx="7610475"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1206AE-EB3D-C52C-D278-74308E0DD4BF}"/>
              </a:ext>
            </a:extLst>
          </p:cNvPr>
          <p:cNvSpPr txBox="1"/>
          <p:nvPr/>
        </p:nvSpPr>
        <p:spPr>
          <a:xfrm>
            <a:off x="838200" y="1752600"/>
            <a:ext cx="8686800" cy="3433056"/>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Salary analysis reveals opportunities to optimize compensation, ensuring fairness and competitiveness. Adjustments to underpaid employees and review of overpaid employees are recommended. Internal equity and market alignment are crucial for attracting and retaining top talent. By addressing salary disparities, organizations can drive business success and maintain a motivated workforce.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514600" y="2819399"/>
            <a:ext cx="7296150" cy="2445798"/>
          </a:xfrm>
          <a:prstGeom prst="rect">
            <a:avLst/>
          </a:prstGeom>
          <a:noFill/>
        </p:spPr>
        <p:txBody>
          <a:bodyPr wrap="square" rtlCol="0">
            <a:spAutoFit/>
          </a:bodyPr>
          <a:lstStyle/>
          <a:p>
            <a:pPr>
              <a:lnSpc>
                <a:spcPct val="107000"/>
              </a:lnSpc>
              <a:spcAft>
                <a:spcPts val="800"/>
              </a:spcAft>
            </a:pPr>
            <a:r>
              <a:rPr lang="en-IN" sz="4000" b="1" kern="0" dirty="0">
                <a:effectLst/>
                <a:latin typeface="Times New Roman" panose="02020603050405020304" pitchFamily="18" charset="0"/>
                <a:ea typeface="Times New Roman" panose="02020603050405020304" pitchFamily="18" charset="0"/>
                <a:cs typeface="Times New Roman" panose="02020603050405020304" pitchFamily="18" charset="0"/>
              </a:rPr>
              <a:t>Employee Salary Analysis </a:t>
            </a:r>
            <a:endParaRPr lang="en-IN" sz="4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54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1869398-614F-65A5-F7A1-FDCDE726644E}"/>
              </a:ext>
            </a:extLst>
          </p:cNvPr>
          <p:cNvSpPr txBox="1"/>
          <p:nvPr/>
        </p:nvSpPr>
        <p:spPr>
          <a:xfrm>
            <a:off x="1143000" y="1752600"/>
            <a:ext cx="6629400" cy="3898503"/>
          </a:xfrm>
          <a:prstGeom prst="rect">
            <a:avLst/>
          </a:prstGeom>
          <a:noFill/>
        </p:spPr>
        <p:txBody>
          <a:bodyPr wrap="square" rtlCol="0">
            <a:spAutoFit/>
          </a:bodyPr>
          <a:lstStyle/>
          <a:p>
            <a:pPr>
              <a:lnSpc>
                <a:spcPct val="107000"/>
              </a:lnSpc>
              <a:spcAft>
                <a:spcPts val="80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Employee salary analysis examines compensation data to ensure fairness and competitiveness. It helps identify trends, gaps, and anomalies in salary structures. Analysis considers factors like job title, department, location, and experience. Data is collected from internal and external sources, such as surveys and market research. Salaries are benchmarked against industry standards and market averages. Gaps and disparities are identified and addressed to ensure equity. Salary ranges are established for each role and department.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828800"/>
            <a:ext cx="8175625" cy="4365106"/>
          </a:xfrm>
          <a:prstGeom prst="rect">
            <a:avLst/>
          </a:prstGeom>
          <a:noFill/>
        </p:spPr>
        <p:txBody>
          <a:bodyPr wrap="square" rtlCol="0">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Collect salary data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Use PivotTables to summarize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data.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Create a chart to visualize average salary by department.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4. Use a bar chart to compare salaries across job titles.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5. Create a scatter plot to identify correlations between salary and experience.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6. Use a histogram to display salary distribution.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7. PivotTables help identify highest and lowest paid employees.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salary ranges using box and whisker plots.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9. Use conditional formatting to highlight above/below market average salaries.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10. Create a dashboard to display key insights and trends.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A07B473-2038-6A0E-DB80-E5FE7F23B9E1}"/>
              </a:ext>
            </a:extLst>
          </p:cNvPr>
          <p:cNvSpPr txBox="1"/>
          <p:nvPr/>
        </p:nvSpPr>
        <p:spPr>
          <a:xfrm>
            <a:off x="1028700" y="1828801"/>
            <a:ext cx="7200900" cy="4219574"/>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0034D815-B761-DB75-01CE-6C6477804DF0}"/>
              </a:ext>
            </a:extLst>
          </p:cNvPr>
          <p:cNvSpPr txBox="1"/>
          <p:nvPr/>
        </p:nvSpPr>
        <p:spPr>
          <a:xfrm>
            <a:off x="1028700" y="2133599"/>
            <a:ext cx="7353300" cy="4067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D41A29EB-C9E9-28BD-B887-506439C470A9}"/>
              </a:ext>
            </a:extLst>
          </p:cNvPr>
          <p:cNvSpPr txBox="1"/>
          <p:nvPr/>
        </p:nvSpPr>
        <p:spPr>
          <a:xfrm>
            <a:off x="723900" y="1828799"/>
            <a:ext cx="8115300" cy="3852145"/>
          </a:xfrm>
          <a:prstGeom prst="rect">
            <a:avLst/>
          </a:prstGeom>
          <a:noFill/>
        </p:spPr>
        <p:txBody>
          <a:bodyPr wrap="square" rtlCol="0">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Employee salary analysis has several end users who can benefit from the insights gained. Here are some of the key stakeholders: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HR Professionals: To ensure fair compensation, identify pay disparities, and make informed decisions about salary increments.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Business Leaders: To manage labour costs, optimize budgets, and make strategic decisions about talent management.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Finance Teams: To analyse salary expenses, forecast future costs, and ensure compliance with financial regulations.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4. Department Managers: To allocate resources effectively, plan for staffing needs, and make informed decisions about promotions and raises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EBE7FB0-6F00-C3BA-0037-83D6D79AB7C4}"/>
              </a:ext>
            </a:extLst>
          </p:cNvPr>
          <p:cNvSpPr txBox="1"/>
          <p:nvPr/>
        </p:nvSpPr>
        <p:spPr>
          <a:xfrm>
            <a:off x="2971800" y="1828800"/>
            <a:ext cx="7162800" cy="3453189"/>
          </a:xfrm>
          <a:prstGeom prst="rect">
            <a:avLst/>
          </a:prstGeom>
          <a:noFill/>
        </p:spPr>
        <p:txBody>
          <a:bodyPr wrap="square" rtlCol="0">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Data Entry: Enter employee data, including salary, job title, department, location, and other relevant information.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Conditional Formatting: Highlight important information, such as salaries above or below market average.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Charts and Graphs: Visualize data using charts and graphs to identify trends and patterns. 4. PivotTables: Summarize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large datasets using PivotTables.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5. Regression Analysis: Use Excel's built-in regression analysis tools to identify relationships between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8E0F4FE-0871-51AE-54CC-0FD265465B0D}"/>
              </a:ext>
            </a:extLst>
          </p:cNvPr>
          <p:cNvSpPr txBox="1"/>
          <p:nvPr/>
        </p:nvSpPr>
        <p:spPr>
          <a:xfrm>
            <a:off x="838200" y="1600200"/>
            <a:ext cx="7239000" cy="4764061"/>
          </a:xfrm>
          <a:prstGeom prst="rect">
            <a:avLst/>
          </a:prstGeom>
          <a:noFill/>
        </p:spPr>
        <p:txBody>
          <a:bodyPr wrap="square" rtlCol="0">
            <a:spAutoFit/>
          </a:bodyPr>
          <a:lstStyle/>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Data description for salary analysis: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1. Employee ID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2. Job Title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3. Department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4. Location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5. Salary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6. Bonus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7. Benefits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8. Deductions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9. Years of Experience.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10. Education Level</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101B2CB-2D5C-B643-2AE2-F12821F3E88A}"/>
              </a:ext>
            </a:extLst>
          </p:cNvPr>
          <p:cNvSpPr txBox="1"/>
          <p:nvPr/>
        </p:nvSpPr>
        <p:spPr>
          <a:xfrm>
            <a:off x="2895600" y="1905000"/>
            <a:ext cx="6553200" cy="3345659"/>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Develop a robust salary structure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areas for improvement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Create a compelling narrative for stakeholders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Drive business success through data-driven decisions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712</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V</cp:lastModifiedBy>
  <cp:revision>14</cp:revision>
  <dcterms:created xsi:type="dcterms:W3CDTF">2024-03-29T15:07:22Z</dcterms:created>
  <dcterms:modified xsi:type="dcterms:W3CDTF">2024-09-01T08:40:52Z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