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9260C-C130-4BA1-8F72-A1D73BB167C8}"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108511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9260C-C130-4BA1-8F72-A1D73BB167C8}"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293934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9260C-C130-4BA1-8F72-A1D73BB167C8}"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0F5D6E-173C-4DE2-814C-F6693188B1F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065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69260C-C130-4BA1-8F72-A1D73BB167C8}"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4151752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69260C-C130-4BA1-8F72-A1D73BB167C8}"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0F5D6E-173C-4DE2-814C-F6693188B1F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4826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69260C-C130-4BA1-8F72-A1D73BB167C8}"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112435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9260C-C130-4BA1-8F72-A1D73BB167C8}"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248635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9260C-C130-4BA1-8F72-A1D73BB167C8}"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223673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9260C-C130-4BA1-8F72-A1D73BB167C8}"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14735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9260C-C130-4BA1-8F72-A1D73BB167C8}"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207891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9260C-C130-4BA1-8F72-A1D73BB167C8}"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217485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9260C-C130-4BA1-8F72-A1D73BB167C8}"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41885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9260C-C130-4BA1-8F72-A1D73BB167C8}"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85268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9260C-C130-4BA1-8F72-A1D73BB167C8}"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76596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9260C-C130-4BA1-8F72-A1D73BB167C8}"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359475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9260C-C130-4BA1-8F72-A1D73BB167C8}"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0F5D6E-173C-4DE2-814C-F6693188B1F5}" type="slidenum">
              <a:rPr lang="en-IN" smtClean="0"/>
              <a:t>‹#›</a:t>
            </a:fld>
            <a:endParaRPr lang="en-IN"/>
          </a:p>
        </p:txBody>
      </p:sp>
    </p:spTree>
    <p:extLst>
      <p:ext uri="{BB962C8B-B14F-4D97-AF65-F5344CB8AC3E}">
        <p14:creationId xmlns:p14="http://schemas.microsoft.com/office/powerpoint/2010/main" val="41955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69260C-C130-4BA1-8F72-A1D73BB167C8}" type="datetimeFigureOut">
              <a:rPr lang="en-IN" smtClean="0"/>
              <a:t>21-09-2023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0F5D6E-173C-4DE2-814C-F6693188B1F5}" type="slidenum">
              <a:rPr lang="en-IN" smtClean="0"/>
              <a:t>‹#›</a:t>
            </a:fld>
            <a:endParaRPr lang="en-IN"/>
          </a:p>
        </p:txBody>
      </p:sp>
    </p:spTree>
    <p:extLst>
      <p:ext uri="{BB962C8B-B14F-4D97-AF65-F5344CB8AC3E}">
        <p14:creationId xmlns:p14="http://schemas.microsoft.com/office/powerpoint/2010/main" val="8804678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timesofindia.indiatimes.com/articleshow/98618400.cms?from=mdr&amp;utm_source=contentofinterest&amp;utm_medium=text&amp;utm_campaign=cpp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F641B-B844-9AD9-467D-B6AF9E661C28}"/>
              </a:ext>
            </a:extLst>
          </p:cNvPr>
          <p:cNvSpPr>
            <a:spLocks noGrp="1"/>
          </p:cNvSpPr>
          <p:nvPr>
            <p:ph type="ctrTitle"/>
          </p:nvPr>
        </p:nvSpPr>
        <p:spPr>
          <a:xfrm>
            <a:off x="3373062" y="1864865"/>
            <a:ext cx="8131550" cy="2262781"/>
          </a:xfrm>
        </p:spPr>
        <p:txBody>
          <a:bodyPr>
            <a:normAutofit/>
          </a:bodyPr>
          <a:lstStyle/>
          <a:p>
            <a:r>
              <a:rPr lang="en-IN" sz="5000" b="1"/>
              <a:t>School Students Dropout Analysis-Gujarat</a:t>
            </a:r>
          </a:p>
        </p:txBody>
      </p:sp>
      <p:sp>
        <p:nvSpPr>
          <p:cNvPr id="9" name="Rectangle 8">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2"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a:p>
          </p:txBody>
        </p:sp>
        <p:sp>
          <p:nvSpPr>
            <p:cNvPr id="13"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a:p>
          </p:txBody>
        </p:sp>
        <p:sp>
          <p:nvSpPr>
            <p:cNvPr id="14"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a:p>
          </p:txBody>
        </p:sp>
        <p:sp>
          <p:nvSpPr>
            <p:cNvPr id="15"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a:p>
          </p:txBody>
        </p:sp>
        <p:sp>
          <p:nvSpPr>
            <p:cNvPr id="16"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a:p>
          </p:txBody>
        </p:sp>
        <p:sp>
          <p:nvSpPr>
            <p:cNvPr id="17"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a:p>
          </p:txBody>
        </p:sp>
        <p:sp>
          <p:nvSpPr>
            <p:cNvPr id="18"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a:p>
          </p:txBody>
        </p:sp>
        <p:sp>
          <p:nvSpPr>
            <p:cNvPr id="19"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a:p>
          </p:txBody>
        </p:sp>
        <p:sp>
          <p:nvSpPr>
            <p:cNvPr id="20"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a:p>
          </p:txBody>
        </p:sp>
        <p:sp>
          <p:nvSpPr>
            <p:cNvPr id="21"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a:p>
          </p:txBody>
        </p:sp>
        <p:sp>
          <p:nvSpPr>
            <p:cNvPr id="22"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a:p>
          </p:txBody>
        </p:sp>
        <p:sp>
          <p:nvSpPr>
            <p:cNvPr id="23"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a:p>
          </p:txBody>
        </p:sp>
      </p:grpSp>
      <p:grpSp>
        <p:nvGrpSpPr>
          <p:cNvPr id="25" name="Group 24">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6"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IN"/>
            </a:p>
          </p:txBody>
        </p:sp>
        <p:sp>
          <p:nvSpPr>
            <p:cNvPr id="27"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IN"/>
            </a:p>
          </p:txBody>
        </p:sp>
        <p:sp>
          <p:nvSpPr>
            <p:cNvPr id="28"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IN"/>
            </a:p>
          </p:txBody>
        </p:sp>
        <p:sp>
          <p:nvSpPr>
            <p:cNvPr id="29"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IN"/>
            </a:p>
          </p:txBody>
        </p:sp>
        <p:sp>
          <p:nvSpPr>
            <p:cNvPr id="30"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IN"/>
            </a:p>
          </p:txBody>
        </p:sp>
        <p:sp>
          <p:nvSpPr>
            <p:cNvPr id="31"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IN"/>
            </a:p>
          </p:txBody>
        </p:sp>
        <p:sp>
          <p:nvSpPr>
            <p:cNvPr id="32"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IN"/>
            </a:p>
          </p:txBody>
        </p:sp>
        <p:sp>
          <p:nvSpPr>
            <p:cNvPr id="33"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IN"/>
            </a:p>
          </p:txBody>
        </p:sp>
        <p:sp>
          <p:nvSpPr>
            <p:cNvPr id="34"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IN"/>
            </a:p>
          </p:txBody>
        </p:sp>
        <p:sp>
          <p:nvSpPr>
            <p:cNvPr id="35"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IN"/>
            </a:p>
          </p:txBody>
        </p:sp>
        <p:sp>
          <p:nvSpPr>
            <p:cNvPr id="36"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IN"/>
            </a:p>
          </p:txBody>
        </p:sp>
        <p:sp>
          <p:nvSpPr>
            <p:cNvPr id="37"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IN"/>
            </a:p>
          </p:txBody>
        </p:sp>
      </p:grpSp>
      <p:sp>
        <p:nvSpPr>
          <p:cNvPr id="39"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Tree>
    <p:extLst>
      <p:ext uri="{BB962C8B-B14F-4D97-AF65-F5344CB8AC3E}">
        <p14:creationId xmlns:p14="http://schemas.microsoft.com/office/powerpoint/2010/main" val="171629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74EB46A-F354-E81D-8BE4-0FA96A4254A8}"/>
              </a:ext>
            </a:extLst>
          </p:cNvPr>
          <p:cNvSpPr>
            <a:spLocks noGrp="1"/>
          </p:cNvSpPr>
          <p:nvPr>
            <p:ph type="title"/>
          </p:nvPr>
        </p:nvSpPr>
        <p:spPr>
          <a:xfrm>
            <a:off x="1843391" y="624110"/>
            <a:ext cx="9383408" cy="1280890"/>
          </a:xfrm>
        </p:spPr>
        <p:txBody>
          <a:bodyPr>
            <a:normAutofit/>
          </a:bodyPr>
          <a:lstStyle/>
          <a:p>
            <a:r>
              <a:rPr lang="en-IN">
                <a:solidFill>
                  <a:srgbClr val="FFFFFF"/>
                </a:solidFill>
              </a:rPr>
              <a:t>Case study </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DD546D4F-3951-B565-2E0D-4286A3A2C962}"/>
              </a:ext>
            </a:extLst>
          </p:cNvPr>
          <p:cNvSpPr>
            <a:spLocks noGrp="1"/>
          </p:cNvSpPr>
          <p:nvPr>
            <p:ph idx="1"/>
          </p:nvPr>
        </p:nvSpPr>
        <p:spPr>
          <a:xfrm>
            <a:off x="1843392" y="2623930"/>
            <a:ext cx="9383408" cy="3986420"/>
          </a:xfrm>
        </p:spPr>
        <p:txBody>
          <a:bodyPr>
            <a:normAutofit/>
          </a:bodyPr>
          <a:lstStyle/>
          <a:p>
            <a:pPr>
              <a:lnSpc>
                <a:spcPct val="90000"/>
              </a:lnSpc>
            </a:pPr>
            <a:r>
              <a:rPr lang="en-US" b="0" i="0" dirty="0">
                <a:effectLst/>
                <a:latin typeface="Times New Roman" panose="02020603050405020304" pitchFamily="18" charset="0"/>
                <a:cs typeface="Times New Roman" panose="02020603050405020304" pitchFamily="18" charset="0"/>
              </a:rPr>
              <a:t>In the year 2022, a comprehensive study was conducted by collecting data from 54,629 schools, drawing from both the National Sample Survey Office (NSSO) and the Statistics of School Education Reports. The primary objective of this study was to assess and analyze the dropout rates within the Indian education system, shedding light on critical issues affecting students' continuity in school.</a:t>
            </a:r>
          </a:p>
          <a:p>
            <a:pPr>
              <a:lnSpc>
                <a:spcPct val="90000"/>
              </a:lnSpc>
            </a:pPr>
            <a:r>
              <a:rPr lang="en-US" b="0" i="0" dirty="0">
                <a:effectLst/>
                <a:latin typeface="Times New Roman" panose="02020603050405020304" pitchFamily="18" charset="0"/>
                <a:cs typeface="Times New Roman" panose="02020603050405020304" pitchFamily="18" charset="0"/>
              </a:rPr>
              <a:t>Key findings from the study included:</a:t>
            </a:r>
          </a:p>
          <a:p>
            <a:pPr marL="0" indent="0">
              <a:lnSpc>
                <a:spcPct val="90000"/>
              </a:lnSpc>
              <a:buNone/>
            </a:pPr>
            <a:r>
              <a:rPr lang="en-US" dirty="0">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Dropout Rates:</a:t>
            </a:r>
            <a:r>
              <a:rPr lang="en-US" b="0" i="0" dirty="0">
                <a:effectLst/>
                <a:latin typeface="Times New Roman" panose="02020603050405020304" pitchFamily="18" charset="0"/>
                <a:cs typeface="Times New Roman" panose="02020603050405020304" pitchFamily="18" charset="0"/>
              </a:rPr>
              <a:t> The study revealed the following dropout rates:</a:t>
            </a:r>
          </a:p>
          <a:p>
            <a:pPr marL="857250" lvl="2" indent="0">
              <a:lnSpc>
                <a:spcPct val="90000"/>
              </a:lnSpc>
              <a:buNone/>
            </a:pPr>
            <a:r>
              <a:rPr lang="en-US" sz="1800" b="0" i="0" dirty="0">
                <a:effectLst/>
                <a:latin typeface="Times New Roman" panose="02020603050405020304" pitchFamily="18" charset="0"/>
                <a:cs typeface="Times New Roman" panose="02020603050405020304" pitchFamily="18" charset="0"/>
              </a:rPr>
              <a:t>		Primary Education: 1%</a:t>
            </a:r>
          </a:p>
          <a:p>
            <a:pPr marL="857250" lvl="2" indent="0">
              <a:lnSpc>
                <a:spcPct val="90000"/>
              </a:lnSpc>
              <a:buNone/>
            </a:pPr>
            <a:r>
              <a:rPr lang="en-US" sz="1800" b="0" i="0" dirty="0">
                <a:effectLst/>
                <a:latin typeface="Times New Roman" panose="02020603050405020304" pitchFamily="18" charset="0"/>
                <a:cs typeface="Times New Roman" panose="02020603050405020304" pitchFamily="18" charset="0"/>
              </a:rPr>
              <a:t>		Upper Primary Education: 5.2%</a:t>
            </a:r>
          </a:p>
          <a:p>
            <a:pPr marL="857250" lvl="2" indent="0">
              <a:lnSpc>
                <a:spcPct val="90000"/>
              </a:lnSpc>
              <a:buNone/>
            </a:pPr>
            <a:r>
              <a:rPr lang="en-US" sz="1800" b="0" i="0" dirty="0">
                <a:effectLst/>
                <a:latin typeface="Times New Roman" panose="02020603050405020304" pitchFamily="18" charset="0"/>
                <a:cs typeface="Times New Roman" panose="02020603050405020304" pitchFamily="18" charset="0"/>
              </a:rPr>
              <a:t>		Secondary Education: 23.7%</a:t>
            </a:r>
          </a:p>
          <a:p>
            <a:pPr marL="0" indent="0">
              <a:lnSpc>
                <a:spcPct val="90000"/>
              </a:lnSpc>
              <a:buNone/>
            </a:pPr>
            <a:r>
              <a:rPr lang="en-US" b="1" i="0" dirty="0">
                <a:effectLst/>
                <a:latin typeface="Times New Roman" panose="02020603050405020304" pitchFamily="18" charset="0"/>
                <a:cs typeface="Times New Roman" panose="02020603050405020304" pitchFamily="18" charset="0"/>
              </a:rPr>
              <a:t>	Electricity Access:</a:t>
            </a:r>
            <a:r>
              <a:rPr lang="en-US" b="0" i="0" dirty="0">
                <a:effectLst/>
                <a:latin typeface="Times New Roman" panose="02020603050405020304" pitchFamily="18" charset="0"/>
                <a:cs typeface="Times New Roman" panose="02020603050405020304" pitchFamily="18" charset="0"/>
              </a:rPr>
              <a:t> Remarkably, 31 schools out of the surveyed pool lacked     access to electricity, posing significant challenges for both students and educators.</a:t>
            </a:r>
          </a:p>
          <a:p>
            <a:pPr marL="457200" lvl="1" indent="0">
              <a:lnSpc>
                <a:spcPct val="90000"/>
              </a:lnSpc>
              <a:buNone/>
            </a:pPr>
            <a:endParaRPr lang="en-US" sz="1800" b="0" i="0" dirty="0">
              <a:effectLst/>
              <a:latin typeface="Times New Roman" panose="02020603050405020304" pitchFamily="18" charset="0"/>
              <a:cs typeface="Times New Roman" panose="02020603050405020304" pitchFamily="18" charset="0"/>
            </a:endParaRPr>
          </a:p>
          <a:p>
            <a:pPr>
              <a:lnSpc>
                <a:spcPct val="9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11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458E4434-E46F-6F54-425C-AC0B6381DB57}"/>
              </a:ext>
            </a:extLst>
          </p:cNvPr>
          <p:cNvSpPr>
            <a:spLocks noGrp="1"/>
          </p:cNvSpPr>
          <p:nvPr>
            <p:ph idx="1"/>
          </p:nvPr>
        </p:nvSpPr>
        <p:spPr>
          <a:xfrm>
            <a:off x="1295400" y="2724150"/>
            <a:ext cx="10055225" cy="3320422"/>
          </a:xfrm>
        </p:spPr>
        <p:txBody>
          <a:bodyPr>
            <a:noAutofit/>
          </a:bodyPr>
          <a:lstStyle/>
          <a:p>
            <a:pPr marL="0" indent="0">
              <a:lnSpc>
                <a:spcPct val="90000"/>
              </a:lnSpc>
              <a:buNone/>
            </a:pPr>
            <a:r>
              <a:rPr lang="en-US" b="1" i="0" dirty="0">
                <a:effectLst/>
                <a:latin typeface="Times New Roman" panose="02020603050405020304" pitchFamily="18" charset="0"/>
                <a:cs typeface="Times New Roman" panose="02020603050405020304" pitchFamily="18" charset="0"/>
              </a:rPr>
              <a:t>	Major Dropout Factors:</a:t>
            </a:r>
            <a:r>
              <a:rPr lang="en-US" b="0" i="0" dirty="0">
                <a:effectLst/>
                <a:latin typeface="Times New Roman" panose="02020603050405020304" pitchFamily="18" charset="0"/>
                <a:cs typeface="Times New Roman" panose="02020603050405020304" pitchFamily="18" charset="0"/>
              </a:rPr>
              <a:t> The research identified several primary reasons for student dropouts, particularly among female students. These reasons included domestic labor and early marriage, emphasizing the need for addressing socio-cultural factors affecting education.</a:t>
            </a:r>
          </a:p>
          <a:p>
            <a:pPr marL="0" indent="0">
              <a:lnSpc>
                <a:spcPct val="90000"/>
              </a:lnSpc>
              <a:buNone/>
            </a:pPr>
            <a:endParaRPr lang="en-US" b="0" i="0" dirty="0">
              <a:effectLst/>
              <a:latin typeface="Times New Roman" panose="02020603050405020304" pitchFamily="18" charset="0"/>
              <a:cs typeface="Times New Roman" panose="02020603050405020304" pitchFamily="18" charset="0"/>
            </a:endParaRPr>
          </a:p>
          <a:p>
            <a:pPr marL="0" indent="0">
              <a:lnSpc>
                <a:spcPct val="90000"/>
              </a:lnSpc>
              <a:buNone/>
            </a:pPr>
            <a:r>
              <a:rPr lang="en-US" b="1" i="0" dirty="0">
                <a:effectLst/>
                <a:latin typeface="Times New Roman" panose="02020603050405020304" pitchFamily="18" charset="0"/>
                <a:cs typeface="Times New Roman" panose="02020603050405020304" pitchFamily="18" charset="0"/>
              </a:rPr>
              <a:t>	Language Barrier:</a:t>
            </a:r>
            <a:r>
              <a:rPr lang="en-US" b="0" i="0" dirty="0">
                <a:effectLst/>
                <a:latin typeface="Times New Roman" panose="02020603050405020304" pitchFamily="18" charset="0"/>
                <a:cs typeface="Times New Roman" panose="02020603050405020304" pitchFamily="18" charset="0"/>
              </a:rPr>
              <a:t> An additional substantial concern highlighted by the study was the language barrier. The research noted that language issues played a significant role in dropout rates. Since teachers were selected based on merit from various regions of the state, only a limited number possessed knowledge of local dialects. This language gap hindered students' ability to comprehend their subjects effectively.</a:t>
            </a:r>
          </a:p>
          <a:p>
            <a:pPr marL="0" indent="0">
              <a:lnSpc>
                <a:spcPct val="90000"/>
              </a:lnSpc>
              <a:buNone/>
            </a:pPr>
            <a:endParaRPr lang="en-US" b="0" i="0" dirty="0">
              <a:effectLst/>
              <a:latin typeface="Times New Roman" panose="02020603050405020304" pitchFamily="18" charset="0"/>
              <a:cs typeface="Times New Roman" panose="02020603050405020304" pitchFamily="18" charset="0"/>
            </a:endParaRPr>
          </a:p>
          <a:p>
            <a:pPr marL="0" indent="0">
              <a:lnSpc>
                <a:spcPct val="90000"/>
              </a:lnSpc>
              <a:buNone/>
            </a:pPr>
            <a:r>
              <a:rPr lang="en-US" b="1" i="0" dirty="0">
                <a:effectLst/>
                <a:latin typeface="Times New Roman" panose="02020603050405020304" pitchFamily="18" charset="0"/>
                <a:cs typeface="Times New Roman" panose="02020603050405020304" pitchFamily="18" charset="0"/>
              </a:rPr>
              <a:t>	Other Contributing Factors:</a:t>
            </a:r>
            <a:r>
              <a:rPr lang="en-US" b="0" i="0" dirty="0">
                <a:effectLst/>
                <a:latin typeface="Times New Roman" panose="02020603050405020304" pitchFamily="18" charset="0"/>
                <a:cs typeface="Times New Roman" panose="02020603050405020304" pitchFamily="18" charset="0"/>
              </a:rPr>
              <a:t> The study uncovered various other factors contributing to student dropouts, including financial crises, poor infrastructure, lack of interest in education, low awareness about the importance of education, and the considerable distance between schools and students' households.</a:t>
            </a:r>
          </a:p>
          <a:p>
            <a:pPr marL="0" indent="0">
              <a:lnSpc>
                <a:spcPct val="90000"/>
              </a:lnSpc>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58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7A1BCB9-AB94-BA39-7906-27C39BF57651}"/>
              </a:ext>
            </a:extLst>
          </p:cNvPr>
          <p:cNvSpPr>
            <a:spLocks noGrp="1"/>
          </p:cNvSpPr>
          <p:nvPr>
            <p:ph idx="1"/>
          </p:nvPr>
        </p:nvSpPr>
        <p:spPr>
          <a:xfrm>
            <a:off x="182880" y="290501"/>
            <a:ext cx="11551920" cy="719150"/>
          </a:xfrm>
        </p:spPr>
        <p:txBody>
          <a:bodyPr>
            <a:normAutofit/>
          </a:bodyPr>
          <a:lstStyle/>
          <a:p>
            <a:r>
              <a:rPr lang="en-IN" dirty="0"/>
              <a:t>From the analysis made , the overall dropout rate of the nation is compared with that of Gujarat and is represented graphically.</a:t>
            </a:r>
          </a:p>
        </p:txBody>
      </p:sp>
      <p:pic>
        <p:nvPicPr>
          <p:cNvPr id="5" name="Picture 4">
            <a:extLst>
              <a:ext uri="{FF2B5EF4-FFF2-40B4-BE49-F238E27FC236}">
                <a16:creationId xmlns:a16="http://schemas.microsoft.com/office/drawing/2014/main" id="{19E4759D-8CB2-CCB3-4E8A-2E4FB99EB3C3}"/>
              </a:ext>
            </a:extLst>
          </p:cNvPr>
          <p:cNvPicPr>
            <a:picLocks noChangeAspect="1"/>
          </p:cNvPicPr>
          <p:nvPr/>
        </p:nvPicPr>
        <p:blipFill>
          <a:blip r:embed="rId2"/>
          <a:stretch>
            <a:fillRect/>
          </a:stretch>
        </p:blipFill>
        <p:spPr>
          <a:xfrm>
            <a:off x="643015" y="1009651"/>
            <a:ext cx="10631650" cy="5209509"/>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22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3"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4"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5"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6"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7"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8"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9"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0"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1"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2"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4" name="Group 23">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6"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7"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8"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9"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0"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1"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3"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4"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5"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6"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8" name="Rectangle 37">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42" name="Rectangle 41">
            <a:extLst>
              <a:ext uri="{FF2B5EF4-FFF2-40B4-BE49-F238E27FC236}">
                <a16:creationId xmlns:a16="http://schemas.microsoft.com/office/drawing/2014/main" id="{241D049E-2C7B-4131-B81E-E5B643BD6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635463-D121-4B16-AB61-D492DD3F0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49A42C6-734A-54AB-9C53-F2BCA3041005}"/>
              </a:ext>
            </a:extLst>
          </p:cNvPr>
          <p:cNvPicPr>
            <a:picLocks noChangeAspect="1"/>
          </p:cNvPicPr>
          <p:nvPr/>
        </p:nvPicPr>
        <p:blipFill>
          <a:blip r:embed="rId2"/>
          <a:stretch>
            <a:fillRect/>
          </a:stretch>
        </p:blipFill>
        <p:spPr>
          <a:xfrm>
            <a:off x="1031393" y="643467"/>
            <a:ext cx="10129213" cy="5571066"/>
          </a:xfrm>
          <a:prstGeom prst="rect">
            <a:avLst/>
          </a:prstGeom>
        </p:spPr>
      </p:pic>
    </p:spTree>
    <p:extLst>
      <p:ext uri="{BB962C8B-B14F-4D97-AF65-F5344CB8AC3E}">
        <p14:creationId xmlns:p14="http://schemas.microsoft.com/office/powerpoint/2010/main" val="159374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3"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4"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5"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6"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7"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8"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9"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0"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1"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2"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4" name="Group 23">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6"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7"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8"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9"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0"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1"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3"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4"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5"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6"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8" name="Rectangle 37">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useBgFill="1">
        <p:nvSpPr>
          <p:cNvPr id="42" name="Rectangle 41">
            <a:extLst>
              <a:ext uri="{FF2B5EF4-FFF2-40B4-BE49-F238E27FC236}">
                <a16:creationId xmlns:a16="http://schemas.microsoft.com/office/drawing/2014/main" id="{519DD9F9-F5C4-4212-9AF4-FA9113A5C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D426F6C-F417-4549-8850-F25566CD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260195"/>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7D9EAB-27EF-8613-E2D5-6FE716A17B63}"/>
              </a:ext>
            </a:extLst>
          </p:cNvPr>
          <p:cNvPicPr>
            <a:picLocks noChangeAspect="1"/>
          </p:cNvPicPr>
          <p:nvPr/>
        </p:nvPicPr>
        <p:blipFill>
          <a:blip r:embed="rId2"/>
          <a:stretch>
            <a:fillRect/>
          </a:stretch>
        </p:blipFill>
        <p:spPr>
          <a:xfrm>
            <a:off x="1462672" y="997309"/>
            <a:ext cx="9266656" cy="4586994"/>
          </a:xfrm>
          <a:prstGeom prst="rect">
            <a:avLst/>
          </a:prstGeom>
        </p:spPr>
      </p:pic>
      <p:sp>
        <p:nvSpPr>
          <p:cNvPr id="46" name="Freeform 11">
            <a:extLst>
              <a:ext uri="{FF2B5EF4-FFF2-40B4-BE49-F238E27FC236}">
                <a16:creationId xmlns:a16="http://schemas.microsoft.com/office/drawing/2014/main" id="{A62F81ED-B4A6-4AE5-80BE-E6269859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33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40CACC2-799A-6F8A-3529-3F6EA0924932}"/>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Interventions of the analysis</a:t>
            </a:r>
          </a:p>
        </p:txBody>
      </p:sp>
      <p:sp>
        <p:nvSpPr>
          <p:cNvPr id="83"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DAA1EF7F-A843-D85C-C969-EFB3935F359A}"/>
              </a:ext>
            </a:extLst>
          </p:cNvPr>
          <p:cNvSpPr>
            <a:spLocks noGrp="1"/>
          </p:cNvSpPr>
          <p:nvPr>
            <p:ph idx="1"/>
          </p:nvPr>
        </p:nvSpPr>
        <p:spPr>
          <a:xfrm>
            <a:off x="1843392" y="2623930"/>
            <a:ext cx="9383408" cy="3287292"/>
          </a:xfrm>
        </p:spPr>
        <p:txBody>
          <a:bodyPr>
            <a:normAutofit/>
          </a:bodyPr>
          <a:lstStyle/>
          <a:p>
            <a:r>
              <a:rPr lang="en-US">
                <a:latin typeface="Times New Roman" panose="02020603050405020304" pitchFamily="18" charset="0"/>
                <a:cs typeface="Times New Roman" panose="02020603050405020304" pitchFamily="18" charset="0"/>
              </a:rPr>
              <a:t>From the data from Department of Education ,Gujarat we have converted plain numbers into insightful dashboards.</a:t>
            </a:r>
          </a:p>
          <a:p>
            <a:r>
              <a:rPr lang="en-US" b="0" i="0">
                <a:effectLst/>
                <a:latin typeface="Times New Roman" panose="02020603050405020304" pitchFamily="18" charset="0"/>
                <a:cs typeface="Times New Roman" panose="02020603050405020304" pitchFamily="18" charset="0"/>
              </a:rPr>
              <a:t>While according to the National Family Health Survey-5 (NFHS-5), Gujarat ranks bottom in terms of the percentage of students who drop out of school each year in rural India.</a:t>
            </a:r>
          </a:p>
          <a:p>
            <a:r>
              <a:rPr lang="en-US" b="0" i="0">
                <a:effectLst/>
                <a:latin typeface="Times New Roman" panose="02020603050405020304" pitchFamily="18" charset="0"/>
                <a:cs typeface="Times New Roman" panose="02020603050405020304" pitchFamily="18" charset="0"/>
              </a:rPr>
              <a:t>Only over 45% of the roughly 96.4% of male primary school students enrol in higher secondary education. Around 97.3% of female students enrol at the primary level, but only about 29.2% continue to the upper secondary level in the state.</a:t>
            </a:r>
            <a:endParaRPr lang="en-US">
              <a:latin typeface="Times New Roman" panose="02020603050405020304" pitchFamily="18" charset="0"/>
              <a:cs typeface="Times New Roman" panose="02020603050405020304" pitchFamily="18" charset="0"/>
            </a:endParaRPr>
          </a:p>
          <a:p>
            <a:r>
              <a:rPr lang="en-US" b="0" i="0">
                <a:effectLst/>
                <a:latin typeface="Times New Roman" panose="02020603050405020304" pitchFamily="18" charset="0"/>
                <a:cs typeface="Times New Roman" panose="02020603050405020304" pitchFamily="18" charset="0"/>
              </a:rPr>
              <a:t>About 33% of female students drop out of school due to domestic labour, and 25% do so due to marriage</a:t>
            </a:r>
          </a:p>
          <a:p>
            <a:endParaRPr lang="en-US" dirty="0"/>
          </a:p>
        </p:txBody>
      </p:sp>
    </p:spTree>
    <p:extLst>
      <p:ext uri="{BB962C8B-B14F-4D97-AF65-F5344CB8AC3E}">
        <p14:creationId xmlns:p14="http://schemas.microsoft.com/office/powerpoint/2010/main" val="2858767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9DD9F9-F5C4-4212-9AF4-FA9113A5C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426F6C-F417-4549-8850-F25566CD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260195"/>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n a white background">
            <a:extLst>
              <a:ext uri="{FF2B5EF4-FFF2-40B4-BE49-F238E27FC236}">
                <a16:creationId xmlns:a16="http://schemas.microsoft.com/office/drawing/2014/main" id="{5F87011A-27E5-6859-6D25-D591F6032E14}"/>
              </a:ext>
            </a:extLst>
          </p:cNvPr>
          <p:cNvPicPr>
            <a:picLocks noChangeAspect="1"/>
          </p:cNvPicPr>
          <p:nvPr/>
        </p:nvPicPr>
        <p:blipFill rotWithShape="1">
          <a:blip r:embed="rId2">
            <a:extLst>
              <a:ext uri="{28A0092B-C50C-407E-A947-70E740481C1C}">
                <a14:useLocalDpi xmlns:a14="http://schemas.microsoft.com/office/drawing/2010/main" val="0"/>
              </a:ext>
            </a:extLst>
          </a:blip>
          <a:srcRect l="2510" t="29313" r="33606" b="4158"/>
          <a:stretch/>
        </p:blipFill>
        <p:spPr>
          <a:xfrm>
            <a:off x="2109913" y="997309"/>
            <a:ext cx="7972174" cy="4586994"/>
          </a:xfrm>
          <a:prstGeom prst="rect">
            <a:avLst/>
          </a:prstGeom>
        </p:spPr>
      </p:pic>
      <p:sp>
        <p:nvSpPr>
          <p:cNvPr id="12" name="Freeform 11">
            <a:extLst>
              <a:ext uri="{FF2B5EF4-FFF2-40B4-BE49-F238E27FC236}">
                <a16:creationId xmlns:a16="http://schemas.microsoft.com/office/drawing/2014/main" id="{A62F81ED-B4A6-4AE5-80BE-E6269859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20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C94C6DF-31A4-B88D-2820-54E5D439F0AA}"/>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Flaws within the system</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5BEA1AC8-FC89-BA0C-3E99-7B22C3055BAC}"/>
              </a:ext>
            </a:extLst>
          </p:cNvPr>
          <p:cNvSpPr>
            <a:spLocks noGrp="1"/>
          </p:cNvSpPr>
          <p:nvPr>
            <p:ph idx="1"/>
          </p:nvPr>
        </p:nvSpPr>
        <p:spPr>
          <a:xfrm>
            <a:off x="1843392" y="2623930"/>
            <a:ext cx="9383408" cy="3287292"/>
          </a:xfrm>
        </p:spPr>
        <p:txBody>
          <a:bodyPr>
            <a:normAutofit/>
          </a:bodyPr>
          <a:lstStyle/>
          <a:p>
            <a:r>
              <a:rPr lang="en-US" b="0" i="0" dirty="0">
                <a:effectLst/>
                <a:latin typeface="Times New Roman" panose="02020603050405020304" pitchFamily="18" charset="0"/>
                <a:cs typeface="Times New Roman" panose="02020603050405020304" pitchFamily="18" charset="0"/>
              </a:rPr>
              <a:t> Gujarat has 1,657 schools with only one teacher to manage and teach the students.</a:t>
            </a:r>
          </a:p>
          <a:p>
            <a:r>
              <a:rPr lang="en-US" b="0" i="0" dirty="0">
                <a:effectLst/>
                <a:latin typeface="Times New Roman" panose="02020603050405020304" pitchFamily="18" charset="0"/>
                <a:cs typeface="Times New Roman" panose="02020603050405020304" pitchFamily="18" charset="0"/>
              </a:rPr>
              <a:t>Language barrier within the state</a:t>
            </a:r>
          </a:p>
          <a:p>
            <a:r>
              <a:rPr lang="en-US" dirty="0">
                <a:latin typeface="Times New Roman" panose="02020603050405020304" pitchFamily="18" charset="0"/>
                <a:cs typeface="Times New Roman" panose="02020603050405020304" pitchFamily="18" charset="0"/>
              </a:rPr>
              <a:t> Free transportation for students from 1-12 have not been worked out from the government.</a:t>
            </a:r>
          </a:p>
          <a:p>
            <a:r>
              <a:rPr lang="en-US" b="0" i="0" dirty="0">
                <a:effectLst/>
                <a:latin typeface="Times New Roman" panose="02020603050405020304" pitchFamily="18" charset="0"/>
                <a:cs typeface="Times New Roman" panose="02020603050405020304" pitchFamily="18" charset="0"/>
              </a:rPr>
              <a:t>Gujarat third worst with 1 lakh kids out of school at </a:t>
            </a:r>
            <a:r>
              <a:rPr lang="en-US" b="0" i="0" dirty="0" err="1">
                <a:effectLst/>
                <a:latin typeface="Times New Roman" panose="02020603050405020304" pitchFamily="18" charset="0"/>
                <a:cs typeface="Times New Roman" panose="02020603050405020304" pitchFamily="18" charset="0"/>
              </a:rPr>
              <a:t>primar</a:t>
            </a:r>
            <a:r>
              <a:rPr lang="en-US" b="0" i="0" dirty="0">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SOURCE FROM :</a:t>
            </a:r>
            <a:br>
              <a:rPr lang="en-US" b="0" i="0" dirty="0">
                <a:effectLst/>
                <a:latin typeface="Times New Roman" panose="02020603050405020304" pitchFamily="18" charset="0"/>
                <a:cs typeface="Times New Roman" panose="02020603050405020304" pitchFamily="18" charset="0"/>
              </a:rPr>
            </a:br>
            <a:r>
              <a:rPr lang="en-US" b="0" i="0" u="none" strike="noStrike" dirty="0">
                <a:effectLst/>
                <a:latin typeface="Times New Roman" panose="02020603050405020304" pitchFamily="18" charset="0"/>
                <a:cs typeface="Times New Roman" panose="02020603050405020304" pitchFamily="18" charset="0"/>
                <a:hlinkClick r:id="rId2"/>
              </a:rPr>
              <a:t>http://timesofindia.indiatimes.com/articleshow/98618400.cms?from=mdr&amp;utm_source=contentofinterest&amp;utm_medium=text&amp;utm_campaign=cppst</a:t>
            </a:r>
            <a:endParaRPr lang="en-US" b="0" i="0" dirty="0">
              <a:effectLst/>
              <a:latin typeface="Times New Roman" panose="02020603050405020304" pitchFamily="18" charset="0"/>
              <a:cs typeface="Times New Roman" panose="02020603050405020304" pitchFamily="18" charset="0"/>
            </a:endParaRPr>
          </a:p>
          <a:p>
            <a:endParaRPr lang="en-US" dirty="0">
              <a:latin typeface="domine"/>
            </a:endParaRPr>
          </a:p>
          <a:p>
            <a:endParaRPr lang="en-US" b="0" i="0" dirty="0">
              <a:effectLst/>
              <a:latin typeface="domine"/>
            </a:endParaRPr>
          </a:p>
          <a:p>
            <a:endParaRPr lang="en-US" b="0" i="0" dirty="0">
              <a:effectLst/>
              <a:latin typeface="domine"/>
            </a:endParaRPr>
          </a:p>
          <a:p>
            <a:endParaRPr lang="en-US" b="0" i="0" dirty="0">
              <a:effectLst/>
              <a:latin typeface="domine"/>
            </a:endParaRPr>
          </a:p>
          <a:p>
            <a:endParaRPr lang="en-US" dirty="0"/>
          </a:p>
        </p:txBody>
      </p:sp>
    </p:spTree>
    <p:extLst>
      <p:ext uri="{BB962C8B-B14F-4D97-AF65-F5344CB8AC3E}">
        <p14:creationId xmlns:p14="http://schemas.microsoft.com/office/powerpoint/2010/main" val="5256644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DD2E90D8560747807AB3DCE0D8E8EC" ma:contentTypeVersion="2" ma:contentTypeDescription="Create a new document." ma:contentTypeScope="" ma:versionID="5b61280a8b1366d85edfaa4560cc9f5e">
  <xsd:schema xmlns:xsd="http://www.w3.org/2001/XMLSchema" xmlns:xs="http://www.w3.org/2001/XMLSchema" xmlns:p="http://schemas.microsoft.com/office/2006/metadata/properties" xmlns:ns3="83f75512-675c-4110-b44c-a99140ecf628" targetNamespace="http://schemas.microsoft.com/office/2006/metadata/properties" ma:root="true" ma:fieldsID="80684186bdf21fec8cdaaa8ce6485b57" ns3:_="">
    <xsd:import namespace="83f75512-675c-4110-b44c-a99140ecf62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75512-675c-4110-b44c-a99140ecf6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CB997A-26BB-4311-9577-B2F5794715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f75512-675c-4110-b44c-a99140ecf6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50E3A-9636-4163-9D76-A7535D9C1BE1}">
  <ds:schemaRefs>
    <ds:schemaRef ds:uri="http://schemas.microsoft.com/sharepoint/v3/contenttype/forms"/>
  </ds:schemaRefs>
</ds:datastoreItem>
</file>

<file path=customXml/itemProps3.xml><?xml version="1.0" encoding="utf-8"?>
<ds:datastoreItem xmlns:ds="http://schemas.openxmlformats.org/officeDocument/2006/customXml" ds:itemID="{395DF80F-6752-47A3-8D09-CF823CA06B97}">
  <ds:schemaRef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83f75512-675c-4110-b44c-a99140ecf628"/>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244</TotalTime>
  <Words>540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domine</vt:lpstr>
      <vt:lpstr>Times New Roman</vt:lpstr>
      <vt:lpstr>Wingdings 3</vt:lpstr>
      <vt:lpstr>Wisp</vt:lpstr>
      <vt:lpstr>School Students Dropout Analysis-Gujarat</vt:lpstr>
      <vt:lpstr>Case study </vt:lpstr>
      <vt:lpstr>PowerPoint Presentation</vt:lpstr>
      <vt:lpstr>PowerPoint Presentation</vt:lpstr>
      <vt:lpstr>PowerPoint Presentation</vt:lpstr>
      <vt:lpstr>PowerPoint Presentation</vt:lpstr>
      <vt:lpstr>Interventions of the analysis</vt:lpstr>
      <vt:lpstr>PowerPoint Presentation</vt:lpstr>
      <vt:lpstr>Flaws within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Students Dropout Analysis-Gujarat</dc:title>
  <dc:creator>Krithiga Ravi</dc:creator>
  <cp:lastModifiedBy>Krithiga Ravi</cp:lastModifiedBy>
  <cp:revision>5</cp:revision>
  <dcterms:created xsi:type="dcterms:W3CDTF">2023-09-21T09:29:19Z</dcterms:created>
  <dcterms:modified xsi:type="dcterms:W3CDTF">2023-09-21T18:15:31Z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0x0101005FDD2E90D8560747807AB3DCE0D8E8EC</vt:lpwstr>
  </property>
</Properties>
</file>