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532E-5D30-4136-99FD-4F6A3BF10AD0}"/>
              </a:ext>
            </a:extLst>
          </p:cNvPr>
          <p:cNvSpPr>
            <a:spLocks noGrp="1"/>
          </p:cNvSpPr>
          <p:nvPr>
            <p:ph type="ctrTitle"/>
          </p:nvPr>
        </p:nvSpPr>
        <p:spPr>
          <a:xfrm>
            <a:off x="2669895" y="398929"/>
            <a:ext cx="8915399" cy="2262781"/>
          </a:xfrm>
        </p:spPr>
        <p:txBody>
          <a:bodyPr/>
          <a:lstStyle/>
          <a:p>
            <a:r>
              <a:rPr lang="en-IN" dirty="0">
                <a:effectLst>
                  <a:outerShdw blurRad="38100" dist="38100" dir="2700000" algn="tl">
                    <a:srgbClr val="000000">
                      <a:alpha val="43137"/>
                    </a:srgbClr>
                  </a:outerShdw>
                </a:effectLst>
              </a:rPr>
              <a:t>CREDIT EDA CASE STUDY</a:t>
            </a:r>
          </a:p>
        </p:txBody>
      </p:sp>
      <p:sp>
        <p:nvSpPr>
          <p:cNvPr id="3" name="Subtitle 2">
            <a:extLst>
              <a:ext uri="{FF2B5EF4-FFF2-40B4-BE49-F238E27FC236}">
                <a16:creationId xmlns:a16="http://schemas.microsoft.com/office/drawing/2014/main" id="{8D5213E0-5A27-4A08-8458-F4BE62F01FD0}"/>
              </a:ext>
            </a:extLst>
          </p:cNvPr>
          <p:cNvSpPr>
            <a:spLocks noGrp="1"/>
          </p:cNvSpPr>
          <p:nvPr>
            <p:ph type="subTitle" idx="1"/>
          </p:nvPr>
        </p:nvSpPr>
        <p:spPr>
          <a:xfrm>
            <a:off x="2669895" y="2803104"/>
            <a:ext cx="8915399" cy="1126283"/>
          </a:xfrm>
        </p:spPr>
        <p:txBody>
          <a:bodyPr>
            <a:noAutofit/>
          </a:bodyPr>
          <a:lstStyle/>
          <a:p>
            <a:r>
              <a:rPr lang="en-IN" sz="2400" dirty="0">
                <a:solidFill>
                  <a:schemeClr val="tx1"/>
                </a:solidFill>
                <a:effectLst>
                  <a:outerShdw blurRad="38100" dist="38100" dir="2700000" algn="tl">
                    <a:srgbClr val="000000">
                      <a:alpha val="43137"/>
                    </a:srgbClr>
                  </a:outerShdw>
                </a:effectLst>
                <a:latin typeface="Comic Sans MS" panose="030F0702030302020204" pitchFamily="66" charset="0"/>
              </a:rPr>
              <a:t>BANK LOAN DEFAULT ANALYSIS</a:t>
            </a:r>
          </a:p>
          <a:p>
            <a:r>
              <a:rPr lang="en-IN" sz="2400" dirty="0">
                <a:solidFill>
                  <a:schemeClr val="tx1"/>
                </a:solidFill>
                <a:effectLst>
                  <a:outerShdw blurRad="38100" dist="38100" dir="2700000" algn="tl">
                    <a:srgbClr val="000000">
                      <a:alpha val="43137"/>
                    </a:srgbClr>
                  </a:outerShdw>
                </a:effectLst>
                <a:latin typeface="Comic Sans MS" panose="030F0702030302020204" pitchFamily="66" charset="0"/>
              </a:rPr>
              <a:t>SUBMITTED BY,</a:t>
            </a:r>
          </a:p>
          <a:p>
            <a:r>
              <a:rPr lang="en-IN" sz="2400" dirty="0">
                <a:solidFill>
                  <a:schemeClr val="tx1"/>
                </a:solidFill>
                <a:effectLst>
                  <a:outerShdw blurRad="38100" dist="38100" dir="2700000" algn="tl">
                    <a:srgbClr val="000000">
                      <a:alpha val="43137"/>
                    </a:srgbClr>
                  </a:outerShdw>
                </a:effectLst>
                <a:latin typeface="Comic Sans MS" panose="030F0702030302020204" pitchFamily="66" charset="0"/>
              </a:rPr>
              <a:t>KRITHIGA K.</a:t>
            </a:r>
          </a:p>
        </p:txBody>
      </p:sp>
    </p:spTree>
    <p:extLst>
      <p:ext uri="{BB962C8B-B14F-4D97-AF65-F5344CB8AC3E}">
        <p14:creationId xmlns:p14="http://schemas.microsoft.com/office/powerpoint/2010/main" val="42252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073E-86C7-4577-BF86-1BBFF27C8A96}"/>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45E01DE1-D9C6-476F-870B-FC8A35275805}"/>
              </a:ext>
            </a:extLst>
          </p:cNvPr>
          <p:cNvSpPr>
            <a:spLocks noGrp="1"/>
          </p:cNvSpPr>
          <p:nvPr>
            <p:ph type="body" sz="half" idx="2"/>
          </p:nvPr>
        </p:nvSpPr>
        <p:spPr>
          <a:xfrm>
            <a:off x="2589212" y="1697225"/>
            <a:ext cx="9109729" cy="4262436"/>
          </a:xfrm>
        </p:spPr>
        <p:txBody>
          <a:bodyPr/>
          <a:lstStyle/>
          <a:p>
            <a:r>
              <a:rPr lang="en-US" dirty="0">
                <a:latin typeface="Comic Sans MS" panose="030F0702030302020204" pitchFamily="66" charset="0"/>
              </a:rPr>
              <a:t>- The number of people with payment difficulties (target_1) and non-payment difficulties (target_0) have Females in higher number as compared to Males.</a:t>
            </a:r>
            <a:endParaRPr lang="en-IN" dirty="0">
              <a:latin typeface="Comic Sans MS" panose="030F0702030302020204" pitchFamily="66" charset="0"/>
            </a:endParaRPr>
          </a:p>
        </p:txBody>
      </p:sp>
      <p:pic>
        <p:nvPicPr>
          <p:cNvPr id="8194" name="Picture 2" descr="Notebook Image">
            <a:extLst>
              <a:ext uri="{FF2B5EF4-FFF2-40B4-BE49-F238E27FC236}">
                <a16:creationId xmlns:a16="http://schemas.microsoft.com/office/drawing/2014/main" id="{7CAB1ABE-EEEE-4D2F-B82D-8518570DAE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4351" y="2835986"/>
            <a:ext cx="7820119" cy="328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C53E-B7DA-4865-B89B-215F11E394DA}"/>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0141AA35-6B6B-463E-82B6-9386AA258F79}"/>
              </a:ext>
            </a:extLst>
          </p:cNvPr>
          <p:cNvSpPr>
            <a:spLocks noGrp="1"/>
          </p:cNvSpPr>
          <p:nvPr>
            <p:ph type="body" sz="half" idx="2"/>
          </p:nvPr>
        </p:nvSpPr>
        <p:spPr>
          <a:xfrm>
            <a:off x="2589212" y="1598613"/>
            <a:ext cx="9602788" cy="4262436"/>
          </a:xfrm>
        </p:spPr>
        <p:txBody>
          <a:bodyPr/>
          <a:lstStyle/>
          <a:p>
            <a:r>
              <a:rPr lang="en-US" dirty="0">
                <a:latin typeface="Comic Sans MS" panose="030F0702030302020204" pitchFamily="66" charset="0"/>
              </a:rPr>
              <a:t>- The Males have higher number of Ownership of Cars in both the target_0 and target_1 as compared to Females.</a:t>
            </a:r>
          </a:p>
          <a:p>
            <a:r>
              <a:rPr lang="en-US" dirty="0">
                <a:latin typeface="Comic Sans MS" panose="030F0702030302020204" pitchFamily="66" charset="0"/>
              </a:rPr>
              <a:t>- the distribution of Non-Ownership of Cars shows maximum number of Females in both the target_0 and target_1.</a:t>
            </a:r>
            <a:endParaRPr lang="en-IN" dirty="0">
              <a:latin typeface="Comic Sans MS" panose="030F0702030302020204" pitchFamily="66" charset="0"/>
            </a:endParaRPr>
          </a:p>
        </p:txBody>
      </p:sp>
      <p:pic>
        <p:nvPicPr>
          <p:cNvPr id="9218" name="Picture 2" descr="Notebook Image">
            <a:extLst>
              <a:ext uri="{FF2B5EF4-FFF2-40B4-BE49-F238E27FC236}">
                <a16:creationId xmlns:a16="http://schemas.microsoft.com/office/drawing/2014/main" id="{7A4416DB-D68B-468E-ABB5-7EF003C73B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940" y="3137647"/>
            <a:ext cx="7888941" cy="316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82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BE86-BDA1-4C34-BAD1-A4CB23BA074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53346205-3966-4FFD-9148-D78FDBBE5120}"/>
              </a:ext>
            </a:extLst>
          </p:cNvPr>
          <p:cNvSpPr>
            <a:spLocks noGrp="1"/>
          </p:cNvSpPr>
          <p:nvPr>
            <p:ph type="body" sz="half" idx="2"/>
          </p:nvPr>
        </p:nvSpPr>
        <p:spPr>
          <a:xfrm>
            <a:off x="2589212" y="1598613"/>
            <a:ext cx="9369706" cy="4262436"/>
          </a:xfrm>
        </p:spPr>
        <p:txBody>
          <a:bodyPr/>
          <a:lstStyle/>
          <a:p>
            <a:r>
              <a:rPr lang="en-US" dirty="0">
                <a:latin typeface="Comic Sans MS" panose="030F0702030302020204" pitchFamily="66" charset="0"/>
              </a:rPr>
              <a:t>- Those who have Ownership of Cars in both the target_0 and target_1 shows high application in Cash Loans.</a:t>
            </a:r>
          </a:p>
          <a:p>
            <a:r>
              <a:rPr lang="en-US" dirty="0">
                <a:latin typeface="Comic Sans MS" panose="030F0702030302020204" pitchFamily="66" charset="0"/>
              </a:rPr>
              <a:t>- Also those who have Non-Ownership of Cars in both the target_0 and target_1 also shows high application interest in Cash Loans, but the number of applications for Cash Loans are higher for those who have no ownership of cars as compared to those who have the cars.</a:t>
            </a:r>
            <a:endParaRPr lang="en-IN" dirty="0">
              <a:latin typeface="Comic Sans MS" panose="030F0702030302020204" pitchFamily="66" charset="0"/>
            </a:endParaRPr>
          </a:p>
        </p:txBody>
      </p:sp>
      <p:pic>
        <p:nvPicPr>
          <p:cNvPr id="10242" name="Picture 2" descr="Notebook Image">
            <a:extLst>
              <a:ext uri="{FF2B5EF4-FFF2-40B4-BE49-F238E27FC236}">
                <a16:creationId xmlns:a16="http://schemas.microsoft.com/office/drawing/2014/main" id="{3E3E5379-1FD3-46E6-9BD9-B61632DD4A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3387" y="3052482"/>
            <a:ext cx="7862047" cy="307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D20E-6A1F-42BE-88B6-034C432699CA}"/>
              </a:ext>
            </a:extLst>
          </p:cNvPr>
          <p:cNvSpPr>
            <a:spLocks noGrp="1"/>
          </p:cNvSpPr>
          <p:nvPr>
            <p:ph type="title"/>
          </p:nvPr>
        </p:nvSpPr>
        <p:spPr>
          <a:xfrm>
            <a:off x="2589212" y="428158"/>
            <a:ext cx="3505199" cy="976312"/>
          </a:xfrm>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C3096C9E-4EAB-47F1-95B0-2B1EF6C52789}"/>
              </a:ext>
            </a:extLst>
          </p:cNvPr>
          <p:cNvSpPr>
            <a:spLocks noGrp="1"/>
          </p:cNvSpPr>
          <p:nvPr>
            <p:ph type="body" sz="half" idx="2"/>
          </p:nvPr>
        </p:nvSpPr>
        <p:spPr>
          <a:xfrm>
            <a:off x="2589212" y="1598613"/>
            <a:ext cx="9764153" cy="4262436"/>
          </a:xfrm>
        </p:spPr>
        <p:txBody>
          <a:bodyPr/>
          <a:lstStyle/>
          <a:p>
            <a:r>
              <a:rPr lang="en-US" dirty="0">
                <a:latin typeface="Comic Sans MS" panose="030F0702030302020204" pitchFamily="66" charset="0"/>
              </a:rPr>
              <a:t>- Realty Ownership in both the target_0 and target_1 have Females in higher number as compare to Males.</a:t>
            </a:r>
            <a:endParaRPr lang="en-IN" dirty="0">
              <a:latin typeface="Comic Sans MS" panose="030F0702030302020204" pitchFamily="66" charset="0"/>
            </a:endParaRPr>
          </a:p>
        </p:txBody>
      </p:sp>
      <p:pic>
        <p:nvPicPr>
          <p:cNvPr id="11266" name="Picture 2" descr="Notebook Image">
            <a:extLst>
              <a:ext uri="{FF2B5EF4-FFF2-40B4-BE49-F238E27FC236}">
                <a16:creationId xmlns:a16="http://schemas.microsoft.com/office/drawing/2014/main" id="{FD076CCF-DA1D-4E09-8FC7-F0A76DD1C8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104" y="2356841"/>
            <a:ext cx="8456613" cy="350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81A3-324C-4BA0-906D-1A9B68C5B01C}"/>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D080026C-24FF-47E1-85B9-204ABE208DF7}"/>
              </a:ext>
            </a:extLst>
          </p:cNvPr>
          <p:cNvSpPr>
            <a:spLocks noGrp="1"/>
          </p:cNvSpPr>
          <p:nvPr>
            <p:ph type="body" sz="half" idx="2"/>
          </p:nvPr>
        </p:nvSpPr>
        <p:spPr>
          <a:xfrm>
            <a:off x="2589212" y="1598613"/>
            <a:ext cx="9333847" cy="4262436"/>
          </a:xfrm>
        </p:spPr>
        <p:txBody>
          <a:bodyPr/>
          <a:lstStyle/>
          <a:p>
            <a:r>
              <a:rPr lang="en-US" dirty="0">
                <a:latin typeface="Comic Sans MS" panose="030F0702030302020204" pitchFamily="66" charset="0"/>
              </a:rPr>
              <a:t>- In both the target_0 and target_1 we have the highest number of application from Secondary Special.</a:t>
            </a:r>
          </a:p>
          <a:p>
            <a:r>
              <a:rPr lang="en-US" dirty="0">
                <a:latin typeface="Comic Sans MS" panose="030F0702030302020204" pitchFamily="66" charset="0"/>
              </a:rPr>
              <a:t>- Distribution of Females in both the target_0 and target_1 is high in all types of Education.</a:t>
            </a:r>
          </a:p>
          <a:p>
            <a:r>
              <a:rPr lang="en-US" dirty="0">
                <a:latin typeface="Comic Sans MS" panose="030F0702030302020204" pitchFamily="66" charset="0"/>
              </a:rPr>
              <a:t>- In target_0 we can see the distribution of Males are decreased as compared to Females in all types of Education.</a:t>
            </a:r>
          </a:p>
          <a:p>
            <a:r>
              <a:rPr lang="en-US" dirty="0">
                <a:latin typeface="Comic Sans MS" panose="030F0702030302020204" pitchFamily="66" charset="0"/>
              </a:rPr>
              <a:t>- In target_1 we can see the distribution of Males and Females in all types of Education have only slight difference in application.</a:t>
            </a:r>
            <a:endParaRPr lang="en-IN" dirty="0">
              <a:latin typeface="Comic Sans MS" panose="030F0702030302020204" pitchFamily="66" charset="0"/>
            </a:endParaRPr>
          </a:p>
        </p:txBody>
      </p:sp>
      <p:pic>
        <p:nvPicPr>
          <p:cNvPr id="12290" name="Picture 2" descr="Notebook Image">
            <a:extLst>
              <a:ext uri="{FF2B5EF4-FFF2-40B4-BE49-F238E27FC236}">
                <a16:creationId xmlns:a16="http://schemas.microsoft.com/office/drawing/2014/main" id="{79AA19B0-56F4-4E95-A945-399AED154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318" y="3729831"/>
            <a:ext cx="7088186" cy="288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12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1021-2C56-440F-982C-D23A3228AB3F}"/>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2CC6B35C-3DCA-4AA5-AE61-625984E90B66}"/>
              </a:ext>
            </a:extLst>
          </p:cNvPr>
          <p:cNvSpPr>
            <a:spLocks noGrp="1"/>
          </p:cNvSpPr>
          <p:nvPr>
            <p:ph type="body" sz="half" idx="2"/>
          </p:nvPr>
        </p:nvSpPr>
        <p:spPr>
          <a:xfrm>
            <a:off x="2589212" y="1598613"/>
            <a:ext cx="9181447" cy="4262436"/>
          </a:xfrm>
        </p:spPr>
        <p:txBody>
          <a:bodyPr/>
          <a:lstStyle/>
          <a:p>
            <a:r>
              <a:rPr lang="en-US" dirty="0">
                <a:latin typeface="Comic Sans MS" panose="030F0702030302020204" pitchFamily="66" charset="0"/>
              </a:rPr>
              <a:t>- In both the target_0 and target_1 the highest distribution are of Married peoples and the lowest distribution is of Widow's, irrespective of their gender.</a:t>
            </a:r>
          </a:p>
          <a:p>
            <a:r>
              <a:rPr lang="en-US" dirty="0">
                <a:latin typeface="Comic Sans MS" panose="030F0702030302020204" pitchFamily="66" charset="0"/>
              </a:rPr>
              <a:t>- We have Females in target_1 in higher numbers as compare to Males, which means Females of all type of Family Status are more likely to default.</a:t>
            </a:r>
          </a:p>
          <a:p>
            <a:r>
              <a:rPr lang="en-US" dirty="0">
                <a:latin typeface="Comic Sans MS" panose="030F0702030302020204" pitchFamily="66" charset="0"/>
              </a:rPr>
              <a:t>- We can also see in target_0 the distribution of Females are higher as compared to Males, so that's why the target1 have also high distribution of Females.</a:t>
            </a:r>
            <a:endParaRPr lang="en-IN" dirty="0">
              <a:latin typeface="Comic Sans MS" panose="030F0702030302020204" pitchFamily="66" charset="0"/>
            </a:endParaRPr>
          </a:p>
        </p:txBody>
      </p:sp>
      <p:pic>
        <p:nvPicPr>
          <p:cNvPr id="13314" name="Picture 2" descr="Notebook Image">
            <a:extLst>
              <a:ext uri="{FF2B5EF4-FFF2-40B4-BE49-F238E27FC236}">
                <a16:creationId xmlns:a16="http://schemas.microsoft.com/office/drawing/2014/main" id="{AA6410FF-857A-48BF-9B88-2F43677E3D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8905" y="3713535"/>
            <a:ext cx="7871012" cy="269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ED71-E46B-46AF-98AB-57AA353018C9}"/>
              </a:ext>
            </a:extLst>
          </p:cNvPr>
          <p:cNvSpPr>
            <a:spLocks noGrp="1"/>
          </p:cNvSpPr>
          <p:nvPr>
            <p:ph type="title"/>
          </p:nvPr>
        </p:nvSpPr>
        <p:spPr>
          <a:xfrm>
            <a:off x="2589212" y="428159"/>
            <a:ext cx="3505199" cy="976312"/>
          </a:xfrm>
        </p:spPr>
        <p:txBody>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NUMERIC )</a:t>
            </a:r>
          </a:p>
        </p:txBody>
      </p:sp>
      <p:sp>
        <p:nvSpPr>
          <p:cNvPr id="4" name="Text Placeholder 3">
            <a:extLst>
              <a:ext uri="{FF2B5EF4-FFF2-40B4-BE49-F238E27FC236}">
                <a16:creationId xmlns:a16="http://schemas.microsoft.com/office/drawing/2014/main" id="{75093827-483B-4EAC-A071-98348B6D0E99}"/>
              </a:ext>
            </a:extLst>
          </p:cNvPr>
          <p:cNvSpPr>
            <a:spLocks noGrp="1"/>
          </p:cNvSpPr>
          <p:nvPr>
            <p:ph type="body" sz="half" idx="2"/>
          </p:nvPr>
        </p:nvSpPr>
        <p:spPr/>
        <p:txBody>
          <a:bodyPr/>
          <a:lstStyle/>
          <a:p>
            <a:r>
              <a:rPr lang="en-US" dirty="0">
                <a:latin typeface="Comic Sans MS" panose="030F0702030302020204" pitchFamily="66" charset="0"/>
              </a:rPr>
              <a:t>- There is not such correlation can be observed from the above </a:t>
            </a:r>
            <a:r>
              <a:rPr lang="en-US" dirty="0" err="1">
                <a:latin typeface="Comic Sans MS" panose="030F0702030302020204" pitchFamily="66" charset="0"/>
              </a:rPr>
              <a:t>pairplots</a:t>
            </a:r>
            <a:endParaRPr lang="en-US" dirty="0">
              <a:latin typeface="Comic Sans MS" panose="030F0702030302020204" pitchFamily="66" charset="0"/>
            </a:endParaRPr>
          </a:p>
          <a:p>
            <a:r>
              <a:rPr lang="en-US" dirty="0">
                <a:latin typeface="Comic Sans MS" panose="030F0702030302020204" pitchFamily="66" charset="0"/>
              </a:rPr>
              <a:t>- Linear correlation present between AMT_GOODS_PRICE vs AMT_CREDIT , AMT_GOODS_PRICE vs AMT_ANNUITY</a:t>
            </a:r>
            <a:endParaRPr lang="en-IN" dirty="0">
              <a:latin typeface="Comic Sans MS" panose="030F0702030302020204" pitchFamily="66" charset="0"/>
            </a:endParaRPr>
          </a:p>
        </p:txBody>
      </p:sp>
      <p:pic>
        <p:nvPicPr>
          <p:cNvPr id="14338" name="Picture 2" descr="Notebook Image">
            <a:extLst>
              <a:ext uri="{FF2B5EF4-FFF2-40B4-BE49-F238E27FC236}">
                <a16:creationId xmlns:a16="http://schemas.microsoft.com/office/drawing/2014/main" id="{D1AF8C02-474E-4188-B3CB-6A34B8F055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562769"/>
            <a:ext cx="5181600" cy="529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AFBD-4237-48F4-A528-3C0378613950}"/>
              </a:ext>
            </a:extLst>
          </p:cNvPr>
          <p:cNvSpPr>
            <a:spLocks noGrp="1"/>
          </p:cNvSpPr>
          <p:nvPr>
            <p:ph type="title"/>
          </p:nvPr>
        </p:nvSpPr>
        <p:spPr>
          <a:xfrm>
            <a:off x="2589212" y="446088"/>
            <a:ext cx="3874341"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D816F3F2-E831-4C8B-8902-747CB0779EC3}"/>
              </a:ext>
            </a:extLst>
          </p:cNvPr>
          <p:cNvSpPr>
            <a:spLocks noGrp="1"/>
          </p:cNvSpPr>
          <p:nvPr>
            <p:ph type="body" sz="half" idx="2"/>
          </p:nvPr>
        </p:nvSpPr>
        <p:spPr/>
        <p:txBody>
          <a:bodyPr/>
          <a:lstStyle/>
          <a:p>
            <a:r>
              <a:rPr lang="en-US" dirty="0">
                <a:latin typeface="Comic Sans MS" panose="030F0702030302020204" pitchFamily="66" charset="0"/>
              </a:rPr>
              <a:t>- There is huge difference between 75th quartile in cash loans and revolving loans</a:t>
            </a:r>
          </a:p>
          <a:p>
            <a:r>
              <a:rPr lang="en-US" dirty="0">
                <a:latin typeface="Comic Sans MS" panose="030F0702030302020204" pitchFamily="66" charset="0"/>
              </a:rPr>
              <a:t>- There are some outliers present in cash loan</a:t>
            </a:r>
          </a:p>
          <a:p>
            <a:r>
              <a:rPr lang="en-US" dirty="0">
                <a:latin typeface="Comic Sans MS" panose="030F0702030302020204" pitchFamily="66" charset="0"/>
              </a:rPr>
              <a:t>- Number of clients is very high for cash loans than revolving loan</a:t>
            </a:r>
            <a:endParaRPr lang="en-IN" dirty="0">
              <a:latin typeface="Comic Sans MS" panose="030F0702030302020204" pitchFamily="66" charset="0"/>
            </a:endParaRPr>
          </a:p>
        </p:txBody>
      </p:sp>
      <p:pic>
        <p:nvPicPr>
          <p:cNvPr id="15362" name="Picture 2" descr="Notebook Image">
            <a:extLst>
              <a:ext uri="{FF2B5EF4-FFF2-40B4-BE49-F238E27FC236}">
                <a16:creationId xmlns:a16="http://schemas.microsoft.com/office/drawing/2014/main" id="{1CC1DC1E-0C9D-440E-BC4D-C4378956C5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829469"/>
            <a:ext cx="5181600" cy="503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4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E571-551B-41EC-95FA-63A1E8CC5DF8}"/>
              </a:ext>
            </a:extLst>
          </p:cNvPr>
          <p:cNvSpPr>
            <a:spLocks noGrp="1"/>
          </p:cNvSpPr>
          <p:nvPr>
            <p:ph type="title"/>
          </p:nvPr>
        </p:nvSpPr>
        <p:spPr>
          <a:xfrm>
            <a:off x="2589212" y="446088"/>
            <a:ext cx="3990882"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48D5178F-E5FE-4790-9BCB-4E1E5B3F0A41}"/>
              </a:ext>
            </a:extLst>
          </p:cNvPr>
          <p:cNvSpPr>
            <a:spLocks noGrp="1"/>
          </p:cNvSpPr>
          <p:nvPr>
            <p:ph type="body" sz="half" idx="2"/>
          </p:nvPr>
        </p:nvSpPr>
        <p:spPr/>
        <p:txBody>
          <a:bodyPr/>
          <a:lstStyle/>
          <a:p>
            <a:r>
              <a:rPr lang="en-US" dirty="0">
                <a:latin typeface="Comic Sans MS" panose="030F0702030302020204" pitchFamily="66" charset="0"/>
              </a:rPr>
              <a:t>- median is approximately same for each education type</a:t>
            </a:r>
          </a:p>
          <a:p>
            <a:r>
              <a:rPr lang="en-US" dirty="0">
                <a:latin typeface="Comic Sans MS" panose="030F0702030302020204" pitchFamily="66" charset="0"/>
              </a:rPr>
              <a:t>- Number of outliers are present for each education type</a:t>
            </a:r>
            <a:endParaRPr lang="en-IN" dirty="0">
              <a:latin typeface="Comic Sans MS" panose="030F0702030302020204" pitchFamily="66" charset="0"/>
            </a:endParaRPr>
          </a:p>
        </p:txBody>
      </p:sp>
      <p:pic>
        <p:nvPicPr>
          <p:cNvPr id="16386" name="Picture 2" descr="Notebook Image">
            <a:extLst>
              <a:ext uri="{FF2B5EF4-FFF2-40B4-BE49-F238E27FC236}">
                <a16:creationId xmlns:a16="http://schemas.microsoft.com/office/drawing/2014/main" id="{C2B4E36E-26BA-453F-93D9-A4AA00A75E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737111"/>
            <a:ext cx="5181600" cy="512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8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54F5-64C1-4A0C-A0EE-970B51E8AEFC}"/>
              </a:ext>
            </a:extLst>
          </p:cNvPr>
          <p:cNvSpPr>
            <a:spLocks noGrp="1"/>
          </p:cNvSpPr>
          <p:nvPr>
            <p:ph type="title"/>
          </p:nvPr>
        </p:nvSpPr>
        <p:spPr>
          <a:xfrm>
            <a:off x="2589212" y="446088"/>
            <a:ext cx="4071564"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CF85C12B-085B-4A6C-B3F8-1AE6118CFE50}"/>
              </a:ext>
            </a:extLst>
          </p:cNvPr>
          <p:cNvSpPr>
            <a:spLocks noGrp="1"/>
          </p:cNvSpPr>
          <p:nvPr>
            <p:ph type="body" sz="half" idx="2"/>
          </p:nvPr>
        </p:nvSpPr>
        <p:spPr/>
        <p:txBody>
          <a:bodyPr/>
          <a:lstStyle/>
          <a:p>
            <a:r>
              <a:rPr lang="en-US" dirty="0">
                <a:latin typeface="Comic Sans MS" panose="030F0702030302020204" pitchFamily="66" charset="0"/>
              </a:rPr>
              <a:t>- Number of outliers are more for working and commercial associate as compared to state servant</a:t>
            </a:r>
          </a:p>
          <a:p>
            <a:r>
              <a:rPr lang="en-US" dirty="0">
                <a:latin typeface="Comic Sans MS" panose="030F0702030302020204" pitchFamily="66" charset="0"/>
              </a:rPr>
              <a:t>- Median is </a:t>
            </a:r>
            <a:r>
              <a:rPr lang="en-US" dirty="0" err="1">
                <a:latin typeface="Comic Sans MS" panose="030F0702030302020204" pitchFamily="66" charset="0"/>
              </a:rPr>
              <a:t>heighest</a:t>
            </a:r>
            <a:r>
              <a:rPr lang="en-US" dirty="0">
                <a:latin typeface="Comic Sans MS" panose="030F0702030302020204" pitchFamily="66" charset="0"/>
              </a:rPr>
              <a:t> for commercial associate</a:t>
            </a:r>
            <a:endParaRPr lang="en-IN" dirty="0">
              <a:latin typeface="Comic Sans MS" panose="030F0702030302020204" pitchFamily="66" charset="0"/>
            </a:endParaRPr>
          </a:p>
        </p:txBody>
      </p:sp>
      <p:pic>
        <p:nvPicPr>
          <p:cNvPr id="17410" name="Picture 2" descr="Notebook Image">
            <a:extLst>
              <a:ext uri="{FF2B5EF4-FFF2-40B4-BE49-F238E27FC236}">
                <a16:creationId xmlns:a16="http://schemas.microsoft.com/office/drawing/2014/main" id="{8D78F402-C2BB-4FDC-A98F-F3219C6777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744802"/>
            <a:ext cx="5181600" cy="51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74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937B-B9F6-4453-B3C6-FBB39A46F655}"/>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PROBLEM</a:t>
            </a:r>
            <a:r>
              <a:rPr lang="en-IN" dirty="0"/>
              <a:t> </a:t>
            </a:r>
            <a:r>
              <a:rPr lang="en-IN" dirty="0">
                <a:effectLst>
                  <a:outerShdw blurRad="38100" dist="38100" dir="2700000" algn="tl">
                    <a:srgbClr val="000000">
                      <a:alpha val="43137"/>
                    </a:srgbClr>
                  </a:outerShdw>
                </a:effectLst>
              </a:rPr>
              <a:t>STATEMENT</a:t>
            </a:r>
            <a:r>
              <a:rPr lang="en-IN" dirty="0"/>
              <a:t> :</a:t>
            </a:r>
          </a:p>
        </p:txBody>
      </p:sp>
      <p:sp>
        <p:nvSpPr>
          <p:cNvPr id="3" name="Content Placeholder 2">
            <a:extLst>
              <a:ext uri="{FF2B5EF4-FFF2-40B4-BE49-F238E27FC236}">
                <a16:creationId xmlns:a16="http://schemas.microsoft.com/office/drawing/2014/main" id="{FE81E618-D45A-4785-8B9B-257A1508811B}"/>
              </a:ext>
            </a:extLst>
          </p:cNvPr>
          <p:cNvSpPr>
            <a:spLocks noGrp="1"/>
          </p:cNvSpPr>
          <p:nvPr>
            <p:ph idx="1"/>
          </p:nvPr>
        </p:nvSpPr>
        <p:spPr>
          <a:xfrm>
            <a:off x="2592925" y="1604682"/>
            <a:ext cx="8915400" cy="3777622"/>
          </a:xfrm>
        </p:spPr>
        <p:txBody>
          <a:bodyPr>
            <a:noAutofit/>
          </a:bodyPr>
          <a:lstStyle/>
          <a:p>
            <a:pPr algn="l" rtl="0"/>
            <a:r>
              <a:rPr lang="en-US" b="0" i="0" dirty="0">
                <a:solidFill>
                  <a:srgbClr val="091E42"/>
                </a:solidFill>
                <a:effectLst/>
                <a:latin typeface="Comic Sans MS" panose="030F0702030302020204" pitchFamily="66" charset="0"/>
              </a:rPr>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b="0" i="0" dirty="0" err="1">
                <a:solidFill>
                  <a:srgbClr val="091E42"/>
                </a:solidFill>
                <a:effectLst/>
                <a:latin typeface="Comic Sans MS" panose="030F0702030302020204" pitchFamily="66" charset="0"/>
              </a:rPr>
              <a:t>specialises</a:t>
            </a:r>
            <a:r>
              <a:rPr lang="en-US" b="0" i="0" dirty="0">
                <a:solidFill>
                  <a:srgbClr val="091E42"/>
                </a:solidFill>
                <a:effectLst/>
                <a:latin typeface="Comic Sans MS" panose="030F0702030302020204" pitchFamily="66" charset="0"/>
              </a:rPr>
              <a:t> in lending various types of loans to urban customers. You have to use EDA to </a:t>
            </a:r>
            <a:r>
              <a:rPr lang="en-US" b="0" i="0" dirty="0" err="1">
                <a:solidFill>
                  <a:srgbClr val="091E42"/>
                </a:solidFill>
                <a:effectLst/>
                <a:latin typeface="Comic Sans MS" panose="030F0702030302020204" pitchFamily="66" charset="0"/>
              </a:rPr>
              <a:t>analyse</a:t>
            </a:r>
            <a:r>
              <a:rPr lang="en-US" b="0" i="0" dirty="0">
                <a:solidFill>
                  <a:srgbClr val="091E42"/>
                </a:solidFill>
                <a:effectLst/>
                <a:latin typeface="Comic Sans MS" panose="030F0702030302020204" pitchFamily="66" charset="0"/>
              </a:rPr>
              <a:t> the patterns present in the data. This will ensure that the applicants capable of repaying the loan are not rejected.</a:t>
            </a:r>
          </a:p>
          <a:p>
            <a:pPr marL="0" indent="0" algn="l" rtl="0">
              <a:buNone/>
            </a:pPr>
            <a:r>
              <a:rPr lang="en-US" b="0" i="0" dirty="0">
                <a:solidFill>
                  <a:srgbClr val="091E42"/>
                </a:solidFill>
                <a:effectLst/>
                <a:latin typeface="Comic Sans MS" panose="030F0702030302020204" pitchFamily="66" charset="0"/>
              </a:rPr>
              <a:t> </a:t>
            </a:r>
          </a:p>
          <a:p>
            <a:pPr algn="l" rtl="0"/>
            <a:r>
              <a:rPr lang="en-US" b="0" i="0" dirty="0">
                <a:solidFill>
                  <a:srgbClr val="091E42"/>
                </a:solidFill>
                <a:effectLst/>
                <a:latin typeface="Comic Sans MS" panose="030F0702030302020204" pitchFamily="66" charset="0"/>
              </a:rPr>
              <a:t>When the company receives a loan application, the company has to decide for loan approval based on the applicant’s profile. Two types of risks are associated with the bank’s decision:</a:t>
            </a:r>
          </a:p>
          <a:p>
            <a:pPr algn="l" rtl="0">
              <a:buFont typeface="Arial" panose="020B0604020202020204" pitchFamily="34" charset="0"/>
              <a:buChar char="•"/>
            </a:pPr>
            <a:r>
              <a:rPr lang="en-US" b="0" i="0" dirty="0">
                <a:solidFill>
                  <a:srgbClr val="091E42"/>
                </a:solidFill>
                <a:effectLst/>
                <a:latin typeface="Comic Sans MS" panose="030F0702030302020204" pitchFamily="66" charset="0"/>
              </a:rPr>
              <a:t>If the applicant is likely to repay the loan, then not approving the loan results in a loss of business to the company</a:t>
            </a:r>
          </a:p>
          <a:p>
            <a:pPr algn="l" rtl="0">
              <a:buFont typeface="Arial" panose="020B0604020202020204" pitchFamily="34" charset="0"/>
              <a:buChar char="•"/>
            </a:pPr>
            <a:r>
              <a:rPr lang="en-US" b="0" i="0" dirty="0">
                <a:solidFill>
                  <a:srgbClr val="091E42"/>
                </a:solidFill>
                <a:effectLst/>
                <a:latin typeface="Comic Sans MS" panose="030F0702030302020204" pitchFamily="66" charset="0"/>
              </a:rPr>
              <a:t>If the applicant is not likely to repay the loan, i.e. he/she is likely to default, then approving the loan may lead to a financial loss for the company.</a:t>
            </a:r>
          </a:p>
          <a:p>
            <a:endParaRPr lang="en-IN" dirty="0">
              <a:latin typeface="Comic Sans MS" panose="030F0702030302020204" pitchFamily="66" charset="0"/>
            </a:endParaRPr>
          </a:p>
        </p:txBody>
      </p:sp>
    </p:spTree>
    <p:extLst>
      <p:ext uri="{BB962C8B-B14F-4D97-AF65-F5344CB8AC3E}">
        <p14:creationId xmlns:p14="http://schemas.microsoft.com/office/powerpoint/2010/main" val="141699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2BC-7275-4EE2-B708-A3FD6AE27C20}"/>
              </a:ext>
            </a:extLst>
          </p:cNvPr>
          <p:cNvSpPr>
            <a:spLocks noGrp="1"/>
          </p:cNvSpPr>
          <p:nvPr>
            <p:ph type="title"/>
          </p:nvPr>
        </p:nvSpPr>
        <p:spPr>
          <a:xfrm>
            <a:off x="2589212" y="446088"/>
            <a:ext cx="4340506"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EC15395F-3E3C-4248-BED4-D3707A21B35A}"/>
              </a:ext>
            </a:extLst>
          </p:cNvPr>
          <p:cNvSpPr>
            <a:spLocks noGrp="1"/>
          </p:cNvSpPr>
          <p:nvPr>
            <p:ph type="body" sz="half" idx="2"/>
          </p:nvPr>
        </p:nvSpPr>
        <p:spPr/>
        <p:txBody>
          <a:bodyPr/>
          <a:lstStyle/>
          <a:p>
            <a:r>
              <a:rPr lang="en-US" dirty="0">
                <a:latin typeface="Comic Sans MS" panose="030F0702030302020204" pitchFamily="66" charset="0"/>
              </a:rPr>
              <a:t>- Number of outliers is also more for each occupation type</a:t>
            </a:r>
          </a:p>
          <a:p>
            <a:r>
              <a:rPr lang="en-US" dirty="0">
                <a:latin typeface="Comic Sans MS" panose="030F0702030302020204" pitchFamily="66" charset="0"/>
              </a:rPr>
              <a:t>- Median of occupation type Managers is highest</a:t>
            </a:r>
            <a:endParaRPr lang="en-IN" dirty="0">
              <a:latin typeface="Comic Sans MS" panose="030F0702030302020204" pitchFamily="66" charset="0"/>
            </a:endParaRPr>
          </a:p>
        </p:txBody>
      </p:sp>
      <p:pic>
        <p:nvPicPr>
          <p:cNvPr id="18434" name="Picture 2" descr="Notebook Image">
            <a:extLst>
              <a:ext uri="{FF2B5EF4-FFF2-40B4-BE49-F238E27FC236}">
                <a16:creationId xmlns:a16="http://schemas.microsoft.com/office/drawing/2014/main" id="{F2EEACFD-CF39-4CFE-BCCD-5ED9B472C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757502"/>
            <a:ext cx="5181600" cy="510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2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6B3B-D746-4504-B3EC-F893859D374B}"/>
              </a:ext>
            </a:extLst>
          </p:cNvPr>
          <p:cNvSpPr>
            <a:spLocks noGrp="1"/>
          </p:cNvSpPr>
          <p:nvPr>
            <p:ph type="title"/>
          </p:nvPr>
        </p:nvSpPr>
        <p:spPr>
          <a:xfrm>
            <a:off x="2589212" y="446088"/>
            <a:ext cx="4250859"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4FEA6828-3F6F-40B8-8FF3-249B23EE0389}"/>
              </a:ext>
            </a:extLst>
          </p:cNvPr>
          <p:cNvSpPr>
            <a:spLocks noGrp="1"/>
          </p:cNvSpPr>
          <p:nvPr>
            <p:ph type="body" sz="half" idx="2"/>
          </p:nvPr>
        </p:nvSpPr>
        <p:spPr/>
        <p:txBody>
          <a:bodyPr/>
          <a:lstStyle/>
          <a:p>
            <a:r>
              <a:rPr lang="en-US" dirty="0">
                <a:latin typeface="Comic Sans MS" panose="030F0702030302020204" pitchFamily="66" charset="0"/>
              </a:rPr>
              <a:t>- Occupation type Managers have highest income total</a:t>
            </a:r>
          </a:p>
          <a:p>
            <a:r>
              <a:rPr lang="en-US" dirty="0">
                <a:latin typeface="Comic Sans MS" panose="030F0702030302020204" pitchFamily="66" charset="0"/>
              </a:rPr>
              <a:t>- Cleaning staff, cooking staff ,Low skill laborers have lowest income total</a:t>
            </a:r>
            <a:endParaRPr lang="en-IN" dirty="0">
              <a:latin typeface="Comic Sans MS" panose="030F0702030302020204" pitchFamily="66" charset="0"/>
            </a:endParaRPr>
          </a:p>
        </p:txBody>
      </p:sp>
      <p:pic>
        <p:nvPicPr>
          <p:cNvPr id="19458" name="Picture 2" descr="Notebook Image">
            <a:extLst>
              <a:ext uri="{FF2B5EF4-FFF2-40B4-BE49-F238E27FC236}">
                <a16:creationId xmlns:a16="http://schemas.microsoft.com/office/drawing/2014/main" id="{E2C89BCE-E6F9-4756-AE23-AC90588949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757502"/>
            <a:ext cx="5181600" cy="510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5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484E-8EF1-44CE-94B6-970071C60DEB}"/>
              </a:ext>
            </a:extLst>
          </p:cNvPr>
          <p:cNvSpPr>
            <a:spLocks noGrp="1"/>
          </p:cNvSpPr>
          <p:nvPr>
            <p:ph type="title"/>
          </p:nvPr>
        </p:nvSpPr>
        <p:spPr>
          <a:xfrm>
            <a:off x="2589212" y="446088"/>
            <a:ext cx="4179141"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3B178EDB-2E7B-4766-9D53-105EFFA2D586}"/>
              </a:ext>
            </a:extLst>
          </p:cNvPr>
          <p:cNvSpPr>
            <a:spLocks noGrp="1"/>
          </p:cNvSpPr>
          <p:nvPr>
            <p:ph type="body" sz="half" idx="2"/>
          </p:nvPr>
        </p:nvSpPr>
        <p:spPr/>
        <p:txBody>
          <a:bodyPr/>
          <a:lstStyle/>
          <a:p>
            <a:r>
              <a:rPr lang="en-US" dirty="0">
                <a:latin typeface="Comic Sans MS" panose="030F0702030302020204" pitchFamily="66" charset="0"/>
              </a:rPr>
              <a:t>- Number of outliers are more for male gender</a:t>
            </a:r>
          </a:p>
          <a:p>
            <a:r>
              <a:rPr lang="en-US" dirty="0">
                <a:latin typeface="Comic Sans MS" panose="030F0702030302020204" pitchFamily="66" charset="0"/>
              </a:rPr>
              <a:t>- Median of income total is more of male gender as compared with female gender</a:t>
            </a:r>
            <a:endParaRPr lang="en-IN" dirty="0">
              <a:latin typeface="Comic Sans MS" panose="030F0702030302020204" pitchFamily="66" charset="0"/>
            </a:endParaRPr>
          </a:p>
        </p:txBody>
      </p:sp>
      <p:pic>
        <p:nvPicPr>
          <p:cNvPr id="20482" name="Picture 2" descr="Notebook Image">
            <a:extLst>
              <a:ext uri="{FF2B5EF4-FFF2-40B4-BE49-F238E27FC236}">
                <a16:creationId xmlns:a16="http://schemas.microsoft.com/office/drawing/2014/main" id="{2885EDC3-CBBF-435B-9476-D4ED54E94B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140780"/>
            <a:ext cx="5181600" cy="472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0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E51D-0A78-4126-BD9F-41D02182816E}"/>
              </a:ext>
            </a:extLst>
          </p:cNvPr>
          <p:cNvSpPr>
            <a:spLocks noGrp="1"/>
          </p:cNvSpPr>
          <p:nvPr>
            <p:ph type="title"/>
          </p:nvPr>
        </p:nvSpPr>
        <p:spPr>
          <a:xfrm>
            <a:off x="2589212" y="446088"/>
            <a:ext cx="4197070"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(NUMERIC – CATEGORICAL)</a:t>
            </a:r>
          </a:p>
        </p:txBody>
      </p:sp>
      <p:sp>
        <p:nvSpPr>
          <p:cNvPr id="4" name="Text Placeholder 3">
            <a:extLst>
              <a:ext uri="{FF2B5EF4-FFF2-40B4-BE49-F238E27FC236}">
                <a16:creationId xmlns:a16="http://schemas.microsoft.com/office/drawing/2014/main" id="{F0EF8315-391C-4084-951F-9C9438F57368}"/>
              </a:ext>
            </a:extLst>
          </p:cNvPr>
          <p:cNvSpPr>
            <a:spLocks noGrp="1"/>
          </p:cNvSpPr>
          <p:nvPr>
            <p:ph type="body" sz="half" idx="2"/>
          </p:nvPr>
        </p:nvSpPr>
        <p:spPr/>
        <p:txBody>
          <a:bodyPr/>
          <a:lstStyle/>
          <a:p>
            <a:r>
              <a:rPr lang="en-US" dirty="0">
                <a:latin typeface="Comic Sans MS" panose="030F0702030302020204" pitchFamily="66" charset="0"/>
              </a:rPr>
              <a:t>- More outliers present in the education type Higher education and secondary special</a:t>
            </a:r>
          </a:p>
          <a:p>
            <a:r>
              <a:rPr lang="en-US" dirty="0">
                <a:latin typeface="Comic Sans MS" panose="030F0702030302020204" pitchFamily="66" charset="0"/>
              </a:rPr>
              <a:t>- Median of income total is lowest for education type lower secondary</a:t>
            </a:r>
            <a:endParaRPr lang="en-IN" dirty="0">
              <a:latin typeface="Comic Sans MS" panose="030F0702030302020204" pitchFamily="66" charset="0"/>
            </a:endParaRPr>
          </a:p>
        </p:txBody>
      </p:sp>
      <p:pic>
        <p:nvPicPr>
          <p:cNvPr id="21506" name="Picture 2" descr="Notebook Image">
            <a:extLst>
              <a:ext uri="{FF2B5EF4-FFF2-40B4-BE49-F238E27FC236}">
                <a16:creationId xmlns:a16="http://schemas.microsoft.com/office/drawing/2014/main" id="{2CE96B63-F1E4-495B-94E2-D612E3C6AF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452924"/>
            <a:ext cx="5181600" cy="340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4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8184-5D55-4DBD-ABD1-BB483AE3C4DB}"/>
              </a:ext>
            </a:extLst>
          </p:cNvPr>
          <p:cNvSpPr>
            <a:spLocks noGrp="1"/>
          </p:cNvSpPr>
          <p:nvPr>
            <p:ph type="title"/>
          </p:nvPr>
        </p:nvSpPr>
        <p:spPr>
          <a:xfrm>
            <a:off x="2589212" y="446088"/>
            <a:ext cx="4734953"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(CATEGORICAL – CATEGORICAL)</a:t>
            </a:r>
          </a:p>
        </p:txBody>
      </p:sp>
      <p:sp>
        <p:nvSpPr>
          <p:cNvPr id="4" name="Text Placeholder 3">
            <a:extLst>
              <a:ext uri="{FF2B5EF4-FFF2-40B4-BE49-F238E27FC236}">
                <a16:creationId xmlns:a16="http://schemas.microsoft.com/office/drawing/2014/main" id="{F5F8FD01-4BD5-4A01-AA6D-BE70FE0E4AC9}"/>
              </a:ext>
            </a:extLst>
          </p:cNvPr>
          <p:cNvSpPr>
            <a:spLocks noGrp="1"/>
          </p:cNvSpPr>
          <p:nvPr>
            <p:ph type="body" sz="half" idx="2"/>
          </p:nvPr>
        </p:nvSpPr>
        <p:spPr>
          <a:xfrm>
            <a:off x="2589212" y="1598613"/>
            <a:ext cx="9172482" cy="4262436"/>
          </a:xfrm>
        </p:spPr>
        <p:txBody>
          <a:bodyPr/>
          <a:lstStyle/>
          <a:p>
            <a:r>
              <a:rPr lang="en-US" dirty="0">
                <a:latin typeface="Comic Sans MS" panose="030F0702030302020204" pitchFamily="66" charset="0"/>
              </a:rPr>
              <a:t>- Clients with Education type academic are not available in data</a:t>
            </a:r>
          </a:p>
          <a:p>
            <a:r>
              <a:rPr lang="en-US" dirty="0">
                <a:latin typeface="Comic Sans MS" panose="030F0702030302020204" pitchFamily="66" charset="0"/>
              </a:rPr>
              <a:t>- Clients having education type Secondary/secondary special have highest number of cars</a:t>
            </a:r>
            <a:endParaRPr lang="en-IN" dirty="0">
              <a:latin typeface="Comic Sans MS" panose="030F0702030302020204" pitchFamily="66" charset="0"/>
            </a:endParaRPr>
          </a:p>
        </p:txBody>
      </p:sp>
      <p:pic>
        <p:nvPicPr>
          <p:cNvPr id="22530" name="Picture 2" descr="Notebook Image">
            <a:extLst>
              <a:ext uri="{FF2B5EF4-FFF2-40B4-BE49-F238E27FC236}">
                <a16:creationId xmlns:a16="http://schemas.microsoft.com/office/drawing/2014/main" id="{929776BB-8548-41A8-AC5A-AD3DE3AE32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2335" y="2866837"/>
            <a:ext cx="7306235" cy="299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0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00A4-A211-49EC-B2E3-79795F9D2F14}"/>
              </a:ext>
            </a:extLst>
          </p:cNvPr>
          <p:cNvSpPr>
            <a:spLocks noGrp="1"/>
          </p:cNvSpPr>
          <p:nvPr>
            <p:ph type="title"/>
          </p:nvPr>
        </p:nvSpPr>
        <p:spPr>
          <a:xfrm>
            <a:off x="2589212" y="446088"/>
            <a:ext cx="6411353"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(CATEGORICAL – CATEGORICAL)</a:t>
            </a:r>
          </a:p>
        </p:txBody>
      </p:sp>
      <p:sp>
        <p:nvSpPr>
          <p:cNvPr id="4" name="Text Placeholder 3">
            <a:extLst>
              <a:ext uri="{FF2B5EF4-FFF2-40B4-BE49-F238E27FC236}">
                <a16:creationId xmlns:a16="http://schemas.microsoft.com/office/drawing/2014/main" id="{B2CF8368-4CF6-4169-8D42-2D8CB4A484CF}"/>
              </a:ext>
            </a:extLst>
          </p:cNvPr>
          <p:cNvSpPr>
            <a:spLocks noGrp="1"/>
          </p:cNvSpPr>
          <p:nvPr>
            <p:ph type="body" sz="half" idx="2"/>
          </p:nvPr>
        </p:nvSpPr>
        <p:spPr>
          <a:xfrm>
            <a:off x="2589212" y="1598613"/>
            <a:ext cx="8915401" cy="4262436"/>
          </a:xfrm>
        </p:spPr>
        <p:txBody>
          <a:bodyPr/>
          <a:lstStyle/>
          <a:p>
            <a:r>
              <a:rPr lang="en-US" dirty="0">
                <a:latin typeface="Comic Sans MS" panose="030F0702030302020204" pitchFamily="66" charset="0"/>
              </a:rPr>
              <a:t>- Very few Female and male clints are present having occupation type HR staff and IT staff</a:t>
            </a:r>
          </a:p>
          <a:p>
            <a:r>
              <a:rPr lang="en-US" dirty="0">
                <a:latin typeface="Comic Sans MS" panose="030F0702030302020204" pitchFamily="66" charset="0"/>
              </a:rPr>
              <a:t>- Proportion of male and female clients with occupation type managers is some what same.</a:t>
            </a:r>
          </a:p>
          <a:p>
            <a:r>
              <a:rPr lang="en-US" dirty="0">
                <a:latin typeface="Comic Sans MS" panose="030F0702030302020204" pitchFamily="66" charset="0"/>
              </a:rPr>
              <a:t>- Proportion of female clients is more having occupation type Core staff, Sales staff , Accountants , cleaning staff , cooking staff and unknown</a:t>
            </a:r>
          </a:p>
          <a:p>
            <a:r>
              <a:rPr lang="en-US" dirty="0">
                <a:latin typeface="Comic Sans MS" panose="030F0702030302020204" pitchFamily="66" charset="0"/>
              </a:rPr>
              <a:t>- Very less male clients present in Reality agents, Private service staff, Medicine staff, Waiters/barmen staff</a:t>
            </a:r>
          </a:p>
          <a:p>
            <a:r>
              <a:rPr lang="en-US" dirty="0">
                <a:latin typeface="Comic Sans MS" panose="030F0702030302020204" pitchFamily="66" charset="0"/>
              </a:rPr>
              <a:t>- Number of male clients is more in Drivers, Security staff and Laborers</a:t>
            </a:r>
            <a:endParaRPr lang="en-IN" dirty="0">
              <a:latin typeface="Comic Sans MS" panose="030F0702030302020204" pitchFamily="66" charset="0"/>
            </a:endParaRPr>
          </a:p>
        </p:txBody>
      </p:sp>
      <p:pic>
        <p:nvPicPr>
          <p:cNvPr id="23554" name="Picture 2" descr="Notebook Image">
            <a:extLst>
              <a:ext uri="{FF2B5EF4-FFF2-40B4-BE49-F238E27FC236}">
                <a16:creationId xmlns:a16="http://schemas.microsoft.com/office/drawing/2014/main" id="{BF307218-7B5C-4D83-B590-540B55CBF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8641" y="3872753"/>
            <a:ext cx="7736542" cy="241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7841-0F3D-498E-86D6-DF0A18C6499B}"/>
              </a:ext>
            </a:extLst>
          </p:cNvPr>
          <p:cNvSpPr>
            <a:spLocks noGrp="1"/>
          </p:cNvSpPr>
          <p:nvPr>
            <p:ph type="title"/>
          </p:nvPr>
        </p:nvSpPr>
        <p:spPr>
          <a:xfrm>
            <a:off x="2589212" y="446088"/>
            <a:ext cx="8302906" cy="976312"/>
          </a:xfrm>
        </p:spPr>
        <p:txBody>
          <a:bodyPr>
            <a:normAutofit/>
          </a:bodyPr>
          <a:lstStyle/>
          <a:p>
            <a:r>
              <a:rPr lang="en-IN" dirty="0">
                <a:effectLst>
                  <a:outerShdw blurRad="38100" dist="38100" dir="2700000" algn="tl">
                    <a:srgbClr val="000000">
                      <a:alpha val="43137"/>
                    </a:srgbClr>
                  </a:outerShdw>
                </a:effectLst>
              </a:rPr>
              <a:t>BIVARIATE ANALYSIS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(CATEGORICAL – CATEGORICAL)</a:t>
            </a:r>
          </a:p>
        </p:txBody>
      </p:sp>
      <p:sp>
        <p:nvSpPr>
          <p:cNvPr id="4" name="Text Placeholder 3">
            <a:extLst>
              <a:ext uri="{FF2B5EF4-FFF2-40B4-BE49-F238E27FC236}">
                <a16:creationId xmlns:a16="http://schemas.microsoft.com/office/drawing/2014/main" id="{E6C5650E-986A-4E95-92CC-F9703BE26571}"/>
              </a:ext>
            </a:extLst>
          </p:cNvPr>
          <p:cNvSpPr>
            <a:spLocks noGrp="1"/>
          </p:cNvSpPr>
          <p:nvPr>
            <p:ph type="body" sz="half" idx="2"/>
          </p:nvPr>
        </p:nvSpPr>
        <p:spPr>
          <a:xfrm>
            <a:off x="2589212" y="1598613"/>
            <a:ext cx="9719329" cy="4262436"/>
          </a:xfrm>
        </p:spPr>
        <p:txBody>
          <a:bodyPr/>
          <a:lstStyle/>
          <a:p>
            <a:r>
              <a:rPr lang="en-US" dirty="0">
                <a:latin typeface="Comic Sans MS" panose="030F0702030302020204" pitchFamily="66" charset="0"/>
              </a:rPr>
              <a:t>- There is not any correlation between income type Businessman and Student</a:t>
            </a:r>
          </a:p>
          <a:p>
            <a:r>
              <a:rPr lang="en-US" dirty="0">
                <a:latin typeface="Comic Sans MS" panose="030F0702030302020204" pitchFamily="66" charset="0"/>
              </a:rPr>
              <a:t>- Number of cash loan client is very high for students</a:t>
            </a:r>
            <a:endParaRPr lang="en-IN" dirty="0">
              <a:latin typeface="Comic Sans MS" panose="030F0702030302020204" pitchFamily="66" charset="0"/>
            </a:endParaRPr>
          </a:p>
        </p:txBody>
      </p:sp>
      <p:pic>
        <p:nvPicPr>
          <p:cNvPr id="24578" name="Picture 2" descr="Notebook Image">
            <a:extLst>
              <a:ext uri="{FF2B5EF4-FFF2-40B4-BE49-F238E27FC236}">
                <a16:creationId xmlns:a16="http://schemas.microsoft.com/office/drawing/2014/main" id="{3740105E-2108-42A5-93B2-29118034C1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559" y="2946307"/>
            <a:ext cx="7566211" cy="309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4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E881-FEDF-472C-A864-43578D480399}"/>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MULTIVARIATE ANALYSIS :</a:t>
            </a:r>
          </a:p>
        </p:txBody>
      </p:sp>
      <p:sp>
        <p:nvSpPr>
          <p:cNvPr id="4" name="Text Placeholder 3">
            <a:extLst>
              <a:ext uri="{FF2B5EF4-FFF2-40B4-BE49-F238E27FC236}">
                <a16:creationId xmlns:a16="http://schemas.microsoft.com/office/drawing/2014/main" id="{323BB557-52A5-4F6E-9013-5D1D1E5203C2}"/>
              </a:ext>
            </a:extLst>
          </p:cNvPr>
          <p:cNvSpPr>
            <a:spLocks noGrp="1"/>
          </p:cNvSpPr>
          <p:nvPr>
            <p:ph type="body" sz="half" idx="2"/>
          </p:nvPr>
        </p:nvSpPr>
        <p:spPr/>
        <p:txBody>
          <a:bodyPr/>
          <a:lstStyle/>
          <a:p>
            <a:pPr marL="285750" indent="-285750">
              <a:buFontTx/>
              <a:buChar char="-"/>
            </a:pPr>
            <a:r>
              <a:rPr lang="en-IN" dirty="0">
                <a:latin typeface="Comic Sans MS" panose="030F0702030302020204" pitchFamily="66" charset="0"/>
              </a:rPr>
              <a:t>Low-skill Laborers and cash loans have highest correlation of 0.22</a:t>
            </a:r>
          </a:p>
          <a:p>
            <a:pPr marL="285750" indent="-285750">
              <a:buFontTx/>
              <a:buChar char="-"/>
            </a:pPr>
            <a:r>
              <a:rPr lang="en-IN" dirty="0">
                <a:latin typeface="Comic Sans MS" panose="030F0702030302020204" pitchFamily="66" charset="0"/>
              </a:rPr>
              <a:t>IT staff and revolving loans have no correlation at all.</a:t>
            </a:r>
          </a:p>
        </p:txBody>
      </p:sp>
      <p:pic>
        <p:nvPicPr>
          <p:cNvPr id="25602" name="Picture 2" descr="Notebook Image">
            <a:extLst>
              <a:ext uri="{FF2B5EF4-FFF2-40B4-BE49-F238E27FC236}">
                <a16:creationId xmlns:a16="http://schemas.microsoft.com/office/drawing/2014/main" id="{27A46E29-78EC-409B-B81D-CAE5594CF9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007259"/>
            <a:ext cx="5181600" cy="485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F61-133B-4BB7-9DA3-4B43D765E22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MULTIVARIATE ANALYSIS :</a:t>
            </a:r>
          </a:p>
        </p:txBody>
      </p:sp>
      <p:sp>
        <p:nvSpPr>
          <p:cNvPr id="4" name="Text Placeholder 3">
            <a:extLst>
              <a:ext uri="{FF2B5EF4-FFF2-40B4-BE49-F238E27FC236}">
                <a16:creationId xmlns:a16="http://schemas.microsoft.com/office/drawing/2014/main" id="{45B11391-8236-40ED-8C21-68CAF4822F35}"/>
              </a:ext>
            </a:extLst>
          </p:cNvPr>
          <p:cNvSpPr>
            <a:spLocks noGrp="1"/>
          </p:cNvSpPr>
          <p:nvPr>
            <p:ph type="body" sz="half" idx="2"/>
          </p:nvPr>
        </p:nvSpPr>
        <p:spPr/>
        <p:txBody>
          <a:bodyPr/>
          <a:lstStyle/>
          <a:p>
            <a:pPr marL="285750" indent="-285750">
              <a:buFontTx/>
              <a:buChar char="-"/>
            </a:pPr>
            <a:r>
              <a:rPr lang="en-IN" dirty="0">
                <a:latin typeface="Comic Sans MS" panose="030F0702030302020204" pitchFamily="66" charset="0"/>
              </a:rPr>
              <a:t>Highest correlation is between lower secondary and cash loans</a:t>
            </a:r>
          </a:p>
          <a:p>
            <a:pPr marL="285750" indent="-285750">
              <a:buFontTx/>
              <a:buChar char="-"/>
            </a:pPr>
            <a:r>
              <a:rPr lang="en-IN" dirty="0">
                <a:latin typeface="Comic Sans MS" panose="030F0702030302020204" pitchFamily="66" charset="0"/>
              </a:rPr>
              <a:t>Higher education and revolving loans have lower correlation of 0.05</a:t>
            </a:r>
          </a:p>
        </p:txBody>
      </p:sp>
      <p:pic>
        <p:nvPicPr>
          <p:cNvPr id="26626" name="Picture 2" descr="Notebook Image">
            <a:extLst>
              <a:ext uri="{FF2B5EF4-FFF2-40B4-BE49-F238E27FC236}">
                <a16:creationId xmlns:a16="http://schemas.microsoft.com/office/drawing/2014/main" id="{01156FC4-FB3C-4443-B32C-B3431CFE58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136177"/>
            <a:ext cx="5181600" cy="472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463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E8D2-D9DA-4243-A8EE-D434460B6DB5}"/>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MULTIVARIATE ANALYSIS :</a:t>
            </a:r>
          </a:p>
        </p:txBody>
      </p:sp>
      <p:sp>
        <p:nvSpPr>
          <p:cNvPr id="4" name="Text Placeholder 3">
            <a:extLst>
              <a:ext uri="{FF2B5EF4-FFF2-40B4-BE49-F238E27FC236}">
                <a16:creationId xmlns:a16="http://schemas.microsoft.com/office/drawing/2014/main" id="{9D2B3EF6-29E4-49B5-97E3-B9DD3DECF793}"/>
              </a:ext>
            </a:extLst>
          </p:cNvPr>
          <p:cNvSpPr>
            <a:spLocks noGrp="1"/>
          </p:cNvSpPr>
          <p:nvPr>
            <p:ph type="body" sz="half" idx="2"/>
          </p:nvPr>
        </p:nvSpPr>
        <p:spPr/>
        <p:txBody>
          <a:bodyPr/>
          <a:lstStyle/>
          <a:p>
            <a:pPr marL="285750" indent="-285750">
              <a:buFontTx/>
              <a:buChar char="-"/>
            </a:pPr>
            <a:r>
              <a:rPr lang="en-IN" dirty="0">
                <a:latin typeface="Comic Sans MS" panose="030F0702030302020204" pitchFamily="66" charset="0"/>
              </a:rPr>
              <a:t>Higher correlation is between realty agents and incomplete higher</a:t>
            </a:r>
          </a:p>
          <a:p>
            <a:pPr marL="285750" indent="-285750">
              <a:buFontTx/>
              <a:buChar char="-"/>
            </a:pPr>
            <a:r>
              <a:rPr lang="en-IN" dirty="0">
                <a:latin typeface="Comic Sans MS" panose="030F0702030302020204" pitchFamily="66" charset="0"/>
              </a:rPr>
              <a:t>Medicine staff and incomplete higher have lower correlation of 0.029</a:t>
            </a:r>
          </a:p>
        </p:txBody>
      </p:sp>
      <p:pic>
        <p:nvPicPr>
          <p:cNvPr id="27650" name="Picture 2" descr="Notebook Image">
            <a:extLst>
              <a:ext uri="{FF2B5EF4-FFF2-40B4-BE49-F238E27FC236}">
                <a16:creationId xmlns:a16="http://schemas.microsoft.com/office/drawing/2014/main" id="{9AE783E6-1DEA-4A61-8F3E-E0099E0A1B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8328" y="428159"/>
            <a:ext cx="4970969" cy="541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0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6F7-3F8F-4F18-828A-F9A9B6BB78F4}"/>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50162288-1E3D-4A74-963F-4E404F6BF10C}"/>
              </a:ext>
            </a:extLst>
          </p:cNvPr>
          <p:cNvSpPr>
            <a:spLocks noGrp="1"/>
          </p:cNvSpPr>
          <p:nvPr>
            <p:ph type="body" sz="half" idx="2"/>
          </p:nvPr>
        </p:nvSpPr>
        <p:spPr>
          <a:xfrm>
            <a:off x="2589212" y="1498990"/>
            <a:ext cx="8527024" cy="4262436"/>
          </a:xfrm>
        </p:spPr>
        <p:txBody>
          <a:bodyPr/>
          <a:lstStyle/>
          <a:p>
            <a:r>
              <a:rPr lang="en-US" dirty="0">
                <a:latin typeface="Comic Sans MS" panose="030F0702030302020204" pitchFamily="66" charset="0"/>
              </a:rPr>
              <a:t>- In both the target_0 and target_1, Females count are more than Males in AMT_INCOME_TOTAL.</a:t>
            </a:r>
          </a:p>
          <a:p>
            <a:r>
              <a:rPr lang="en-US" dirty="0">
                <a:latin typeface="Comic Sans MS" panose="030F0702030302020204" pitchFamily="66" charset="0"/>
              </a:rPr>
              <a:t>- In target_0 the number of Males are very high as compare to the number of Males of target1.</a:t>
            </a:r>
            <a:endParaRPr lang="en-IN" dirty="0">
              <a:latin typeface="Comic Sans MS" panose="030F0702030302020204" pitchFamily="66" charset="0"/>
            </a:endParaRPr>
          </a:p>
        </p:txBody>
      </p:sp>
      <p:pic>
        <p:nvPicPr>
          <p:cNvPr id="1026" name="Picture 2" descr="Notebook Image">
            <a:extLst>
              <a:ext uri="{FF2B5EF4-FFF2-40B4-BE49-F238E27FC236}">
                <a16:creationId xmlns:a16="http://schemas.microsoft.com/office/drawing/2014/main" id="{0FC4A324-9643-41A5-B1BE-BF73CA8C6C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2865" y="2315041"/>
            <a:ext cx="6823091" cy="400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55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1789-1E55-48E5-9912-C076BFDC9FF0}"/>
              </a:ext>
            </a:extLst>
          </p:cNvPr>
          <p:cNvSpPr>
            <a:spLocks noGrp="1"/>
          </p:cNvSpPr>
          <p:nvPr>
            <p:ph type="title"/>
          </p:nvPr>
        </p:nvSpPr>
        <p:spPr>
          <a:xfrm>
            <a:off x="2589212" y="428158"/>
            <a:ext cx="3505199" cy="976312"/>
          </a:xfrm>
        </p:spPr>
        <p:txBody>
          <a:bodyPr/>
          <a:lstStyle/>
          <a:p>
            <a:r>
              <a:rPr lang="en-IN" dirty="0">
                <a:effectLst>
                  <a:outerShdw blurRad="38100" dist="38100" dir="2700000" algn="tl">
                    <a:srgbClr val="000000">
                      <a:alpha val="43137"/>
                    </a:srgbClr>
                  </a:outerShdw>
                </a:effectLst>
              </a:rPr>
              <a:t>MULTIVARIATE ANALYSIS :</a:t>
            </a:r>
          </a:p>
        </p:txBody>
      </p:sp>
      <p:sp>
        <p:nvSpPr>
          <p:cNvPr id="4" name="Text Placeholder 3">
            <a:extLst>
              <a:ext uri="{FF2B5EF4-FFF2-40B4-BE49-F238E27FC236}">
                <a16:creationId xmlns:a16="http://schemas.microsoft.com/office/drawing/2014/main" id="{D7803472-211D-4509-8DD6-7E6BC820D274}"/>
              </a:ext>
            </a:extLst>
          </p:cNvPr>
          <p:cNvSpPr>
            <a:spLocks noGrp="1"/>
          </p:cNvSpPr>
          <p:nvPr>
            <p:ph type="body" sz="half" idx="2"/>
          </p:nvPr>
        </p:nvSpPr>
        <p:spPr/>
        <p:txBody>
          <a:bodyPr/>
          <a:lstStyle/>
          <a:p>
            <a:pPr marL="285750" indent="-285750">
              <a:buFontTx/>
              <a:buChar char="-"/>
            </a:pPr>
            <a:r>
              <a:rPr lang="en-IN" dirty="0">
                <a:latin typeface="Comic Sans MS" panose="030F0702030302020204" pitchFamily="66" charset="0"/>
              </a:rPr>
              <a:t>AMT_INCOME_TOTAL and AMT_CREDIT have higher correlation.</a:t>
            </a:r>
          </a:p>
          <a:p>
            <a:pPr marL="285750" indent="-285750">
              <a:buFontTx/>
              <a:buChar char="-"/>
            </a:pPr>
            <a:r>
              <a:rPr lang="en-IN" dirty="0">
                <a:latin typeface="Comic Sans MS" panose="030F0702030302020204" pitchFamily="66" charset="0"/>
              </a:rPr>
              <a:t>EXT_SOURCE_2 and TARGET have negative correlation of -0.18</a:t>
            </a:r>
          </a:p>
        </p:txBody>
      </p:sp>
      <p:pic>
        <p:nvPicPr>
          <p:cNvPr id="28674" name="Picture 2" descr="Notebook Image">
            <a:extLst>
              <a:ext uri="{FF2B5EF4-FFF2-40B4-BE49-F238E27FC236}">
                <a16:creationId xmlns:a16="http://schemas.microsoft.com/office/drawing/2014/main" id="{88E4C16B-B1FE-4D25-8D7B-D3D115181E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562769"/>
            <a:ext cx="5181600" cy="529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553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3ED5-7EA9-4D8D-926E-AE99D81688C0}"/>
              </a:ext>
            </a:extLst>
          </p:cNvPr>
          <p:cNvSpPr>
            <a:spLocks noGrp="1"/>
          </p:cNvSpPr>
          <p:nvPr>
            <p:ph type="title"/>
          </p:nvPr>
        </p:nvSpPr>
        <p:spPr>
          <a:xfrm>
            <a:off x="2590801" y="270808"/>
            <a:ext cx="3505199" cy="425449"/>
          </a:xfrm>
        </p:spPr>
        <p:txBody>
          <a:bodyPr/>
          <a:lstStyle/>
          <a:p>
            <a:r>
              <a:rPr lang="en-IN" dirty="0">
                <a:effectLst>
                  <a:outerShdw blurRad="38100" dist="38100" dir="2700000" algn="tl">
                    <a:srgbClr val="000000">
                      <a:alpha val="43137"/>
                    </a:srgbClr>
                  </a:outerShdw>
                </a:effectLst>
              </a:rPr>
              <a:t>CORRELATION :</a:t>
            </a:r>
          </a:p>
        </p:txBody>
      </p:sp>
      <p:sp>
        <p:nvSpPr>
          <p:cNvPr id="4" name="Text Placeholder 3">
            <a:extLst>
              <a:ext uri="{FF2B5EF4-FFF2-40B4-BE49-F238E27FC236}">
                <a16:creationId xmlns:a16="http://schemas.microsoft.com/office/drawing/2014/main" id="{EEC241F6-2281-472A-8815-241ECC6D4981}"/>
              </a:ext>
            </a:extLst>
          </p:cNvPr>
          <p:cNvSpPr>
            <a:spLocks noGrp="1"/>
          </p:cNvSpPr>
          <p:nvPr>
            <p:ph type="body" sz="half" idx="2"/>
          </p:nvPr>
        </p:nvSpPr>
        <p:spPr>
          <a:xfrm>
            <a:off x="2590801" y="732581"/>
            <a:ext cx="9719329" cy="4262436"/>
          </a:xfrm>
        </p:spPr>
        <p:txBody>
          <a:bodyPr/>
          <a:lstStyle/>
          <a:p>
            <a:r>
              <a:rPr lang="en-US" dirty="0">
                <a:latin typeface="Comic Sans MS" panose="030F0702030302020204" pitchFamily="66" charset="0"/>
              </a:rPr>
              <a:t>- AMT_GOODS_PRICE and AMT_CREDIT have highest correlation around 0.99</a:t>
            </a:r>
          </a:p>
          <a:p>
            <a:r>
              <a:rPr lang="en-US" dirty="0">
                <a:latin typeface="Comic Sans MS" panose="030F0702030302020204" pitchFamily="66" charset="0"/>
              </a:rPr>
              <a:t>- AMT_GOODS_PRICE and AMT_ANNUITY is also showing good correlation</a:t>
            </a:r>
            <a:endParaRPr lang="en-IN" dirty="0">
              <a:latin typeface="Comic Sans MS" panose="030F0702030302020204" pitchFamily="66" charset="0"/>
            </a:endParaRPr>
          </a:p>
        </p:txBody>
      </p:sp>
      <p:pic>
        <p:nvPicPr>
          <p:cNvPr id="29698" name="Picture 2" descr="Notebook Image">
            <a:extLst>
              <a:ext uri="{FF2B5EF4-FFF2-40B4-BE49-F238E27FC236}">
                <a16:creationId xmlns:a16="http://schemas.microsoft.com/office/drawing/2014/main" id="{C717E187-4E58-41E0-8BB7-B0B252A399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2" y="1649507"/>
            <a:ext cx="8866092" cy="447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99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278A-A012-40A8-ABB5-1493EE879A07}"/>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CORRELATION :</a:t>
            </a:r>
          </a:p>
        </p:txBody>
      </p:sp>
      <p:sp>
        <p:nvSpPr>
          <p:cNvPr id="4" name="Text Placeholder 3">
            <a:extLst>
              <a:ext uri="{FF2B5EF4-FFF2-40B4-BE49-F238E27FC236}">
                <a16:creationId xmlns:a16="http://schemas.microsoft.com/office/drawing/2014/main" id="{F46DE4CD-3D0F-4C81-987E-011731BC559D}"/>
              </a:ext>
            </a:extLst>
          </p:cNvPr>
          <p:cNvSpPr>
            <a:spLocks noGrp="1"/>
          </p:cNvSpPr>
          <p:nvPr>
            <p:ph type="body" sz="half" idx="2"/>
          </p:nvPr>
        </p:nvSpPr>
        <p:spPr>
          <a:xfrm>
            <a:off x="2589212" y="1598613"/>
            <a:ext cx="8787000" cy="4262436"/>
          </a:xfrm>
        </p:spPr>
        <p:txBody>
          <a:bodyPr/>
          <a:lstStyle/>
          <a:p>
            <a:r>
              <a:rPr lang="en-US" dirty="0">
                <a:latin typeface="Comic Sans MS" panose="030F0702030302020204" pitchFamily="66" charset="0"/>
              </a:rPr>
              <a:t>- AMT_CREDIT and AMT_GOODS_PRICE have </a:t>
            </a:r>
            <a:r>
              <a:rPr lang="en-US" dirty="0" err="1">
                <a:latin typeface="Comic Sans MS" panose="030F0702030302020204" pitchFamily="66" charset="0"/>
              </a:rPr>
              <a:t>heighest</a:t>
            </a:r>
            <a:r>
              <a:rPr lang="en-US" dirty="0">
                <a:latin typeface="Comic Sans MS" panose="030F0702030302020204" pitchFamily="66" charset="0"/>
              </a:rPr>
              <a:t> correlation around 0.98</a:t>
            </a:r>
            <a:endParaRPr lang="en-IN" dirty="0">
              <a:latin typeface="Comic Sans MS" panose="030F0702030302020204" pitchFamily="66" charset="0"/>
            </a:endParaRPr>
          </a:p>
        </p:txBody>
      </p:sp>
      <p:pic>
        <p:nvPicPr>
          <p:cNvPr id="30722" name="Picture 2" descr="Notebook Image">
            <a:extLst>
              <a:ext uri="{FF2B5EF4-FFF2-40B4-BE49-F238E27FC236}">
                <a16:creationId xmlns:a16="http://schemas.microsoft.com/office/drawing/2014/main" id="{00D3B63E-402E-4BD4-8216-C3D15F94F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2" y="2079812"/>
            <a:ext cx="8787000" cy="378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90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D197-A8AC-4081-88B7-378640BD3D7F}"/>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1B37A591-A2D2-48BF-87FC-ACCBFD091C0B}"/>
              </a:ext>
            </a:extLst>
          </p:cNvPr>
          <p:cNvSpPr>
            <a:spLocks noGrp="1"/>
          </p:cNvSpPr>
          <p:nvPr>
            <p:ph type="body" sz="half" idx="2"/>
          </p:nvPr>
        </p:nvSpPr>
        <p:spPr>
          <a:xfrm>
            <a:off x="2589212" y="1598613"/>
            <a:ext cx="9817941" cy="4262436"/>
          </a:xfrm>
        </p:spPr>
        <p:txBody>
          <a:bodyPr/>
          <a:lstStyle/>
          <a:p>
            <a:r>
              <a:rPr lang="en-US" dirty="0">
                <a:latin typeface="Comic Sans MS" panose="030F0702030302020204" pitchFamily="66" charset="0"/>
              </a:rPr>
              <a:t>- In both the target_0 and target_1 there are outliers in AMT_GOODS_PRICE.</a:t>
            </a:r>
          </a:p>
          <a:p>
            <a:r>
              <a:rPr lang="en-US" dirty="0">
                <a:latin typeface="Comic Sans MS" panose="030F0702030302020204" pitchFamily="66" charset="0"/>
              </a:rPr>
              <a:t>- Where in target_1 we can see the third quartile is slightly bigger than other quartiles, and in target_0 the quartiles seems equal.</a:t>
            </a:r>
            <a:endParaRPr lang="en-IN" dirty="0">
              <a:latin typeface="Comic Sans MS" panose="030F0702030302020204" pitchFamily="66" charset="0"/>
            </a:endParaRPr>
          </a:p>
        </p:txBody>
      </p:sp>
      <p:pic>
        <p:nvPicPr>
          <p:cNvPr id="2050" name="Picture 2" descr="Notebook Image">
            <a:extLst>
              <a:ext uri="{FF2B5EF4-FFF2-40B4-BE49-F238E27FC236}">
                <a16:creationId xmlns:a16="http://schemas.microsoft.com/office/drawing/2014/main" id="{3379F9B2-FD03-4D8F-A178-A573691FF1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353" y="2965916"/>
            <a:ext cx="7868116" cy="260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4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8AA-2566-4BD6-B7C1-2B6371FD74EE}"/>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3D4358E5-ECA3-4D04-B83A-53199CCC086E}"/>
              </a:ext>
            </a:extLst>
          </p:cNvPr>
          <p:cNvSpPr>
            <a:spLocks noGrp="1"/>
          </p:cNvSpPr>
          <p:nvPr>
            <p:ph type="body" sz="half" idx="2"/>
          </p:nvPr>
        </p:nvSpPr>
        <p:spPr>
          <a:xfrm>
            <a:off x="2589212" y="1598613"/>
            <a:ext cx="9952412" cy="4262436"/>
          </a:xfrm>
        </p:spPr>
        <p:txBody>
          <a:bodyPr/>
          <a:lstStyle/>
          <a:p>
            <a:r>
              <a:rPr lang="en-US" dirty="0">
                <a:latin typeface="Comic Sans MS" panose="030F0702030302020204" pitchFamily="66" charset="0"/>
              </a:rPr>
              <a:t>- In both the target_0 and target_1 the requirement of Cash Loans are high as compare to Revolving Loans, regardless of the genders.</a:t>
            </a:r>
          </a:p>
          <a:p>
            <a:r>
              <a:rPr lang="en-US" dirty="0">
                <a:latin typeface="Comic Sans MS" panose="030F0702030302020204" pitchFamily="66" charset="0"/>
              </a:rPr>
              <a:t>- Female Count is higher in both the target_0 and target_1 regardless of the contract type.</a:t>
            </a:r>
            <a:endParaRPr lang="en-IN" dirty="0">
              <a:latin typeface="Comic Sans MS" panose="030F0702030302020204" pitchFamily="66" charset="0"/>
            </a:endParaRPr>
          </a:p>
        </p:txBody>
      </p:sp>
      <p:pic>
        <p:nvPicPr>
          <p:cNvPr id="3074" name="Picture 2" descr="Notebook Image">
            <a:extLst>
              <a:ext uri="{FF2B5EF4-FFF2-40B4-BE49-F238E27FC236}">
                <a16:creationId xmlns:a16="http://schemas.microsoft.com/office/drawing/2014/main" id="{FB3DDBD4-7899-41B9-907D-4D851D6E4F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8541" y="2876221"/>
            <a:ext cx="7431739" cy="306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8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9275-1ACC-4C76-AEC6-E92F91C5E9A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1649B8C6-DEC4-427C-A9FA-D449ED799932}"/>
              </a:ext>
            </a:extLst>
          </p:cNvPr>
          <p:cNvSpPr>
            <a:spLocks noGrp="1"/>
          </p:cNvSpPr>
          <p:nvPr>
            <p:ph type="body" sz="half" idx="2"/>
          </p:nvPr>
        </p:nvSpPr>
        <p:spPr/>
        <p:txBody>
          <a:bodyPr/>
          <a:lstStyle/>
          <a:p>
            <a:r>
              <a:rPr lang="en-US" dirty="0">
                <a:latin typeface="Comic Sans MS" panose="030F0702030302020204" pitchFamily="66" charset="0"/>
              </a:rPr>
              <a:t>- We have highest number of application from the Organization Type of Business Entity Type-3 in target_0.</a:t>
            </a:r>
          </a:p>
          <a:p>
            <a:r>
              <a:rPr lang="en-US" dirty="0">
                <a:latin typeface="Comic Sans MS" panose="030F0702030302020204" pitchFamily="66" charset="0"/>
              </a:rPr>
              <a:t>- Lowest number of application from the Organization Type are Industry Type-6 and Industry Type-10 in target_0.</a:t>
            </a:r>
            <a:endParaRPr lang="en-IN" dirty="0">
              <a:latin typeface="Comic Sans MS" panose="030F0702030302020204" pitchFamily="66" charset="0"/>
            </a:endParaRPr>
          </a:p>
        </p:txBody>
      </p:sp>
      <p:pic>
        <p:nvPicPr>
          <p:cNvPr id="4098" name="Picture 2" descr="Notebook Image">
            <a:extLst>
              <a:ext uri="{FF2B5EF4-FFF2-40B4-BE49-F238E27FC236}">
                <a16:creationId xmlns:a16="http://schemas.microsoft.com/office/drawing/2014/main" id="{1E61ABE4-47BB-4B5D-87B3-A6D28E0838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3115" y="634347"/>
            <a:ext cx="4641396" cy="541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4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C8CA-872F-4695-9D7D-A844DBA4AE15}"/>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BB5E8D74-DC66-411F-B732-64BB0ECABBC6}"/>
              </a:ext>
            </a:extLst>
          </p:cNvPr>
          <p:cNvSpPr>
            <a:spLocks noGrp="1"/>
          </p:cNvSpPr>
          <p:nvPr>
            <p:ph type="body" sz="half" idx="2"/>
          </p:nvPr>
        </p:nvSpPr>
        <p:spPr/>
        <p:txBody>
          <a:bodyPr/>
          <a:lstStyle/>
          <a:p>
            <a:r>
              <a:rPr lang="en-US" dirty="0">
                <a:latin typeface="Comic Sans MS" panose="030F0702030302020204" pitchFamily="66" charset="0"/>
              </a:rPr>
              <a:t>- We have highest number of application from the Organization Type of Business Entity Type-3 in target1.</a:t>
            </a:r>
          </a:p>
          <a:p>
            <a:r>
              <a:rPr lang="en-US" dirty="0">
                <a:latin typeface="Comic Sans MS" panose="030F0702030302020204" pitchFamily="66" charset="0"/>
              </a:rPr>
              <a:t>- Lowest number of application from the Organization Type are Cleaning and Industry Type-12 in target1.</a:t>
            </a:r>
            <a:endParaRPr lang="en-IN" dirty="0">
              <a:latin typeface="Comic Sans MS" panose="030F0702030302020204" pitchFamily="66" charset="0"/>
            </a:endParaRPr>
          </a:p>
        </p:txBody>
      </p:sp>
      <p:pic>
        <p:nvPicPr>
          <p:cNvPr id="5122" name="Picture 2" descr="Notebook Image">
            <a:extLst>
              <a:ext uri="{FF2B5EF4-FFF2-40B4-BE49-F238E27FC236}">
                <a16:creationId xmlns:a16="http://schemas.microsoft.com/office/drawing/2014/main" id="{AADB125E-5293-430F-BAD1-ED5A20411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4150" y="607453"/>
            <a:ext cx="4641396" cy="541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2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EF72-5DAB-410B-B506-D29843C762D1}"/>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AD9895CB-4262-415C-B41A-DD6070B48642}"/>
              </a:ext>
            </a:extLst>
          </p:cNvPr>
          <p:cNvSpPr>
            <a:spLocks noGrp="1"/>
          </p:cNvSpPr>
          <p:nvPr>
            <p:ph type="body" sz="half" idx="2"/>
          </p:nvPr>
        </p:nvSpPr>
        <p:spPr>
          <a:xfrm>
            <a:off x="2589212" y="1598613"/>
            <a:ext cx="10212388" cy="4262436"/>
          </a:xfrm>
        </p:spPr>
        <p:txBody>
          <a:bodyPr/>
          <a:lstStyle/>
          <a:p>
            <a:r>
              <a:rPr lang="en-US" dirty="0">
                <a:latin typeface="Comic Sans MS" panose="030F0702030302020204" pitchFamily="66" charset="0"/>
              </a:rPr>
              <a:t>- the median values of both the targets of Amount Annuity lies at 30000.</a:t>
            </a:r>
            <a:endParaRPr lang="en-IN" dirty="0">
              <a:latin typeface="Comic Sans MS" panose="030F0702030302020204" pitchFamily="66" charset="0"/>
            </a:endParaRPr>
          </a:p>
        </p:txBody>
      </p:sp>
      <p:pic>
        <p:nvPicPr>
          <p:cNvPr id="6146" name="Picture 2" descr="Notebook Image">
            <a:extLst>
              <a:ext uri="{FF2B5EF4-FFF2-40B4-BE49-F238E27FC236}">
                <a16:creationId xmlns:a16="http://schemas.microsoft.com/office/drawing/2014/main" id="{CC227FF5-421B-4DB7-AB86-EA364E0478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046" y="2590799"/>
            <a:ext cx="7942729"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29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272B-F8D1-4300-80AE-0343A5082EE0}"/>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UNIVARIATE ANALYSIS :</a:t>
            </a:r>
          </a:p>
        </p:txBody>
      </p:sp>
      <p:sp>
        <p:nvSpPr>
          <p:cNvPr id="4" name="Text Placeholder 3">
            <a:extLst>
              <a:ext uri="{FF2B5EF4-FFF2-40B4-BE49-F238E27FC236}">
                <a16:creationId xmlns:a16="http://schemas.microsoft.com/office/drawing/2014/main" id="{C7A4F3DB-097B-4006-8C64-8E12788283F0}"/>
              </a:ext>
            </a:extLst>
          </p:cNvPr>
          <p:cNvSpPr>
            <a:spLocks noGrp="1"/>
          </p:cNvSpPr>
          <p:nvPr>
            <p:ph type="body" sz="half" idx="2"/>
          </p:nvPr>
        </p:nvSpPr>
        <p:spPr>
          <a:xfrm>
            <a:off x="2589212" y="1598613"/>
            <a:ext cx="9253164" cy="4262436"/>
          </a:xfrm>
        </p:spPr>
        <p:txBody>
          <a:bodyPr/>
          <a:lstStyle/>
          <a:p>
            <a:r>
              <a:rPr lang="en-US" dirty="0">
                <a:latin typeface="Comic Sans MS" panose="030F0702030302020204" pitchFamily="66" charset="0"/>
              </a:rPr>
              <a:t>- The Student, and Businessman are present in the income type of target_0 but they are absent in target_1.</a:t>
            </a:r>
          </a:p>
          <a:p>
            <a:r>
              <a:rPr lang="en-US" dirty="0">
                <a:latin typeface="Comic Sans MS" panose="030F0702030302020204" pitchFamily="66" charset="0"/>
              </a:rPr>
              <a:t>- The number of Females is high as compared to Males in the income type of State Servant, and Commercial Associate irrespective of the targets.</a:t>
            </a:r>
            <a:endParaRPr lang="en-IN" dirty="0">
              <a:latin typeface="Comic Sans MS" panose="030F0702030302020204" pitchFamily="66" charset="0"/>
            </a:endParaRPr>
          </a:p>
        </p:txBody>
      </p:sp>
      <p:pic>
        <p:nvPicPr>
          <p:cNvPr id="7170" name="Picture 2" descr="Notebook Image">
            <a:extLst>
              <a:ext uri="{FF2B5EF4-FFF2-40B4-BE49-F238E27FC236}">
                <a16:creationId xmlns:a16="http://schemas.microsoft.com/office/drawing/2014/main" id="{BD703D37-3FF9-4C47-96FE-5F8C68E8A2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5093" y="3028716"/>
            <a:ext cx="7458636" cy="288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151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108</TotalTime>
  <Words>1486</Words>
  <Application>Microsoft Office PowerPoint</Application>
  <PresentationFormat>Widescreen</PresentationFormat>
  <Paragraphs>103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Comic Sans MS</vt:lpstr>
      <vt:lpstr>Wingdings 3</vt:lpstr>
      <vt:lpstr>Wisp</vt:lpstr>
      <vt:lpstr>CREDIT EDA CASE STUDY</vt:lpstr>
      <vt:lpstr>PROBLEM STATEMENT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UNIVARIATE ANALYSIS :</vt:lpstr>
      <vt:lpstr>BIVARIATE ANALYSIS : (NUMERIC – NUMERIC )</vt:lpstr>
      <vt:lpstr>BIVARIATE ANALYSIS : (NUMERIC – CATEGORICAL)</vt:lpstr>
      <vt:lpstr>BIVARIATE ANALYSIS : (NUMERIC – CATEGORICAL)</vt:lpstr>
      <vt:lpstr>BIVARIATE ANALYSIS : (NUMERIC – CATEGORICAL)</vt:lpstr>
      <vt:lpstr>BIVARIATE ANALYSIS : (NUMERIC – CATEGORICAL)</vt:lpstr>
      <vt:lpstr>BIVARIATE ANALYSIS : (NUMERIC – CATEGORICAL)</vt:lpstr>
      <vt:lpstr>BIVARIATE ANALYSIS : (NUMERIC – CATEGORICAL)</vt:lpstr>
      <vt:lpstr>BIVARIATE ANALYSIS : (NUMERIC – CATEGORICAL)</vt:lpstr>
      <vt:lpstr>BIVARIATE ANALYSIS : (CATEGORICAL – CATEGORICAL)</vt:lpstr>
      <vt:lpstr>BIVARIATE ANALYSIS : (CATEGORICAL – CATEGORICAL)</vt:lpstr>
      <vt:lpstr>BIVARIATE ANALYSIS : (CATEGORICAL – CATEGORICAL)</vt:lpstr>
      <vt:lpstr>MULTIVARIATE ANALYSIS :</vt:lpstr>
      <vt:lpstr>MULTIVARIATE ANALYSIS :</vt:lpstr>
      <vt:lpstr>MULTIVARIATE ANALYSIS :</vt:lpstr>
      <vt:lpstr>MULTIVARIATE ANALYSIS :</vt:lpstr>
      <vt:lpstr>CORRELATION :</vt:lpstr>
      <vt:lpstr>CORRELATION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KRITHIGA K</dc:creator>
  <cp:lastModifiedBy>KRITHIGA K</cp:lastModifiedBy>
  <cp:revision>1</cp:revision>
  <dcterms:created xsi:type="dcterms:W3CDTF">2021-12-31T13:38:56Z</dcterms:created>
  <dcterms:modified xsi:type="dcterms:W3CDTF">2021-12-31T15:26:57Z</dcterms:modified>
</cp:coreProperties>
</file>