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2" r:id="rId3"/>
    <p:sldId id="274"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53" autoAdjust="0"/>
    <p:restoredTop sz="94660"/>
  </p:normalViewPr>
  <p:slideViewPr>
    <p:cSldViewPr snapToGrid="0">
      <p:cViewPr varScale="1">
        <p:scale>
          <a:sx n="90" d="100"/>
          <a:sy n="90" d="100"/>
        </p:scale>
        <p:origin x="7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royalchallengers/17110965712"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Indian Premier League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Analysis using tableau</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5119" y="-15903"/>
            <a:ext cx="4574231" cy="6885830"/>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C307E3F-931E-3C61-DD5A-989F16832AC6}"/>
              </a:ext>
            </a:extLst>
          </p:cNvPr>
          <p:cNvSpPr txBox="1"/>
          <p:nvPr/>
        </p:nvSpPr>
        <p:spPr>
          <a:xfrm>
            <a:off x="-25119" y="6842096"/>
            <a:ext cx="4574231" cy="230832"/>
          </a:xfrm>
          <a:prstGeom prst="rect">
            <a:avLst/>
          </a:prstGeom>
          <a:noFill/>
        </p:spPr>
        <p:txBody>
          <a:bodyPr wrap="square" rtlCol="0">
            <a:spAutoFit/>
          </a:bodyPr>
          <a:lstStyle/>
          <a:p>
            <a:r>
              <a:rPr lang="en-IN" sz="900" dirty="0">
                <a:hlinkClick r:id="rId3" tooltip="https://www.flickr.com/photos/royalchallengers/17110965712"/>
              </a:rPr>
              <a:t>This Photo</a:t>
            </a:r>
            <a:r>
              <a:rPr lang="en-IN" sz="900" dirty="0"/>
              <a:t> by Unknown Author is licensed under </a:t>
            </a:r>
            <a:r>
              <a:rPr lang="en-IN" sz="900" dirty="0">
                <a:hlinkClick r:id="rId4" tooltip="https://creativecommons.org/licenses/by-nc-sa/3.0/"/>
              </a:rPr>
              <a:t>CC BY-SA-NC</a:t>
            </a:r>
            <a:endParaRPr lang="en-IN" sz="9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858A-5DE5-4404-7EED-6A19F9AA476B}"/>
              </a:ext>
            </a:extLst>
          </p:cNvPr>
          <p:cNvSpPr>
            <a:spLocks noGrp="1"/>
          </p:cNvSpPr>
          <p:nvPr>
            <p:ph type="title"/>
          </p:nvPr>
        </p:nvSpPr>
        <p:spPr>
          <a:xfrm>
            <a:off x="1627533" y="1272162"/>
            <a:ext cx="3517567" cy="3681114"/>
          </a:xfrm>
        </p:spPr>
        <p:txBody>
          <a:bodyPr>
            <a:normAutofit/>
          </a:bodyPr>
          <a:lstStyle/>
          <a:p>
            <a:r>
              <a:rPr lang="en-US" dirty="0">
                <a:solidFill>
                  <a:schemeClr val="tx1"/>
                </a:solidFill>
              </a:rPr>
              <a:t>The batsmen who have hit the most number of sixes</a:t>
            </a:r>
            <a:endParaRPr lang="en-IN" dirty="0">
              <a:solidFill>
                <a:schemeClr val="tx1"/>
              </a:solidFill>
            </a:endParaRPr>
          </a:p>
        </p:txBody>
      </p:sp>
      <p:sp>
        <p:nvSpPr>
          <p:cNvPr id="4" name="Text Placeholder 3">
            <a:extLst>
              <a:ext uri="{FF2B5EF4-FFF2-40B4-BE49-F238E27FC236}">
                <a16:creationId xmlns:a16="http://schemas.microsoft.com/office/drawing/2014/main" id="{F6C61C3D-C1B4-F8EE-2A60-737F906B948B}"/>
              </a:ext>
            </a:extLst>
          </p:cNvPr>
          <p:cNvSpPr>
            <a:spLocks noGrp="1"/>
          </p:cNvSpPr>
          <p:nvPr>
            <p:ph type="body" sz="half" idx="2"/>
          </p:nvPr>
        </p:nvSpPr>
        <p:spPr/>
        <p:txBody>
          <a:bodyPr/>
          <a:lstStyle/>
          <a:p>
            <a:endParaRPr lang="en-IN" dirty="0"/>
          </a:p>
        </p:txBody>
      </p:sp>
      <p:pic>
        <p:nvPicPr>
          <p:cNvPr id="10" name="Content Placeholder 9">
            <a:extLst>
              <a:ext uri="{FF2B5EF4-FFF2-40B4-BE49-F238E27FC236}">
                <a16:creationId xmlns:a16="http://schemas.microsoft.com/office/drawing/2014/main" id="{613CAC1F-9F64-41E7-BC27-6ECC2B09466D}"/>
              </a:ext>
            </a:extLst>
          </p:cNvPr>
          <p:cNvPicPr>
            <a:picLocks noGrp="1" noChangeAspect="1"/>
          </p:cNvPicPr>
          <p:nvPr>
            <p:ph idx="1"/>
          </p:nvPr>
        </p:nvPicPr>
        <p:blipFill>
          <a:blip r:embed="rId2"/>
          <a:stretch>
            <a:fillRect/>
          </a:stretch>
        </p:blipFill>
        <p:spPr>
          <a:xfrm>
            <a:off x="7410616" y="0"/>
            <a:ext cx="1995777" cy="6858000"/>
          </a:xfrm>
        </p:spPr>
      </p:pic>
    </p:spTree>
    <p:extLst>
      <p:ext uri="{BB962C8B-B14F-4D97-AF65-F5344CB8AC3E}">
        <p14:creationId xmlns:p14="http://schemas.microsoft.com/office/powerpoint/2010/main" val="74871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F380F-BF5F-3CCD-0396-9E0DF4C721AE}"/>
              </a:ext>
            </a:extLst>
          </p:cNvPr>
          <p:cNvSpPr>
            <a:spLocks noGrp="1"/>
          </p:cNvSpPr>
          <p:nvPr>
            <p:ph type="title"/>
          </p:nvPr>
        </p:nvSpPr>
        <p:spPr>
          <a:xfrm>
            <a:off x="1184289" y="5854765"/>
            <a:ext cx="10113645" cy="743682"/>
          </a:xfrm>
        </p:spPr>
        <p:txBody>
          <a:bodyPr/>
          <a:lstStyle/>
          <a:p>
            <a:r>
              <a:rPr lang="en-US" sz="3200" dirty="0">
                <a:solidFill>
                  <a:schemeClr val="tx1"/>
                </a:solidFill>
              </a:rPr>
              <a:t>Batsmen who have hit the most number of fours and sixes ( per season and overall )</a:t>
            </a:r>
            <a:endParaRPr lang="en-IN" sz="3200" dirty="0">
              <a:solidFill>
                <a:schemeClr val="tx1"/>
              </a:solidFill>
            </a:endParaRPr>
          </a:p>
        </p:txBody>
      </p:sp>
      <p:sp>
        <p:nvSpPr>
          <p:cNvPr id="4" name="Text Placeholder 3">
            <a:extLst>
              <a:ext uri="{FF2B5EF4-FFF2-40B4-BE49-F238E27FC236}">
                <a16:creationId xmlns:a16="http://schemas.microsoft.com/office/drawing/2014/main" id="{47C3C186-AB96-7BCA-CCE3-14DC2B628EA0}"/>
              </a:ext>
            </a:extLst>
          </p:cNvPr>
          <p:cNvSpPr>
            <a:spLocks noGrp="1"/>
          </p:cNvSpPr>
          <p:nvPr>
            <p:ph type="body" sz="half" idx="2"/>
          </p:nvPr>
        </p:nvSpPr>
        <p:spPr>
          <a:xfrm>
            <a:off x="1184670" y="4458766"/>
            <a:ext cx="10113264" cy="609600"/>
          </a:xfrm>
        </p:spPr>
        <p:txBody>
          <a:bodyPr/>
          <a:lstStyle/>
          <a:p>
            <a:endParaRPr lang="en-IN" dirty="0"/>
          </a:p>
        </p:txBody>
      </p:sp>
      <p:pic>
        <p:nvPicPr>
          <p:cNvPr id="8" name="Picture Placeholder 7">
            <a:extLst>
              <a:ext uri="{FF2B5EF4-FFF2-40B4-BE49-F238E27FC236}">
                <a16:creationId xmlns:a16="http://schemas.microsoft.com/office/drawing/2014/main" id="{8D82691A-9BDF-E60D-7FEE-9F802EFCEE67}"/>
              </a:ext>
            </a:extLst>
          </p:cNvPr>
          <p:cNvPicPr>
            <a:picLocks noGrp="1" noChangeAspect="1"/>
          </p:cNvPicPr>
          <p:nvPr>
            <p:ph type="pic" idx="1"/>
          </p:nvPr>
        </p:nvPicPr>
        <p:blipFill rotWithShape="1">
          <a:blip r:embed="rId2"/>
          <a:srcRect t="182" b="182"/>
          <a:stretch/>
        </p:blipFill>
        <p:spPr>
          <a:xfrm>
            <a:off x="0" y="-218712"/>
            <a:ext cx="12192000" cy="5812220"/>
          </a:xfrm>
        </p:spPr>
      </p:pic>
    </p:spTree>
    <p:extLst>
      <p:ext uri="{BB962C8B-B14F-4D97-AF65-F5344CB8AC3E}">
        <p14:creationId xmlns:p14="http://schemas.microsoft.com/office/powerpoint/2010/main" val="252057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B8DC5-CF3B-2FAE-AC0D-3BA8D86DD12F}"/>
              </a:ext>
            </a:extLst>
          </p:cNvPr>
          <p:cNvSpPr>
            <a:spLocks noGrp="1"/>
          </p:cNvSpPr>
          <p:nvPr>
            <p:ph type="title"/>
          </p:nvPr>
        </p:nvSpPr>
        <p:spPr>
          <a:xfrm>
            <a:off x="1158442" y="5704114"/>
            <a:ext cx="10113645" cy="743682"/>
          </a:xfrm>
        </p:spPr>
        <p:txBody>
          <a:bodyPr/>
          <a:lstStyle/>
          <a:p>
            <a:r>
              <a:rPr lang="en-US" sz="3200" dirty="0">
                <a:solidFill>
                  <a:schemeClr val="tx1"/>
                </a:solidFill>
              </a:rPr>
              <a:t>Team performance season-wise (wins vs losses)</a:t>
            </a:r>
            <a:endParaRPr lang="en-IN" sz="3200" dirty="0">
              <a:solidFill>
                <a:schemeClr val="tx1"/>
              </a:solidFill>
            </a:endParaRPr>
          </a:p>
        </p:txBody>
      </p:sp>
      <p:sp>
        <p:nvSpPr>
          <p:cNvPr id="4" name="Text Placeholder 3">
            <a:extLst>
              <a:ext uri="{FF2B5EF4-FFF2-40B4-BE49-F238E27FC236}">
                <a16:creationId xmlns:a16="http://schemas.microsoft.com/office/drawing/2014/main" id="{5F6288AF-ECF7-5E38-014B-FF07FD4C4749}"/>
              </a:ext>
            </a:extLst>
          </p:cNvPr>
          <p:cNvSpPr>
            <a:spLocks noGrp="1"/>
          </p:cNvSpPr>
          <p:nvPr>
            <p:ph type="body" sz="half" idx="2"/>
          </p:nvPr>
        </p:nvSpPr>
        <p:spPr>
          <a:xfrm>
            <a:off x="1158442" y="4251654"/>
            <a:ext cx="10113264" cy="609600"/>
          </a:xfrm>
        </p:spPr>
        <p:txBody>
          <a:bodyPr/>
          <a:lstStyle/>
          <a:p>
            <a:endParaRPr lang="en-IN" dirty="0"/>
          </a:p>
        </p:txBody>
      </p:sp>
      <p:pic>
        <p:nvPicPr>
          <p:cNvPr id="14" name="Picture Placeholder 13">
            <a:extLst>
              <a:ext uri="{FF2B5EF4-FFF2-40B4-BE49-F238E27FC236}">
                <a16:creationId xmlns:a16="http://schemas.microsoft.com/office/drawing/2014/main" id="{A8270C1D-24F4-60F4-3AC4-A00183EA4B61}"/>
              </a:ext>
            </a:extLst>
          </p:cNvPr>
          <p:cNvPicPr>
            <a:picLocks noGrp="1" noChangeAspect="1"/>
          </p:cNvPicPr>
          <p:nvPr>
            <p:ph type="pic" idx="1"/>
          </p:nvPr>
        </p:nvPicPr>
        <p:blipFill rotWithShape="1">
          <a:blip r:embed="rId2"/>
          <a:srcRect t="360" b="360"/>
          <a:stretch/>
        </p:blipFill>
        <p:spPr>
          <a:xfrm>
            <a:off x="0" y="-218712"/>
            <a:ext cx="12192000" cy="5922826"/>
          </a:xfrm>
        </p:spPr>
      </p:pic>
    </p:spTree>
    <p:extLst>
      <p:ext uri="{BB962C8B-B14F-4D97-AF65-F5344CB8AC3E}">
        <p14:creationId xmlns:p14="http://schemas.microsoft.com/office/powerpoint/2010/main" val="199045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B8DC5-CF3B-2FAE-AC0D-3BA8D86DD12F}"/>
              </a:ext>
            </a:extLst>
          </p:cNvPr>
          <p:cNvSpPr>
            <a:spLocks noGrp="1"/>
          </p:cNvSpPr>
          <p:nvPr>
            <p:ph type="title"/>
          </p:nvPr>
        </p:nvSpPr>
        <p:spPr>
          <a:xfrm>
            <a:off x="1541034" y="5843451"/>
            <a:ext cx="10113645" cy="743682"/>
          </a:xfrm>
        </p:spPr>
        <p:txBody>
          <a:bodyPr/>
          <a:lstStyle/>
          <a:p>
            <a:r>
              <a:rPr lang="en-US" dirty="0">
                <a:solidFill>
                  <a:schemeClr val="tx1"/>
                </a:solidFill>
              </a:rPr>
              <a:t>Win percentage (home vs away ground)</a:t>
            </a:r>
            <a:endParaRPr lang="en-IN" dirty="0">
              <a:solidFill>
                <a:schemeClr val="tx1"/>
              </a:solidFill>
            </a:endParaRPr>
          </a:p>
        </p:txBody>
      </p:sp>
      <p:sp>
        <p:nvSpPr>
          <p:cNvPr id="4" name="Text Placeholder 3">
            <a:extLst>
              <a:ext uri="{FF2B5EF4-FFF2-40B4-BE49-F238E27FC236}">
                <a16:creationId xmlns:a16="http://schemas.microsoft.com/office/drawing/2014/main" id="{5F6288AF-ECF7-5E38-014B-FF07FD4C4749}"/>
              </a:ext>
            </a:extLst>
          </p:cNvPr>
          <p:cNvSpPr>
            <a:spLocks noGrp="1"/>
          </p:cNvSpPr>
          <p:nvPr>
            <p:ph type="body" sz="half" idx="2"/>
          </p:nvPr>
        </p:nvSpPr>
        <p:spPr>
          <a:xfrm>
            <a:off x="1132113" y="4639314"/>
            <a:ext cx="10113264" cy="609600"/>
          </a:xfrm>
        </p:spPr>
        <p:txBody>
          <a:bodyPr/>
          <a:lstStyle/>
          <a:p>
            <a:endParaRPr lang="en-IN" dirty="0"/>
          </a:p>
        </p:txBody>
      </p:sp>
      <p:pic>
        <p:nvPicPr>
          <p:cNvPr id="20" name="Picture Placeholder 19">
            <a:extLst>
              <a:ext uri="{FF2B5EF4-FFF2-40B4-BE49-F238E27FC236}">
                <a16:creationId xmlns:a16="http://schemas.microsoft.com/office/drawing/2014/main" id="{ABB972FD-D4E0-E5C5-60AD-D1D54C799BF5}"/>
              </a:ext>
            </a:extLst>
          </p:cNvPr>
          <p:cNvPicPr>
            <a:picLocks noGrp="1" noChangeAspect="1"/>
          </p:cNvPicPr>
          <p:nvPr>
            <p:ph type="pic" idx="1"/>
          </p:nvPr>
        </p:nvPicPr>
        <p:blipFill rotWithShape="1">
          <a:blip r:embed="rId2"/>
          <a:srcRect t="54" b="54"/>
          <a:stretch/>
        </p:blipFill>
        <p:spPr>
          <a:xfrm>
            <a:off x="148045" y="487680"/>
            <a:ext cx="11895909" cy="5416731"/>
          </a:xfrm>
        </p:spPr>
      </p:pic>
    </p:spTree>
    <p:extLst>
      <p:ext uri="{BB962C8B-B14F-4D97-AF65-F5344CB8AC3E}">
        <p14:creationId xmlns:p14="http://schemas.microsoft.com/office/powerpoint/2010/main" val="482876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609608-2353-3697-EBF4-2CBCC0BEB727}"/>
              </a:ext>
            </a:extLst>
          </p:cNvPr>
          <p:cNvPicPr>
            <a:picLocks noChangeAspect="1"/>
          </p:cNvPicPr>
          <p:nvPr/>
        </p:nvPicPr>
        <p:blipFill>
          <a:blip r:embed="rId2"/>
          <a:stretch>
            <a:fillRect/>
          </a:stretch>
        </p:blipFill>
        <p:spPr>
          <a:xfrm>
            <a:off x="778933" y="300567"/>
            <a:ext cx="10634134" cy="6256866"/>
          </a:xfrm>
          <a:prstGeom prst="rect">
            <a:avLst/>
          </a:prstGeom>
        </p:spPr>
      </p:pic>
    </p:spTree>
    <p:extLst>
      <p:ext uri="{BB962C8B-B14F-4D97-AF65-F5344CB8AC3E}">
        <p14:creationId xmlns:p14="http://schemas.microsoft.com/office/powerpoint/2010/main" val="76742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B0DB9-476A-FF00-E048-6D02F7709CAB}"/>
              </a:ext>
            </a:extLst>
          </p:cNvPr>
          <p:cNvPicPr>
            <a:picLocks noChangeAspect="1"/>
          </p:cNvPicPr>
          <p:nvPr/>
        </p:nvPicPr>
        <p:blipFill>
          <a:blip r:embed="rId2"/>
          <a:stretch>
            <a:fillRect/>
          </a:stretch>
        </p:blipFill>
        <p:spPr>
          <a:xfrm>
            <a:off x="817033" y="385233"/>
            <a:ext cx="10557934" cy="6087533"/>
          </a:xfrm>
          <a:prstGeom prst="rect">
            <a:avLst/>
          </a:prstGeom>
        </p:spPr>
      </p:pic>
    </p:spTree>
    <p:extLst>
      <p:ext uri="{BB962C8B-B14F-4D97-AF65-F5344CB8AC3E}">
        <p14:creationId xmlns:p14="http://schemas.microsoft.com/office/powerpoint/2010/main" val="3840890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E404D6-C807-E797-22D4-93FF0D955AA9}"/>
              </a:ext>
            </a:extLst>
          </p:cNvPr>
          <p:cNvPicPr>
            <a:picLocks noChangeAspect="1"/>
          </p:cNvPicPr>
          <p:nvPr/>
        </p:nvPicPr>
        <p:blipFill>
          <a:blip r:embed="rId2"/>
          <a:stretch>
            <a:fillRect/>
          </a:stretch>
        </p:blipFill>
        <p:spPr>
          <a:xfrm>
            <a:off x="1104900" y="376925"/>
            <a:ext cx="9982200" cy="6104149"/>
          </a:xfrm>
          <a:prstGeom prst="rect">
            <a:avLst/>
          </a:prstGeom>
        </p:spPr>
      </p:pic>
    </p:spTree>
    <p:extLst>
      <p:ext uri="{BB962C8B-B14F-4D97-AF65-F5344CB8AC3E}">
        <p14:creationId xmlns:p14="http://schemas.microsoft.com/office/powerpoint/2010/main" val="14576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46C7-34DD-E28C-4E85-CC85DFE1FC52}"/>
              </a:ext>
            </a:extLst>
          </p:cNvPr>
          <p:cNvSpPr>
            <a:spLocks noGrp="1"/>
          </p:cNvSpPr>
          <p:nvPr>
            <p:ph type="title"/>
          </p:nvPr>
        </p:nvSpPr>
        <p:spPr>
          <a:xfrm>
            <a:off x="1097280" y="305863"/>
            <a:ext cx="10058400" cy="1450757"/>
          </a:xfrm>
        </p:spPr>
        <p:txBody>
          <a:bodyPr/>
          <a:lstStyle/>
          <a:p>
            <a:r>
              <a:rPr lang="en-US" dirty="0"/>
              <a:t>Background</a:t>
            </a:r>
            <a:endParaRPr lang="en-IN" dirty="0"/>
          </a:p>
        </p:txBody>
      </p:sp>
      <p:sp>
        <p:nvSpPr>
          <p:cNvPr id="3" name="Content Placeholder 2">
            <a:extLst>
              <a:ext uri="{FF2B5EF4-FFF2-40B4-BE49-F238E27FC236}">
                <a16:creationId xmlns:a16="http://schemas.microsoft.com/office/drawing/2014/main" id="{7CF7E7D3-B91E-4B08-74EF-6DF2858FEFDB}"/>
              </a:ext>
            </a:extLst>
          </p:cNvPr>
          <p:cNvSpPr>
            <a:spLocks noGrp="1"/>
          </p:cNvSpPr>
          <p:nvPr>
            <p:ph idx="1"/>
          </p:nvPr>
        </p:nvSpPr>
        <p:spPr>
          <a:xfrm>
            <a:off x="1097280" y="2065867"/>
            <a:ext cx="10058400" cy="3760891"/>
          </a:xfrm>
        </p:spPr>
        <p:txBody>
          <a:bodyPr>
            <a:normAutofit fontScale="77500" lnSpcReduction="20000"/>
          </a:bodyPr>
          <a:lstStyle/>
          <a:p>
            <a:r>
              <a:rPr lang="en-US" dirty="0"/>
              <a:t>The Indian Premier League, or IPL, is a T20 cricket league, which was founded in 2008 and is held every year. It sees participation from both national and international players, and eight teams representing eight Indian cities compete with each other in a double round-robin format in the league stages, which are followed by playoffs. Over the years, IPL has become one of the most-watched and most attended live sporting events all over the world. </a:t>
            </a:r>
          </a:p>
          <a:p>
            <a:r>
              <a:rPr lang="en-US" dirty="0"/>
              <a:t>You work as a data analyst at IFP, a nationally recognized news agency, which is based out of New Delhi, and provides news reports and feeds to magazines, newspapers and TV broadcasters all over the country. The Sports Editor of the agency has approached you to build a Tableau dashboard of IPL statistics over the years since its inception in order to create an infographic for a newsletter that their team is working on. For this newsletter, in some cases, they will use the visual representations as you have created in Tableau directly for their infographic, and in a few other cases, they will use important statistics after trying out the different filters and customizations that you have provided for interactivity. Therefore, you are expected to build an interactive dashboard in Tableau for this purpose. </a:t>
            </a:r>
          </a:p>
          <a:p>
            <a:r>
              <a:rPr lang="en-US" dirty="0"/>
              <a:t>You need to use the following two data set files: </a:t>
            </a:r>
          </a:p>
          <a:p>
            <a:r>
              <a:rPr lang="en-US" dirty="0"/>
              <a:t>•matches.csv - It contains match-level information for each and every match held in IPL from 2008 to 2017. </a:t>
            </a:r>
          </a:p>
          <a:p>
            <a:r>
              <a:rPr lang="en-US" dirty="0"/>
              <a:t>•deliveries.csv - It contains ball-by-ball information for each of the matches.</a:t>
            </a:r>
            <a:endParaRPr lang="en-IN" dirty="0"/>
          </a:p>
        </p:txBody>
      </p:sp>
    </p:spTree>
    <p:extLst>
      <p:ext uri="{BB962C8B-B14F-4D97-AF65-F5344CB8AC3E}">
        <p14:creationId xmlns:p14="http://schemas.microsoft.com/office/powerpoint/2010/main" val="7724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F380F-BF5F-3CCD-0396-9E0DF4C721AE}"/>
              </a:ext>
            </a:extLst>
          </p:cNvPr>
          <p:cNvSpPr>
            <a:spLocks noGrp="1"/>
          </p:cNvSpPr>
          <p:nvPr>
            <p:ph type="title"/>
          </p:nvPr>
        </p:nvSpPr>
        <p:spPr>
          <a:xfrm>
            <a:off x="1153884" y="5663345"/>
            <a:ext cx="10113645" cy="743682"/>
          </a:xfrm>
        </p:spPr>
        <p:txBody>
          <a:bodyPr/>
          <a:lstStyle/>
          <a:p>
            <a:r>
              <a:rPr lang="en-US" sz="3200" dirty="0">
                <a:solidFill>
                  <a:schemeClr val="tx1"/>
                </a:solidFill>
              </a:rPr>
              <a:t>Toss vs Match outcome for each Ground/venue</a:t>
            </a:r>
            <a:endParaRPr lang="en-IN" sz="3200" dirty="0">
              <a:solidFill>
                <a:schemeClr val="tx1"/>
              </a:solidFill>
            </a:endParaRPr>
          </a:p>
        </p:txBody>
      </p:sp>
      <p:sp>
        <p:nvSpPr>
          <p:cNvPr id="4" name="Text Placeholder 3">
            <a:extLst>
              <a:ext uri="{FF2B5EF4-FFF2-40B4-BE49-F238E27FC236}">
                <a16:creationId xmlns:a16="http://schemas.microsoft.com/office/drawing/2014/main" id="{47C3C186-AB96-7BCA-CCE3-14DC2B628EA0}"/>
              </a:ext>
            </a:extLst>
          </p:cNvPr>
          <p:cNvSpPr>
            <a:spLocks noGrp="1"/>
          </p:cNvSpPr>
          <p:nvPr>
            <p:ph type="body" sz="half" idx="2"/>
          </p:nvPr>
        </p:nvSpPr>
        <p:spPr>
          <a:xfrm>
            <a:off x="1284511" y="3932967"/>
            <a:ext cx="10113264" cy="609600"/>
          </a:xfrm>
        </p:spPr>
        <p:txBody>
          <a:bodyPr/>
          <a:lstStyle/>
          <a:p>
            <a:endParaRPr lang="en-IN" dirty="0"/>
          </a:p>
        </p:txBody>
      </p:sp>
      <p:pic>
        <p:nvPicPr>
          <p:cNvPr id="7" name="Picture Placeholder 6">
            <a:extLst>
              <a:ext uri="{FF2B5EF4-FFF2-40B4-BE49-F238E27FC236}">
                <a16:creationId xmlns:a16="http://schemas.microsoft.com/office/drawing/2014/main" id="{7D7CA3C4-B70B-348E-3C45-1446359ED6A0}"/>
              </a:ext>
            </a:extLst>
          </p:cNvPr>
          <p:cNvPicPr>
            <a:picLocks noGrp="1" noChangeAspect="1"/>
          </p:cNvPicPr>
          <p:nvPr>
            <p:ph type="pic" idx="1"/>
          </p:nvPr>
        </p:nvPicPr>
        <p:blipFill rotWithShape="1">
          <a:blip r:embed="rId2"/>
          <a:srcRect t="1287" b="1287"/>
          <a:stretch/>
        </p:blipFill>
        <p:spPr>
          <a:xfrm>
            <a:off x="0" y="-200299"/>
            <a:ext cx="12192000" cy="5863644"/>
          </a:xfrm>
        </p:spPr>
      </p:pic>
    </p:spTree>
    <p:extLst>
      <p:ext uri="{BB962C8B-B14F-4D97-AF65-F5344CB8AC3E}">
        <p14:creationId xmlns:p14="http://schemas.microsoft.com/office/powerpoint/2010/main" val="294246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F380F-BF5F-3CCD-0396-9E0DF4C721AE}"/>
              </a:ext>
            </a:extLst>
          </p:cNvPr>
          <p:cNvSpPr>
            <a:spLocks noGrp="1"/>
          </p:cNvSpPr>
          <p:nvPr>
            <p:ph type="title"/>
          </p:nvPr>
        </p:nvSpPr>
        <p:spPr>
          <a:xfrm>
            <a:off x="3096985" y="5860869"/>
            <a:ext cx="10113645" cy="743682"/>
          </a:xfrm>
        </p:spPr>
        <p:txBody>
          <a:bodyPr/>
          <a:lstStyle/>
          <a:p>
            <a:r>
              <a:rPr lang="en-US" dirty="0">
                <a:solidFill>
                  <a:schemeClr val="tx1"/>
                </a:solidFill>
              </a:rPr>
              <a:t>Biggest wins by Runs</a:t>
            </a:r>
            <a:endParaRPr lang="en-IN" dirty="0">
              <a:solidFill>
                <a:schemeClr val="tx1"/>
              </a:solidFill>
            </a:endParaRPr>
          </a:p>
        </p:txBody>
      </p:sp>
      <p:sp>
        <p:nvSpPr>
          <p:cNvPr id="4" name="Text Placeholder 3">
            <a:extLst>
              <a:ext uri="{FF2B5EF4-FFF2-40B4-BE49-F238E27FC236}">
                <a16:creationId xmlns:a16="http://schemas.microsoft.com/office/drawing/2014/main" id="{47C3C186-AB96-7BCA-CCE3-14DC2B628EA0}"/>
              </a:ext>
            </a:extLst>
          </p:cNvPr>
          <p:cNvSpPr>
            <a:spLocks noGrp="1"/>
          </p:cNvSpPr>
          <p:nvPr>
            <p:ph type="body" sz="half" idx="2"/>
          </p:nvPr>
        </p:nvSpPr>
        <p:spPr>
          <a:xfrm>
            <a:off x="1393370" y="3671709"/>
            <a:ext cx="10113264" cy="609600"/>
          </a:xfrm>
        </p:spPr>
        <p:txBody>
          <a:bodyPr/>
          <a:lstStyle/>
          <a:p>
            <a:endParaRPr lang="en-IN" dirty="0"/>
          </a:p>
        </p:txBody>
      </p:sp>
      <p:pic>
        <p:nvPicPr>
          <p:cNvPr id="10" name="Picture Placeholder 9">
            <a:extLst>
              <a:ext uri="{FF2B5EF4-FFF2-40B4-BE49-F238E27FC236}">
                <a16:creationId xmlns:a16="http://schemas.microsoft.com/office/drawing/2014/main" id="{8225F5D6-5482-E80A-6BB4-0E4009B9E42B}"/>
              </a:ext>
            </a:extLst>
          </p:cNvPr>
          <p:cNvPicPr>
            <a:picLocks noGrp="1" noChangeAspect="1"/>
          </p:cNvPicPr>
          <p:nvPr>
            <p:ph type="pic" idx="1"/>
          </p:nvPr>
        </p:nvPicPr>
        <p:blipFill rotWithShape="1">
          <a:blip r:embed="rId2"/>
          <a:srcRect t="726" b="726"/>
          <a:stretch/>
        </p:blipFill>
        <p:spPr>
          <a:xfrm>
            <a:off x="0" y="-470263"/>
            <a:ext cx="12192000" cy="6331132"/>
          </a:xfrm>
        </p:spPr>
      </p:pic>
    </p:spTree>
    <p:extLst>
      <p:ext uri="{BB962C8B-B14F-4D97-AF65-F5344CB8AC3E}">
        <p14:creationId xmlns:p14="http://schemas.microsoft.com/office/powerpoint/2010/main" val="208488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F380F-BF5F-3CCD-0396-9E0DF4C721AE}"/>
              </a:ext>
            </a:extLst>
          </p:cNvPr>
          <p:cNvSpPr>
            <a:spLocks noGrp="1"/>
          </p:cNvSpPr>
          <p:nvPr>
            <p:ph type="title"/>
          </p:nvPr>
        </p:nvSpPr>
        <p:spPr>
          <a:xfrm>
            <a:off x="2908661" y="5819843"/>
            <a:ext cx="10113645" cy="743682"/>
          </a:xfrm>
        </p:spPr>
        <p:txBody>
          <a:bodyPr/>
          <a:lstStyle/>
          <a:p>
            <a:r>
              <a:rPr lang="en-US" dirty="0">
                <a:solidFill>
                  <a:schemeClr val="tx1"/>
                </a:solidFill>
              </a:rPr>
              <a:t>Biggest wins by wickets</a:t>
            </a:r>
            <a:endParaRPr lang="en-IN" dirty="0">
              <a:solidFill>
                <a:schemeClr val="tx1"/>
              </a:solidFill>
            </a:endParaRPr>
          </a:p>
        </p:txBody>
      </p:sp>
      <p:sp>
        <p:nvSpPr>
          <p:cNvPr id="4" name="Text Placeholder 3">
            <a:extLst>
              <a:ext uri="{FF2B5EF4-FFF2-40B4-BE49-F238E27FC236}">
                <a16:creationId xmlns:a16="http://schemas.microsoft.com/office/drawing/2014/main" id="{47C3C186-AB96-7BCA-CCE3-14DC2B628EA0}"/>
              </a:ext>
            </a:extLst>
          </p:cNvPr>
          <p:cNvSpPr>
            <a:spLocks noGrp="1"/>
          </p:cNvSpPr>
          <p:nvPr>
            <p:ph type="body" sz="half" idx="2"/>
          </p:nvPr>
        </p:nvSpPr>
        <p:spPr>
          <a:xfrm>
            <a:off x="1271831" y="4354176"/>
            <a:ext cx="10113264" cy="609600"/>
          </a:xfrm>
        </p:spPr>
        <p:txBody>
          <a:bodyPr/>
          <a:lstStyle/>
          <a:p>
            <a:endParaRPr lang="en-IN" dirty="0"/>
          </a:p>
        </p:txBody>
      </p:sp>
      <p:pic>
        <p:nvPicPr>
          <p:cNvPr id="22" name="Picture Placeholder 21">
            <a:extLst>
              <a:ext uri="{FF2B5EF4-FFF2-40B4-BE49-F238E27FC236}">
                <a16:creationId xmlns:a16="http://schemas.microsoft.com/office/drawing/2014/main" id="{0CCB150D-E4D7-222F-CC7E-179AD292EB91}"/>
              </a:ext>
            </a:extLst>
          </p:cNvPr>
          <p:cNvPicPr>
            <a:picLocks noGrp="1" noChangeAspect="1"/>
          </p:cNvPicPr>
          <p:nvPr>
            <p:ph type="pic" idx="1"/>
          </p:nvPr>
        </p:nvPicPr>
        <p:blipFill rotWithShape="1">
          <a:blip r:embed="rId2"/>
          <a:srcRect t="461" b="461"/>
          <a:stretch/>
        </p:blipFill>
        <p:spPr>
          <a:xfrm>
            <a:off x="0" y="-470264"/>
            <a:ext cx="12192000" cy="6383273"/>
          </a:xfrm>
        </p:spPr>
      </p:pic>
    </p:spTree>
    <p:extLst>
      <p:ext uri="{BB962C8B-B14F-4D97-AF65-F5344CB8AC3E}">
        <p14:creationId xmlns:p14="http://schemas.microsoft.com/office/powerpoint/2010/main" val="183435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F380F-BF5F-3CCD-0396-9E0DF4C721AE}"/>
              </a:ext>
            </a:extLst>
          </p:cNvPr>
          <p:cNvSpPr>
            <a:spLocks noGrp="1"/>
          </p:cNvSpPr>
          <p:nvPr>
            <p:ph type="title"/>
          </p:nvPr>
        </p:nvSpPr>
        <p:spPr>
          <a:xfrm>
            <a:off x="2351314" y="5945820"/>
            <a:ext cx="9290684" cy="743682"/>
          </a:xfrm>
        </p:spPr>
        <p:txBody>
          <a:bodyPr/>
          <a:lstStyle/>
          <a:p>
            <a:r>
              <a:rPr lang="en-US" dirty="0">
                <a:solidFill>
                  <a:schemeClr val="tx1"/>
                </a:solidFill>
              </a:rPr>
              <a:t>Highest total across all seasons</a:t>
            </a:r>
            <a:endParaRPr lang="en-IN" dirty="0">
              <a:solidFill>
                <a:schemeClr val="tx1"/>
              </a:solidFill>
            </a:endParaRPr>
          </a:p>
        </p:txBody>
      </p:sp>
      <p:sp>
        <p:nvSpPr>
          <p:cNvPr id="4" name="Text Placeholder 3">
            <a:extLst>
              <a:ext uri="{FF2B5EF4-FFF2-40B4-BE49-F238E27FC236}">
                <a16:creationId xmlns:a16="http://schemas.microsoft.com/office/drawing/2014/main" id="{47C3C186-AB96-7BCA-CCE3-14DC2B628EA0}"/>
              </a:ext>
            </a:extLst>
          </p:cNvPr>
          <p:cNvSpPr>
            <a:spLocks noGrp="1"/>
          </p:cNvSpPr>
          <p:nvPr>
            <p:ph type="body" sz="half" idx="2"/>
          </p:nvPr>
        </p:nvSpPr>
        <p:spPr>
          <a:xfrm>
            <a:off x="1371980" y="4068222"/>
            <a:ext cx="10113264" cy="609600"/>
          </a:xfrm>
        </p:spPr>
        <p:txBody>
          <a:bodyPr/>
          <a:lstStyle/>
          <a:p>
            <a:endParaRPr lang="en-IN" dirty="0"/>
          </a:p>
        </p:txBody>
      </p:sp>
      <p:pic>
        <p:nvPicPr>
          <p:cNvPr id="7" name="Picture Placeholder 6">
            <a:extLst>
              <a:ext uri="{FF2B5EF4-FFF2-40B4-BE49-F238E27FC236}">
                <a16:creationId xmlns:a16="http://schemas.microsoft.com/office/drawing/2014/main" id="{5FF55147-D25B-79C6-E06A-A9C50643B375}"/>
              </a:ext>
            </a:extLst>
          </p:cNvPr>
          <p:cNvPicPr>
            <a:picLocks noGrp="1" noChangeAspect="1"/>
          </p:cNvPicPr>
          <p:nvPr>
            <p:ph type="pic" idx="1"/>
          </p:nvPr>
        </p:nvPicPr>
        <p:blipFill rotWithShape="1">
          <a:blip r:embed="rId2"/>
          <a:srcRect t="417" b="417"/>
          <a:stretch/>
        </p:blipFill>
        <p:spPr>
          <a:xfrm>
            <a:off x="0" y="0"/>
            <a:ext cx="12192000" cy="6072192"/>
          </a:xfrm>
        </p:spPr>
      </p:pic>
    </p:spTree>
    <p:extLst>
      <p:ext uri="{BB962C8B-B14F-4D97-AF65-F5344CB8AC3E}">
        <p14:creationId xmlns:p14="http://schemas.microsoft.com/office/powerpoint/2010/main" val="349649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F380F-BF5F-3CCD-0396-9E0DF4C721AE}"/>
              </a:ext>
            </a:extLst>
          </p:cNvPr>
          <p:cNvSpPr>
            <a:spLocks noGrp="1"/>
          </p:cNvSpPr>
          <p:nvPr>
            <p:ph type="title"/>
          </p:nvPr>
        </p:nvSpPr>
        <p:spPr>
          <a:xfrm>
            <a:off x="1072243" y="5868395"/>
            <a:ext cx="12590144" cy="743682"/>
          </a:xfrm>
        </p:spPr>
        <p:txBody>
          <a:bodyPr/>
          <a:lstStyle/>
          <a:p>
            <a:r>
              <a:rPr lang="en-US" sz="2800" dirty="0">
                <a:solidFill>
                  <a:schemeClr val="tx1"/>
                </a:solidFill>
              </a:rPr>
              <a:t>Orange cap contenders (The batsmen who have scored </a:t>
            </a:r>
            <a:br>
              <a:rPr lang="en-US" sz="2800" dirty="0">
                <a:solidFill>
                  <a:schemeClr val="tx1"/>
                </a:solidFill>
              </a:rPr>
            </a:br>
            <a:r>
              <a:rPr lang="en-US" sz="2800" dirty="0">
                <a:solidFill>
                  <a:schemeClr val="tx1"/>
                </a:solidFill>
              </a:rPr>
              <a:t>the maximum number of runs in a particular season)</a:t>
            </a:r>
            <a:endParaRPr lang="en-IN" sz="2800" dirty="0">
              <a:solidFill>
                <a:schemeClr val="tx1"/>
              </a:solidFill>
            </a:endParaRPr>
          </a:p>
        </p:txBody>
      </p:sp>
      <p:sp>
        <p:nvSpPr>
          <p:cNvPr id="4" name="Text Placeholder 3">
            <a:extLst>
              <a:ext uri="{FF2B5EF4-FFF2-40B4-BE49-F238E27FC236}">
                <a16:creationId xmlns:a16="http://schemas.microsoft.com/office/drawing/2014/main" id="{47C3C186-AB96-7BCA-CCE3-14DC2B628EA0}"/>
              </a:ext>
            </a:extLst>
          </p:cNvPr>
          <p:cNvSpPr>
            <a:spLocks noGrp="1"/>
          </p:cNvSpPr>
          <p:nvPr>
            <p:ph type="body" sz="half" idx="2"/>
          </p:nvPr>
        </p:nvSpPr>
        <p:spPr>
          <a:xfrm>
            <a:off x="1331805" y="3537951"/>
            <a:ext cx="10113264" cy="609600"/>
          </a:xfrm>
        </p:spPr>
        <p:txBody>
          <a:bodyPr/>
          <a:lstStyle/>
          <a:p>
            <a:endParaRPr lang="en-IN" dirty="0"/>
          </a:p>
        </p:txBody>
      </p:sp>
      <p:pic>
        <p:nvPicPr>
          <p:cNvPr id="12" name="Picture Placeholder 11">
            <a:extLst>
              <a:ext uri="{FF2B5EF4-FFF2-40B4-BE49-F238E27FC236}">
                <a16:creationId xmlns:a16="http://schemas.microsoft.com/office/drawing/2014/main" id="{D98B3CC2-B896-EF61-84B2-94E5CDE4B054}"/>
              </a:ext>
            </a:extLst>
          </p:cNvPr>
          <p:cNvPicPr>
            <a:picLocks noGrp="1" noChangeAspect="1"/>
          </p:cNvPicPr>
          <p:nvPr>
            <p:ph type="pic" idx="1"/>
          </p:nvPr>
        </p:nvPicPr>
        <p:blipFill rotWithShape="1">
          <a:blip r:embed="rId2"/>
          <a:srcRect t="14" b="14"/>
          <a:stretch/>
        </p:blipFill>
        <p:spPr>
          <a:xfrm>
            <a:off x="0" y="-305798"/>
            <a:ext cx="12192000" cy="5965187"/>
          </a:xfrm>
        </p:spPr>
      </p:pic>
    </p:spTree>
    <p:extLst>
      <p:ext uri="{BB962C8B-B14F-4D97-AF65-F5344CB8AC3E}">
        <p14:creationId xmlns:p14="http://schemas.microsoft.com/office/powerpoint/2010/main" val="138405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F380F-BF5F-3CCD-0396-9E0DF4C721AE}"/>
              </a:ext>
            </a:extLst>
          </p:cNvPr>
          <p:cNvSpPr>
            <a:spLocks noGrp="1"/>
          </p:cNvSpPr>
          <p:nvPr>
            <p:ph type="title"/>
          </p:nvPr>
        </p:nvSpPr>
        <p:spPr>
          <a:xfrm>
            <a:off x="1080952" y="5873201"/>
            <a:ext cx="10921364" cy="743682"/>
          </a:xfrm>
        </p:spPr>
        <p:txBody>
          <a:bodyPr/>
          <a:lstStyle/>
          <a:p>
            <a:r>
              <a:rPr lang="en-US" sz="2800" dirty="0">
                <a:solidFill>
                  <a:schemeClr val="tx1"/>
                </a:solidFill>
              </a:rPr>
              <a:t>Purple cap contenders (The bowlers who have taken the maximum number of wickets in a particular season)</a:t>
            </a:r>
            <a:endParaRPr lang="en-IN" sz="2800" dirty="0">
              <a:solidFill>
                <a:schemeClr val="tx1"/>
              </a:solidFill>
            </a:endParaRPr>
          </a:p>
        </p:txBody>
      </p:sp>
      <p:sp>
        <p:nvSpPr>
          <p:cNvPr id="4" name="Text Placeholder 3">
            <a:extLst>
              <a:ext uri="{FF2B5EF4-FFF2-40B4-BE49-F238E27FC236}">
                <a16:creationId xmlns:a16="http://schemas.microsoft.com/office/drawing/2014/main" id="{47C3C186-AB96-7BCA-CCE3-14DC2B628EA0}"/>
              </a:ext>
            </a:extLst>
          </p:cNvPr>
          <p:cNvSpPr>
            <a:spLocks noGrp="1"/>
          </p:cNvSpPr>
          <p:nvPr>
            <p:ph type="body" sz="half" idx="2"/>
          </p:nvPr>
        </p:nvSpPr>
        <p:spPr>
          <a:xfrm>
            <a:off x="464819" y="3987214"/>
            <a:ext cx="10113264" cy="609600"/>
          </a:xfrm>
        </p:spPr>
        <p:txBody>
          <a:bodyPr/>
          <a:lstStyle/>
          <a:p>
            <a:endParaRPr lang="en-IN" dirty="0"/>
          </a:p>
        </p:txBody>
      </p:sp>
      <p:pic>
        <p:nvPicPr>
          <p:cNvPr id="7" name="Picture Placeholder 6">
            <a:extLst>
              <a:ext uri="{FF2B5EF4-FFF2-40B4-BE49-F238E27FC236}">
                <a16:creationId xmlns:a16="http://schemas.microsoft.com/office/drawing/2014/main" id="{2B26EE65-723E-D3DA-FBBF-2E3B6FEB6AC5}"/>
              </a:ext>
            </a:extLst>
          </p:cNvPr>
          <p:cNvPicPr>
            <a:picLocks noGrp="1" noChangeAspect="1"/>
          </p:cNvPicPr>
          <p:nvPr>
            <p:ph type="pic" idx="1"/>
          </p:nvPr>
        </p:nvPicPr>
        <p:blipFill rotWithShape="1">
          <a:blip r:embed="rId2"/>
          <a:srcRect l="256" r="256"/>
          <a:stretch/>
        </p:blipFill>
        <p:spPr>
          <a:xfrm>
            <a:off x="0" y="-79375"/>
            <a:ext cx="12192000" cy="5775008"/>
          </a:xfrm>
        </p:spPr>
      </p:pic>
    </p:spTree>
    <p:extLst>
      <p:ext uri="{BB962C8B-B14F-4D97-AF65-F5344CB8AC3E}">
        <p14:creationId xmlns:p14="http://schemas.microsoft.com/office/powerpoint/2010/main" val="411932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858A-5DE5-4404-7EED-6A19F9AA476B}"/>
              </a:ext>
            </a:extLst>
          </p:cNvPr>
          <p:cNvSpPr>
            <a:spLocks noGrp="1"/>
          </p:cNvSpPr>
          <p:nvPr>
            <p:ph type="title"/>
          </p:nvPr>
        </p:nvSpPr>
        <p:spPr>
          <a:xfrm>
            <a:off x="1592698" y="1394080"/>
            <a:ext cx="3517567" cy="3506943"/>
          </a:xfrm>
        </p:spPr>
        <p:txBody>
          <a:bodyPr>
            <a:normAutofit/>
          </a:bodyPr>
          <a:lstStyle/>
          <a:p>
            <a:r>
              <a:rPr lang="en-US" dirty="0">
                <a:solidFill>
                  <a:schemeClr val="tx1"/>
                </a:solidFill>
              </a:rPr>
              <a:t>The batsmen who have hit the most number of fours</a:t>
            </a:r>
            <a:endParaRPr lang="en-IN" dirty="0">
              <a:solidFill>
                <a:schemeClr val="tx1"/>
              </a:solidFill>
            </a:endParaRPr>
          </a:p>
        </p:txBody>
      </p:sp>
      <p:pic>
        <p:nvPicPr>
          <p:cNvPr id="6" name="Content Placeholder 5">
            <a:extLst>
              <a:ext uri="{FF2B5EF4-FFF2-40B4-BE49-F238E27FC236}">
                <a16:creationId xmlns:a16="http://schemas.microsoft.com/office/drawing/2014/main" id="{1393622E-4909-FC78-FB9D-FC8BBBC41FF2}"/>
              </a:ext>
            </a:extLst>
          </p:cNvPr>
          <p:cNvPicPr>
            <a:picLocks noGrp="1" noChangeAspect="1"/>
          </p:cNvPicPr>
          <p:nvPr>
            <p:ph idx="1"/>
          </p:nvPr>
        </p:nvPicPr>
        <p:blipFill>
          <a:blip r:embed="rId2"/>
          <a:stretch>
            <a:fillRect/>
          </a:stretch>
        </p:blipFill>
        <p:spPr>
          <a:xfrm>
            <a:off x="7347005" y="1"/>
            <a:ext cx="2305879" cy="6858000"/>
          </a:xfrm>
        </p:spPr>
      </p:pic>
      <p:sp>
        <p:nvSpPr>
          <p:cNvPr id="4" name="Text Placeholder 3">
            <a:extLst>
              <a:ext uri="{FF2B5EF4-FFF2-40B4-BE49-F238E27FC236}">
                <a16:creationId xmlns:a16="http://schemas.microsoft.com/office/drawing/2014/main" id="{F6C61C3D-C1B4-F8EE-2A60-737F906B948B}"/>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37291759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Organic</Template>
  <TotalTime>214</TotalTime>
  <Words>411</Words>
  <Application>Microsoft Office PowerPoint</Application>
  <PresentationFormat>Widescreen</PresentationFormat>
  <Paragraphs>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Bookman Old Style</vt:lpstr>
      <vt:lpstr>Calibri</vt:lpstr>
      <vt:lpstr>Franklin Gothic Book</vt:lpstr>
      <vt:lpstr>1_RetrospectVTI</vt:lpstr>
      <vt:lpstr>Indian Premier League </vt:lpstr>
      <vt:lpstr>Background</vt:lpstr>
      <vt:lpstr>Toss vs Match outcome for each Ground/venue</vt:lpstr>
      <vt:lpstr>Biggest wins by Runs</vt:lpstr>
      <vt:lpstr>Biggest wins by wickets</vt:lpstr>
      <vt:lpstr>Highest total across all seasons</vt:lpstr>
      <vt:lpstr>Orange cap contenders (The batsmen who have scored  the maximum number of runs in a particular season)</vt:lpstr>
      <vt:lpstr>Purple cap contenders (The bowlers who have taken the maximum number of wickets in a particular season)</vt:lpstr>
      <vt:lpstr>The batsmen who have hit the most number of fours</vt:lpstr>
      <vt:lpstr>The batsmen who have hit the most number of sixes</vt:lpstr>
      <vt:lpstr>Batsmen who have hit the most number of fours and sixes ( per season and overall )</vt:lpstr>
      <vt:lpstr>Team performance season-wise (wins vs losses)</vt:lpstr>
      <vt:lpstr>Win percentage (home vs away ground)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dc:title>
  <dc:creator>KRITHIGA K</dc:creator>
  <cp:lastModifiedBy>KRITHIGA K</cp:lastModifiedBy>
  <cp:revision>1</cp:revision>
  <dcterms:created xsi:type="dcterms:W3CDTF">2023-03-22T08:50:47Z</dcterms:created>
  <dcterms:modified xsi:type="dcterms:W3CDTF">2023-03-22T12:28:08Z</dcterms:modified>
</cp:coreProperties>
</file>