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79" r:id="rId3"/>
    <p:sldId id="281" r:id="rId4"/>
    <p:sldId id="280" r:id="rId5"/>
    <p:sldId id="307" r:id="rId6"/>
    <p:sldId id="295" r:id="rId7"/>
    <p:sldId id="296" r:id="rId8"/>
    <p:sldId id="294" r:id="rId9"/>
    <p:sldId id="297" r:id="rId10"/>
    <p:sldId id="298" r:id="rId11"/>
    <p:sldId id="300" r:id="rId12"/>
    <p:sldId id="303" r:id="rId13"/>
    <p:sldId id="301" r:id="rId14"/>
    <p:sldId id="304" r:id="rId15"/>
    <p:sldId id="305" r:id="rId16"/>
    <p:sldId id="306" r:id="rId17"/>
    <p:sldId id="290"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09" autoAdjust="0"/>
  </p:normalViewPr>
  <p:slideViewPr>
    <p:cSldViewPr snapToGrid="0" snapToObjects="1">
      <p:cViewPr varScale="1">
        <p:scale>
          <a:sx n="78" d="100"/>
          <a:sy n="78" d="100"/>
        </p:scale>
        <p:origin x="77" y="499"/>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297107" y="1856233"/>
            <a:ext cx="5597785" cy="1389888"/>
          </a:xfrm>
        </p:spPr>
        <p:txBody>
          <a:bodyPr/>
          <a:lstStyle/>
          <a:p>
            <a:r>
              <a:rPr lang="en-US" sz="3200" b="0" dirty="0">
                <a:latin typeface="Arial Black" panose="020B0A04020102020204" pitchFamily="34" charset="0"/>
              </a:rPr>
              <a:t>OLIST Marketing and retail analytics </a:t>
            </a:r>
            <a:br>
              <a:rPr lang="en-US" sz="3200" b="0" dirty="0"/>
            </a:br>
            <a:endParaRPr lang="en-US" sz="3200" b="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sz="1400" b="1" dirty="0">
                <a:solidFill>
                  <a:schemeClr val="tx1"/>
                </a:solidFill>
              </a:rPr>
              <a:t>KRITHIGA K</a:t>
            </a:r>
          </a:p>
          <a:p>
            <a:r>
              <a:rPr lang="en-US" sz="1400" b="1" dirty="0">
                <a:solidFill>
                  <a:schemeClr val="tx1"/>
                </a:solidFill>
              </a:rPr>
              <a:t>DS-DA C37</a:t>
            </a:r>
          </a:p>
          <a:p>
            <a:endParaRPr lang="en-US" dirty="0"/>
          </a:p>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805458" y="431000"/>
            <a:ext cx="8139870" cy="768096"/>
          </a:xfrm>
        </p:spPr>
        <p:txBody>
          <a:bodyPr/>
          <a:lstStyle/>
          <a:p>
            <a:r>
              <a:rPr lang="en-US" sz="2400" dirty="0">
                <a:latin typeface="Arial Black" panose="020B0604020202020204" pitchFamily="34" charset="0"/>
                <a:cs typeface="Arial Black" panose="020B0604020202020204" pitchFamily="34" charset="0"/>
              </a:rPr>
              <a:t>% running total by no. of orders</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545914" y="4633913"/>
            <a:ext cx="6400800" cy="512064"/>
          </a:xfrm>
        </p:spPr>
        <p:txBody>
          <a:bodyPr/>
          <a:lstStyle/>
          <a:p>
            <a:pPr algn="l"/>
            <a:endParaRPr lang="en-US" sz="1800" dirty="0">
              <a:solidFill>
                <a:schemeClr val="accent6"/>
              </a:solidFill>
              <a:latin typeface="Sabon Next LT" panose="02000500000000000000" pitchFamily="2" charset="0"/>
              <a:cs typeface="Sabon Next LT" panose="02000500000000000000" pitchFamily="2" charset="0"/>
            </a:endParaRPr>
          </a:p>
        </p:txBody>
      </p:sp>
      <p:pic>
        <p:nvPicPr>
          <p:cNvPr id="4" name="slide5" descr="% running total by num of orders">
            <a:extLst>
              <a:ext uri="{FF2B5EF4-FFF2-40B4-BE49-F238E27FC236}">
                <a16:creationId xmlns:a16="http://schemas.microsoft.com/office/drawing/2014/main" id="{758C3FB6-51CD-9034-5296-7B7EF2D75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58" y="2003844"/>
            <a:ext cx="11655884" cy="4073414"/>
          </a:xfrm>
          <a:prstGeom prst="rect">
            <a:avLst/>
          </a:prstGeom>
        </p:spPr>
      </p:pic>
      <p:sp>
        <p:nvSpPr>
          <p:cNvPr id="5" name="Rectangle 4">
            <a:extLst>
              <a:ext uri="{FF2B5EF4-FFF2-40B4-BE49-F238E27FC236}">
                <a16:creationId xmlns:a16="http://schemas.microsoft.com/office/drawing/2014/main" id="{5B3B907C-780D-B5C1-EC97-3E68BDA462B9}"/>
              </a:ext>
            </a:extLst>
          </p:cNvPr>
          <p:cNvSpPr/>
          <p:nvPr/>
        </p:nvSpPr>
        <p:spPr>
          <a:xfrm>
            <a:off x="268058" y="1995893"/>
            <a:ext cx="11655884" cy="4073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43D5A03-0429-6233-2622-2BEB5C97D672}"/>
              </a:ext>
            </a:extLst>
          </p:cNvPr>
          <p:cNvSpPr txBox="1"/>
          <p:nvPr/>
        </p:nvSpPr>
        <p:spPr>
          <a:xfrm>
            <a:off x="268058" y="1072563"/>
            <a:ext cx="11582036" cy="923330"/>
          </a:xfrm>
          <a:prstGeom prst="rect">
            <a:avLst/>
          </a:prstGeom>
          <a:noFill/>
        </p:spPr>
        <p:txBody>
          <a:bodyPr wrap="square" rtlCol="0">
            <a:spAutoFit/>
          </a:bodyPr>
          <a:lstStyle/>
          <a:p>
            <a:r>
              <a:rPr lang="en-IN" dirty="0"/>
              <a:t>Toys, </a:t>
            </a:r>
            <a:r>
              <a:rPr lang="en-IN" dirty="0" err="1"/>
              <a:t>health_beauty</a:t>
            </a:r>
            <a:r>
              <a:rPr lang="en-IN" dirty="0"/>
              <a:t> and </a:t>
            </a:r>
            <a:r>
              <a:rPr lang="en-IN" dirty="0" err="1"/>
              <a:t>bed_bath_table</a:t>
            </a:r>
            <a:r>
              <a:rPr lang="en-IN" dirty="0"/>
              <a:t> contribute the 80.38% and the rest contributes 19.62% of total orders according to the Pareto Analysis.</a:t>
            </a:r>
          </a:p>
          <a:p>
            <a:endParaRPr lang="en-IN" dirty="0"/>
          </a:p>
        </p:txBody>
      </p:sp>
    </p:spTree>
    <p:extLst>
      <p:ext uri="{BB962C8B-B14F-4D97-AF65-F5344CB8AC3E}">
        <p14:creationId xmlns:p14="http://schemas.microsoft.com/office/powerpoint/2010/main" val="86789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1911" y="366138"/>
            <a:ext cx="8139870" cy="768096"/>
          </a:xfrm>
        </p:spPr>
        <p:txBody>
          <a:bodyPr/>
          <a:lstStyle/>
          <a:p>
            <a:pPr algn="r"/>
            <a:r>
              <a:rPr lang="en-US" sz="2400" dirty="0">
                <a:latin typeface="Arial Black" panose="020B0604020202020204" pitchFamily="34" charset="0"/>
                <a:cs typeface="Arial Black" panose="020B0604020202020204" pitchFamily="34" charset="0"/>
              </a:rPr>
              <a:t>% running total by revenue</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100641" y="3521114"/>
            <a:ext cx="6400800" cy="512064"/>
          </a:xfrm>
        </p:spPr>
        <p:txBody>
          <a:bodyPr/>
          <a:lstStyle/>
          <a:p>
            <a:pPr algn="l"/>
            <a:endParaRPr lang="en-US" sz="1800" dirty="0">
              <a:solidFill>
                <a:schemeClr val="accent6"/>
              </a:solidFill>
              <a:latin typeface="Sabon Next LT" panose="02000500000000000000" pitchFamily="2" charset="0"/>
              <a:cs typeface="Sabon Next LT" panose="02000500000000000000" pitchFamily="2" charset="0"/>
            </a:endParaRPr>
          </a:p>
        </p:txBody>
      </p:sp>
      <p:pic>
        <p:nvPicPr>
          <p:cNvPr id="6" name="slide6" descr="% running total by revenue">
            <a:extLst>
              <a:ext uri="{FF2B5EF4-FFF2-40B4-BE49-F238E27FC236}">
                <a16:creationId xmlns:a16="http://schemas.microsoft.com/office/drawing/2014/main" id="{7CA8BFD0-86F5-8C0B-C87C-31354EA54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53" y="1987825"/>
            <a:ext cx="10849775" cy="4432233"/>
          </a:xfrm>
          <a:prstGeom prst="rect">
            <a:avLst/>
          </a:prstGeom>
        </p:spPr>
      </p:pic>
      <p:sp>
        <p:nvSpPr>
          <p:cNvPr id="7" name="Rectangle 6">
            <a:extLst>
              <a:ext uri="{FF2B5EF4-FFF2-40B4-BE49-F238E27FC236}">
                <a16:creationId xmlns:a16="http://schemas.microsoft.com/office/drawing/2014/main" id="{4763FCBE-A972-CC26-CA65-32A50738E91B}"/>
              </a:ext>
            </a:extLst>
          </p:cNvPr>
          <p:cNvSpPr/>
          <p:nvPr/>
        </p:nvSpPr>
        <p:spPr>
          <a:xfrm>
            <a:off x="730382" y="1987825"/>
            <a:ext cx="10849775" cy="4433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AB5F9BF-7312-ED63-AF07-7170D9CEDAA3}"/>
              </a:ext>
            </a:extLst>
          </p:cNvPr>
          <p:cNvSpPr txBox="1"/>
          <p:nvPr/>
        </p:nvSpPr>
        <p:spPr>
          <a:xfrm flipH="1">
            <a:off x="727324" y="1016568"/>
            <a:ext cx="10851304" cy="646331"/>
          </a:xfrm>
          <a:prstGeom prst="rect">
            <a:avLst/>
          </a:prstGeom>
          <a:noFill/>
        </p:spPr>
        <p:txBody>
          <a:bodyPr wrap="square" rtlCol="0">
            <a:spAutoFit/>
          </a:bodyPr>
          <a:lstStyle/>
          <a:p>
            <a:r>
              <a:rPr lang="en-IN" dirty="0"/>
              <a:t>Toys, </a:t>
            </a:r>
            <a:r>
              <a:rPr lang="en-IN" dirty="0" err="1"/>
              <a:t>health_beauty</a:t>
            </a:r>
            <a:r>
              <a:rPr lang="en-IN" dirty="0"/>
              <a:t> and </a:t>
            </a:r>
            <a:r>
              <a:rPr lang="en-IN" dirty="0" err="1"/>
              <a:t>watches_gifts</a:t>
            </a:r>
            <a:r>
              <a:rPr lang="en-IN" dirty="0"/>
              <a:t> contribute the 80.56% and the rest contributes 19.44% of total revenue according to the Pareto Analysis.</a:t>
            </a:r>
          </a:p>
        </p:txBody>
      </p:sp>
    </p:spTree>
    <p:extLst>
      <p:ext uri="{BB962C8B-B14F-4D97-AF65-F5344CB8AC3E}">
        <p14:creationId xmlns:p14="http://schemas.microsoft.com/office/powerpoint/2010/main" val="339917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304827" y="818985"/>
            <a:ext cx="5693664" cy="768096"/>
          </a:xfrm>
        </p:spPr>
        <p:txBody>
          <a:bodyPr/>
          <a:lstStyle/>
          <a:p>
            <a:r>
              <a:rPr lang="en-US" sz="2400" dirty="0">
                <a:latin typeface="Arial Black" panose="020B0604020202020204" pitchFamily="34" charset="0"/>
                <a:ea typeface="Arial Regular" pitchFamily="34" charset="-122"/>
                <a:cs typeface="Arial Black" panose="020B0604020202020204" pitchFamily="34" charset="0"/>
              </a:rPr>
              <a:t>Market basket analysis</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41807" y="1587081"/>
            <a:ext cx="9385720" cy="2885617"/>
          </a:xfrm>
        </p:spPr>
        <p:txBody>
          <a:bodyPr/>
          <a:lstStyle/>
          <a:p>
            <a:pPr algn="l"/>
            <a:r>
              <a:rPr lang="en-US" sz="1800" b="1" dirty="0" err="1">
                <a:solidFill>
                  <a:schemeClr val="accent2">
                    <a:lumMod val="75000"/>
                  </a:schemeClr>
                </a:solidFill>
                <a:effectLst/>
              </a:rPr>
              <a:t>Apriori</a:t>
            </a:r>
            <a:r>
              <a:rPr lang="en-US" sz="1800" b="1" dirty="0">
                <a:solidFill>
                  <a:schemeClr val="accent2">
                    <a:lumMod val="75000"/>
                  </a:schemeClr>
                </a:solidFill>
                <a:effectLst/>
              </a:rPr>
              <a:t> Algorithm &amp; Association Rule</a:t>
            </a:r>
          </a:p>
          <a:p>
            <a:pPr marL="633222" lvl="1" indent="-285750">
              <a:buFont typeface="Wingdings" panose="05000000000000000000" pitchFamily="2" charset="2"/>
              <a:buChar char="v"/>
            </a:pPr>
            <a:r>
              <a:rPr lang="en-US" sz="1800" b="0" i="0" dirty="0" err="1">
                <a:solidFill>
                  <a:srgbClr val="000000"/>
                </a:solidFill>
                <a:effectLst/>
              </a:rPr>
              <a:t>Apriori</a:t>
            </a:r>
            <a:r>
              <a:rPr lang="en-US" sz="1800" b="0" i="0" dirty="0">
                <a:solidFill>
                  <a:srgbClr val="000000"/>
                </a:solidFill>
                <a:effectLst/>
              </a:rPr>
              <a:t> algorithms is a data mining algorithm used for mining frequent </a:t>
            </a:r>
            <a:r>
              <a:rPr lang="en-US" sz="1800" b="0" i="0" dirty="0" err="1">
                <a:solidFill>
                  <a:srgbClr val="000000"/>
                </a:solidFill>
                <a:effectLst/>
              </a:rPr>
              <a:t>itemsets</a:t>
            </a:r>
            <a:r>
              <a:rPr lang="en-US" sz="1800" b="0" i="0" dirty="0">
                <a:solidFill>
                  <a:srgbClr val="000000"/>
                </a:solidFill>
                <a:effectLst/>
              </a:rPr>
              <a:t> and relevant association rules. It is devised to operate on a database that contain transactions -like, items bought by a customer in a store.</a:t>
            </a:r>
          </a:p>
          <a:p>
            <a:pPr marL="633222" lvl="1" indent="-285750">
              <a:buFont typeface="Wingdings" panose="05000000000000000000" pitchFamily="2" charset="2"/>
              <a:buChar char="v"/>
            </a:pPr>
            <a:r>
              <a:rPr lang="en-US" sz="1800" b="0" i="0" dirty="0">
                <a:solidFill>
                  <a:srgbClr val="000000"/>
                </a:solidFill>
                <a:effectLst/>
              </a:rPr>
              <a:t>An itemset can be considered frequent if it meets a user-specified support threshold. For example, if the support threshold is set to 0.5(50%), a frequent itemset is a set of items that are bought/purchased together in </a:t>
            </a:r>
            <a:r>
              <a:rPr lang="en-US" sz="1800" b="0" i="0" dirty="0" err="1">
                <a:solidFill>
                  <a:srgbClr val="000000"/>
                </a:solidFill>
                <a:effectLst/>
              </a:rPr>
              <a:t>atleast</a:t>
            </a:r>
            <a:r>
              <a:rPr lang="en-US" sz="1800" b="0" i="0" dirty="0">
                <a:solidFill>
                  <a:srgbClr val="000000"/>
                </a:solidFill>
                <a:effectLst/>
              </a:rPr>
              <a:t> 50% of all transactions.</a:t>
            </a:r>
          </a:p>
          <a:p>
            <a:pPr marL="633222" lvl="1" indent="-285750">
              <a:buFont typeface="Wingdings" panose="05000000000000000000" pitchFamily="2" charset="2"/>
              <a:buChar char="v"/>
            </a:pPr>
            <a:r>
              <a:rPr lang="en-US" sz="1800" b="0" i="0" dirty="0">
                <a:solidFill>
                  <a:srgbClr val="000000"/>
                </a:solidFill>
                <a:effectLst/>
              </a:rPr>
              <a:t>Association rules are a set of rules derived from a database, that can help determining relationship among variables in a large transactional database.</a:t>
            </a:r>
          </a:p>
          <a:p>
            <a:endParaRPr lang="en-US" dirty="0"/>
          </a:p>
        </p:txBody>
      </p:sp>
      <p:sp>
        <p:nvSpPr>
          <p:cNvPr id="9" name="Rectangle 8">
            <a:extLst>
              <a:ext uri="{FF2B5EF4-FFF2-40B4-BE49-F238E27FC236}">
                <a16:creationId xmlns:a16="http://schemas.microsoft.com/office/drawing/2014/main" id="{DC1CE81F-3697-BF6C-DE3F-089649C37237}"/>
              </a:ext>
            </a:extLst>
          </p:cNvPr>
          <p:cNvSpPr/>
          <p:nvPr/>
        </p:nvSpPr>
        <p:spPr>
          <a:xfrm>
            <a:off x="1141807" y="1587081"/>
            <a:ext cx="9385720" cy="3891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381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54442" y="363574"/>
            <a:ext cx="7083115" cy="462269"/>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MARKET BASKET </a:t>
            </a:r>
            <a:r>
              <a:rPr lang="en-US" sz="2400" dirty="0">
                <a:latin typeface="Arial Black" panose="020B0604020202020204" pitchFamily="34" charset="0"/>
                <a:cs typeface="Arial Black" panose="020B0604020202020204" pitchFamily="34" charset="0"/>
              </a:rPr>
              <a:t>ANALYSIS IN TABLEAU</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530012" y="3172968"/>
            <a:ext cx="6400800" cy="512064"/>
          </a:xfrm>
        </p:spPr>
        <p:txBody>
          <a:bodyPr/>
          <a:lstStyle/>
          <a:p>
            <a:pPr algn="l"/>
            <a:endParaRPr lang="en-US" sz="1800" dirty="0">
              <a:solidFill>
                <a:schemeClr val="accent6"/>
              </a:solidFill>
              <a:latin typeface="Sabon Next LT" panose="02000500000000000000" pitchFamily="2" charset="0"/>
              <a:cs typeface="Sabon Next LT" panose="02000500000000000000" pitchFamily="2" charset="0"/>
            </a:endParaRPr>
          </a:p>
        </p:txBody>
      </p:sp>
      <p:pic>
        <p:nvPicPr>
          <p:cNvPr id="9" name="Picture 8">
            <a:extLst>
              <a:ext uri="{FF2B5EF4-FFF2-40B4-BE49-F238E27FC236}">
                <a16:creationId xmlns:a16="http://schemas.microsoft.com/office/drawing/2014/main" id="{C736ABC6-442C-592E-E2F0-E37834D0727A}"/>
              </a:ext>
            </a:extLst>
          </p:cNvPr>
          <p:cNvPicPr>
            <a:picLocks noChangeAspect="1"/>
          </p:cNvPicPr>
          <p:nvPr/>
        </p:nvPicPr>
        <p:blipFill>
          <a:blip r:embed="rId2"/>
          <a:stretch>
            <a:fillRect/>
          </a:stretch>
        </p:blipFill>
        <p:spPr>
          <a:xfrm>
            <a:off x="1139110" y="1786063"/>
            <a:ext cx="9913780" cy="4707270"/>
          </a:xfrm>
          <a:prstGeom prst="rect">
            <a:avLst/>
          </a:prstGeom>
        </p:spPr>
      </p:pic>
      <p:sp>
        <p:nvSpPr>
          <p:cNvPr id="10" name="Rectangle 9">
            <a:extLst>
              <a:ext uri="{FF2B5EF4-FFF2-40B4-BE49-F238E27FC236}">
                <a16:creationId xmlns:a16="http://schemas.microsoft.com/office/drawing/2014/main" id="{BD23DBB2-FD5A-7729-47C2-F590831EF742}"/>
              </a:ext>
            </a:extLst>
          </p:cNvPr>
          <p:cNvSpPr/>
          <p:nvPr/>
        </p:nvSpPr>
        <p:spPr>
          <a:xfrm>
            <a:off x="1139110" y="1786063"/>
            <a:ext cx="9913780" cy="4707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2AB6CEC-BBA5-CE80-7B62-CA0D3B69BA78}"/>
              </a:ext>
            </a:extLst>
          </p:cNvPr>
          <p:cNvSpPr txBox="1"/>
          <p:nvPr/>
        </p:nvSpPr>
        <p:spPr>
          <a:xfrm>
            <a:off x="995986" y="1121287"/>
            <a:ext cx="10453892" cy="369332"/>
          </a:xfrm>
          <a:prstGeom prst="rect">
            <a:avLst/>
          </a:prstGeom>
          <a:noFill/>
        </p:spPr>
        <p:txBody>
          <a:bodyPr wrap="square" rtlCol="0">
            <a:spAutoFit/>
          </a:bodyPr>
          <a:lstStyle/>
          <a:p>
            <a:r>
              <a:rPr lang="en-IN" dirty="0"/>
              <a:t>As we can see, Toys are sold really well with </a:t>
            </a:r>
            <a:r>
              <a:rPr lang="en-IN" dirty="0" err="1"/>
              <a:t>bed_bath_table</a:t>
            </a:r>
            <a:r>
              <a:rPr lang="en-IN" dirty="0"/>
              <a:t>, </a:t>
            </a:r>
            <a:r>
              <a:rPr lang="en-IN" dirty="0" err="1"/>
              <a:t>furniture_decor</a:t>
            </a:r>
            <a:r>
              <a:rPr lang="en-IN" dirty="0"/>
              <a:t> and </a:t>
            </a:r>
            <a:r>
              <a:rPr lang="en-IN" dirty="0" err="1"/>
              <a:t>computers_accessories</a:t>
            </a:r>
            <a:r>
              <a:rPr lang="en-IN" dirty="0"/>
              <a:t>. </a:t>
            </a:r>
          </a:p>
        </p:txBody>
      </p:sp>
    </p:spTree>
    <p:extLst>
      <p:ext uri="{BB962C8B-B14F-4D97-AF65-F5344CB8AC3E}">
        <p14:creationId xmlns:p14="http://schemas.microsoft.com/office/powerpoint/2010/main" val="47418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71141" y="1019875"/>
            <a:ext cx="8392203" cy="5321287"/>
          </a:xfrm>
        </p:spPr>
        <p:txBody>
          <a:bodyPr/>
          <a:lstStyle/>
          <a:p>
            <a:pPr algn="l" rtl="0"/>
            <a:r>
              <a:rPr lang="en-US" sz="1300" dirty="0">
                <a:solidFill>
                  <a:schemeClr val="tx1"/>
                </a:solidFill>
                <a:effectLst/>
                <a:latin typeface="Arial Black" panose="020B0A04020102020204" pitchFamily="34" charset="0"/>
              </a:rPr>
              <a:t>Generating frequent </a:t>
            </a:r>
            <a:r>
              <a:rPr lang="en-US" sz="1300" dirty="0" err="1">
                <a:solidFill>
                  <a:schemeClr val="tx1"/>
                </a:solidFill>
                <a:effectLst/>
                <a:latin typeface="Arial Black" panose="020B0A04020102020204" pitchFamily="34" charset="0"/>
              </a:rPr>
              <a:t>itemsets</a:t>
            </a:r>
            <a:r>
              <a:rPr lang="en-US" sz="1300" dirty="0">
                <a:solidFill>
                  <a:schemeClr val="tx1"/>
                </a:solidFill>
                <a:effectLst/>
                <a:latin typeface="Arial Black" panose="020B0A04020102020204" pitchFamily="34" charset="0"/>
              </a:rPr>
              <a:t> from a list of items</a:t>
            </a:r>
          </a:p>
          <a:p>
            <a:pPr algn="l" rtl="0"/>
            <a:r>
              <a:rPr lang="en-US" sz="1325" b="0" i="0" dirty="0">
                <a:solidFill>
                  <a:schemeClr val="tx1"/>
                </a:solidFill>
                <a:effectLst/>
              </a:rPr>
              <a:t>First step in generation of association rules is to get all the frequent </a:t>
            </a:r>
            <a:r>
              <a:rPr lang="en-US" sz="1325" b="0" i="0" dirty="0" err="1">
                <a:solidFill>
                  <a:schemeClr val="tx1"/>
                </a:solidFill>
                <a:effectLst/>
              </a:rPr>
              <a:t>itemsets</a:t>
            </a:r>
            <a:r>
              <a:rPr lang="en-US" sz="1325" b="0" i="0" dirty="0">
                <a:solidFill>
                  <a:schemeClr val="tx1"/>
                </a:solidFill>
                <a:effectLst/>
              </a:rPr>
              <a:t>. Frequent </a:t>
            </a:r>
            <a:r>
              <a:rPr lang="en-US" sz="1325" b="0" i="0" dirty="0" err="1">
                <a:solidFill>
                  <a:schemeClr val="tx1"/>
                </a:solidFill>
                <a:effectLst/>
              </a:rPr>
              <a:t>itemsets</a:t>
            </a:r>
            <a:r>
              <a:rPr lang="en-US" sz="1325" b="0" i="0" dirty="0">
                <a:solidFill>
                  <a:schemeClr val="tx1"/>
                </a:solidFill>
                <a:effectLst/>
              </a:rPr>
              <a:t> are the ones which occur at least a minimum number of times in the transactions.</a:t>
            </a:r>
          </a:p>
          <a:p>
            <a:pPr algn="l" rtl="0"/>
            <a:r>
              <a:rPr lang="en-US" sz="1325" b="1" i="0" dirty="0">
                <a:solidFill>
                  <a:schemeClr val="tx1"/>
                </a:solidFill>
                <a:effectLst/>
              </a:rPr>
              <a:t>Support</a:t>
            </a:r>
          </a:p>
          <a:p>
            <a:pPr algn="l" rtl="0"/>
            <a:r>
              <a:rPr lang="en-US" sz="1325" b="0" i="0" dirty="0">
                <a:solidFill>
                  <a:schemeClr val="tx1"/>
                </a:solidFill>
                <a:effectLst/>
              </a:rPr>
              <a:t>This says how popular an itemset is, as measured by the proportion of transactions in which an itemset appears</a:t>
            </a:r>
          </a:p>
          <a:p>
            <a:pPr algn="l" rtl="0"/>
            <a:r>
              <a:rPr lang="en-US" sz="1325" b="0" i="0" dirty="0">
                <a:solidFill>
                  <a:schemeClr val="tx1"/>
                </a:solidFill>
                <a:effectLst/>
              </a:rPr>
              <a:t>If you discover that sales of items beyond a certain proportion tend to have a significant impact on your profits, you might consider using that proportion as your support threshold. You may then identify </a:t>
            </a:r>
            <a:r>
              <a:rPr lang="en-US" sz="1325" b="0" i="0" dirty="0" err="1">
                <a:solidFill>
                  <a:schemeClr val="tx1"/>
                </a:solidFill>
                <a:effectLst/>
              </a:rPr>
              <a:t>itemsets</a:t>
            </a:r>
            <a:r>
              <a:rPr lang="en-US" sz="1325" b="0" i="0" dirty="0">
                <a:solidFill>
                  <a:schemeClr val="tx1"/>
                </a:solidFill>
                <a:effectLst/>
              </a:rPr>
              <a:t> with support values above this threshold as significant </a:t>
            </a:r>
            <a:r>
              <a:rPr lang="en-US" sz="1325" b="0" i="0" dirty="0" err="1">
                <a:solidFill>
                  <a:schemeClr val="tx1"/>
                </a:solidFill>
                <a:effectLst/>
              </a:rPr>
              <a:t>itemsets</a:t>
            </a:r>
            <a:endParaRPr lang="en-US" sz="1325" b="0" i="0" dirty="0">
              <a:solidFill>
                <a:schemeClr val="tx1"/>
              </a:solidFill>
              <a:effectLst/>
            </a:endParaRPr>
          </a:p>
          <a:p>
            <a:pPr algn="l" rtl="0"/>
            <a:r>
              <a:rPr lang="en-US" sz="1325" b="1" i="0" dirty="0">
                <a:solidFill>
                  <a:schemeClr val="tx1"/>
                </a:solidFill>
                <a:effectLst/>
              </a:rPr>
              <a:t>Confidence</a:t>
            </a:r>
          </a:p>
          <a:p>
            <a:pPr algn="l" rtl="0"/>
            <a:r>
              <a:rPr lang="en-US" sz="1325" b="0" i="0" dirty="0">
                <a:solidFill>
                  <a:schemeClr val="tx1"/>
                </a:solidFill>
                <a:effectLst/>
              </a:rPr>
              <a:t>This says how likely item Y is purchased when item X is purchased, expressed as {X -&gt; Y}. This is measured by the proportion of transactions with item X, in which item Y also appears</a:t>
            </a:r>
          </a:p>
          <a:p>
            <a:pPr algn="l" rtl="0"/>
            <a:r>
              <a:rPr lang="en-US" sz="1325" b="0" i="0" dirty="0">
                <a:solidFill>
                  <a:schemeClr val="tx1"/>
                </a:solidFill>
                <a:effectLst/>
              </a:rPr>
              <a:t>One drawback of the confidence measure is that it might misrepresent the importance of an association. This is because it only accounts for how popular apples are, but not beers. If beers are also very popular in general, there will be a higher chance that a transaction containing apples will also contain beers, thus inflating the confidence measure. To account for the base popularity of both constituent items, we use a third measure called lift.</a:t>
            </a:r>
          </a:p>
          <a:p>
            <a:pPr algn="l" rtl="0"/>
            <a:r>
              <a:rPr lang="en-US" sz="1325" b="1" i="0" dirty="0">
                <a:solidFill>
                  <a:schemeClr val="tx1"/>
                </a:solidFill>
                <a:effectLst/>
              </a:rPr>
              <a:t>Confidence(x--&gt;Y) = Support(X,Y)/Support(X)</a:t>
            </a:r>
          </a:p>
          <a:p>
            <a:pPr algn="l" rtl="0"/>
            <a:r>
              <a:rPr lang="en-US" sz="1325" b="1" i="0" dirty="0">
                <a:solidFill>
                  <a:schemeClr val="tx1"/>
                </a:solidFill>
                <a:effectLst/>
              </a:rPr>
              <a:t>Lift</a:t>
            </a:r>
          </a:p>
          <a:p>
            <a:pPr algn="l" rtl="0"/>
            <a:r>
              <a:rPr lang="en-US" sz="1325" b="0" i="0" dirty="0">
                <a:solidFill>
                  <a:schemeClr val="tx1"/>
                </a:solidFill>
                <a:effectLst/>
              </a:rPr>
              <a:t>This says how likely item Y is purchased when item X is purchased, while controlling for how popular item Y is. In Table 1, the lift of {apple -&gt; beer} is 1,which implies no association between items. A lift value greater than 1 means that item Y is likely to be bought if item X is bought, while a value less than 1 means that item Y is unlikely to be bought if item X is bought</a:t>
            </a:r>
          </a:p>
          <a:p>
            <a:pPr algn="l" rtl="0"/>
            <a:r>
              <a:rPr lang="en-US" sz="1325" b="1" i="0" dirty="0">
                <a:solidFill>
                  <a:schemeClr val="tx1"/>
                </a:solidFill>
                <a:effectLst/>
              </a:rPr>
              <a:t>Lift (X--&gt;Y) = Support(X,Y)/Support(X)*Support(Y)</a:t>
            </a:r>
          </a:p>
          <a:p>
            <a:endParaRPr lang="en-US" sz="1800" dirty="0">
              <a:solidFill>
                <a:schemeClr val="tx1"/>
              </a:solidFill>
            </a:endParaRPr>
          </a:p>
        </p:txBody>
      </p:sp>
      <p:pic>
        <p:nvPicPr>
          <p:cNvPr id="8" name="Picture 7">
            <a:extLst>
              <a:ext uri="{FF2B5EF4-FFF2-40B4-BE49-F238E27FC236}">
                <a16:creationId xmlns:a16="http://schemas.microsoft.com/office/drawing/2014/main" id="{B3F5D663-DA3F-62C9-BC92-625DD16AD22B}"/>
              </a:ext>
            </a:extLst>
          </p:cNvPr>
          <p:cNvPicPr>
            <a:picLocks noChangeAspect="1"/>
          </p:cNvPicPr>
          <p:nvPr/>
        </p:nvPicPr>
        <p:blipFill>
          <a:blip r:embed="rId2"/>
          <a:stretch>
            <a:fillRect/>
          </a:stretch>
        </p:blipFill>
        <p:spPr>
          <a:xfrm>
            <a:off x="516443" y="1019875"/>
            <a:ext cx="2673714" cy="5321287"/>
          </a:xfrm>
          <a:prstGeom prst="rect">
            <a:avLst/>
          </a:prstGeom>
        </p:spPr>
      </p:pic>
      <p:sp>
        <p:nvSpPr>
          <p:cNvPr id="9" name="Rectangle 8">
            <a:extLst>
              <a:ext uri="{FF2B5EF4-FFF2-40B4-BE49-F238E27FC236}">
                <a16:creationId xmlns:a16="http://schemas.microsoft.com/office/drawing/2014/main" id="{3E0767E7-2F2E-EA19-93A1-97FF83A9F546}"/>
              </a:ext>
            </a:extLst>
          </p:cNvPr>
          <p:cNvSpPr/>
          <p:nvPr/>
        </p:nvSpPr>
        <p:spPr>
          <a:xfrm>
            <a:off x="516444" y="1019875"/>
            <a:ext cx="2673714" cy="5321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3F55551-2681-09DD-8347-21CB0EFC2C9A}"/>
              </a:ext>
            </a:extLst>
          </p:cNvPr>
          <p:cNvSpPr txBox="1"/>
          <p:nvPr/>
        </p:nvSpPr>
        <p:spPr>
          <a:xfrm>
            <a:off x="2835965" y="316780"/>
            <a:ext cx="6520070" cy="400110"/>
          </a:xfrm>
          <a:prstGeom prst="rect">
            <a:avLst/>
          </a:prstGeom>
          <a:noFill/>
        </p:spPr>
        <p:txBody>
          <a:bodyPr wrap="square" rtlCol="0">
            <a:spAutoFit/>
          </a:bodyPr>
          <a:lstStyle/>
          <a:p>
            <a:r>
              <a:rPr lang="en-IN" sz="2000" b="1" dirty="0">
                <a:solidFill>
                  <a:schemeClr val="accent6"/>
                </a:solidFill>
                <a:latin typeface="+mj-lt"/>
              </a:rPr>
              <a:t>MARKET BASKET ANALYSIS IN PYTHON</a:t>
            </a:r>
          </a:p>
        </p:txBody>
      </p:sp>
      <p:sp>
        <p:nvSpPr>
          <p:cNvPr id="11" name="Rectangle 10">
            <a:extLst>
              <a:ext uri="{FF2B5EF4-FFF2-40B4-BE49-F238E27FC236}">
                <a16:creationId xmlns:a16="http://schemas.microsoft.com/office/drawing/2014/main" id="{C4A0F4B8-423F-03CD-9384-E60D232AD6BF}"/>
              </a:ext>
            </a:extLst>
          </p:cNvPr>
          <p:cNvSpPr/>
          <p:nvPr/>
        </p:nvSpPr>
        <p:spPr>
          <a:xfrm>
            <a:off x="3471141" y="1019875"/>
            <a:ext cx="8392203" cy="5321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927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7783905-35E3-1F67-8D28-98EA9927E1D6}"/>
              </a:ext>
            </a:extLst>
          </p:cNvPr>
          <p:cNvPicPr>
            <a:picLocks noGrp="1" noChangeAspect="1"/>
          </p:cNvPicPr>
          <p:nvPr>
            <p:ph idx="1"/>
          </p:nvPr>
        </p:nvPicPr>
        <p:blipFill rotWithShape="1">
          <a:blip r:embed="rId2"/>
          <a:srcRect l="1" r="10173"/>
          <a:stretch/>
        </p:blipFill>
        <p:spPr>
          <a:xfrm>
            <a:off x="481781" y="540774"/>
            <a:ext cx="6624000" cy="5860026"/>
          </a:xfrm>
        </p:spPr>
      </p:pic>
      <p:sp>
        <p:nvSpPr>
          <p:cNvPr id="8" name="Rectangle 7">
            <a:extLst>
              <a:ext uri="{FF2B5EF4-FFF2-40B4-BE49-F238E27FC236}">
                <a16:creationId xmlns:a16="http://schemas.microsoft.com/office/drawing/2014/main" id="{0C3390DC-0748-E082-89B0-E3DAC2FC3314}"/>
              </a:ext>
            </a:extLst>
          </p:cNvPr>
          <p:cNvSpPr/>
          <p:nvPr/>
        </p:nvSpPr>
        <p:spPr>
          <a:xfrm>
            <a:off x="481781" y="540774"/>
            <a:ext cx="6626942" cy="5860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7FB80B7-A0E4-7585-DA05-D2A8660776AF}"/>
              </a:ext>
            </a:extLst>
          </p:cNvPr>
          <p:cNvSpPr txBox="1"/>
          <p:nvPr/>
        </p:nvSpPr>
        <p:spPr>
          <a:xfrm>
            <a:off x="7593496" y="540774"/>
            <a:ext cx="4116723" cy="2585323"/>
          </a:xfrm>
          <a:prstGeom prst="rect">
            <a:avLst/>
          </a:prstGeom>
          <a:noFill/>
        </p:spPr>
        <p:txBody>
          <a:bodyPr wrap="square" rtlCol="0">
            <a:spAutoFit/>
          </a:bodyPr>
          <a:lstStyle/>
          <a:p>
            <a:pPr algn="l"/>
            <a:r>
              <a:rPr lang="en-US" b="0" i="0" dirty="0">
                <a:effectLst/>
                <a:latin typeface="-apple-system"/>
              </a:rPr>
              <a:t>Top products categories in groups of </a:t>
            </a:r>
            <a:r>
              <a:rPr lang="en-US" b="0" i="0" dirty="0">
                <a:solidFill>
                  <a:schemeClr val="accent1">
                    <a:lumMod val="50000"/>
                  </a:schemeClr>
                </a:solidFill>
                <a:effectLst/>
                <a:latin typeface="-apple-system"/>
              </a:rPr>
              <a:t>two’s</a:t>
            </a:r>
            <a:r>
              <a:rPr lang="en-US" b="0" i="0" dirty="0">
                <a:effectLst/>
                <a:latin typeface="-apple-system"/>
              </a:rPr>
              <a:t> are:</a:t>
            </a:r>
          </a:p>
          <a:p>
            <a:pPr algn="l"/>
            <a:endParaRPr lang="en-US" b="0" i="0" dirty="0">
              <a:effectLst/>
              <a:latin typeface="-apple-system"/>
            </a:endParaRPr>
          </a:p>
          <a:p>
            <a:pPr algn="l">
              <a:buFont typeface="+mj-lt"/>
              <a:buAutoNum type="arabicPeriod"/>
            </a:pPr>
            <a:r>
              <a:rPr lang="en-US" b="0" i="0" dirty="0">
                <a:effectLst/>
                <a:latin typeface="-apple-system"/>
              </a:rPr>
              <a:t>Toys and Bed Bath Table</a:t>
            </a:r>
          </a:p>
          <a:p>
            <a:pPr algn="l">
              <a:buFont typeface="+mj-lt"/>
              <a:buAutoNum type="arabicPeriod"/>
            </a:pPr>
            <a:r>
              <a:rPr lang="en-US" b="0" i="0" dirty="0">
                <a:effectLst/>
                <a:latin typeface="-apple-system"/>
              </a:rPr>
              <a:t>Toys and Fashion Bags Accessories</a:t>
            </a:r>
          </a:p>
          <a:p>
            <a:pPr algn="l">
              <a:buFont typeface="+mj-lt"/>
              <a:buAutoNum type="arabicPeriod"/>
            </a:pPr>
            <a:r>
              <a:rPr lang="en-US" b="0" i="0" dirty="0">
                <a:effectLst/>
                <a:latin typeface="-apple-system"/>
              </a:rPr>
              <a:t>Toys and Auto</a:t>
            </a:r>
          </a:p>
          <a:p>
            <a:pPr algn="l">
              <a:buFont typeface="+mj-lt"/>
              <a:buAutoNum type="arabicPeriod"/>
            </a:pPr>
            <a:r>
              <a:rPr lang="en-US" b="0" i="0" dirty="0">
                <a:effectLst/>
                <a:latin typeface="-apple-system"/>
              </a:rPr>
              <a:t>Toys and Watches Gift</a:t>
            </a:r>
          </a:p>
          <a:p>
            <a:pPr algn="l"/>
            <a:endParaRPr lang="en-US" b="0" i="0" dirty="0">
              <a:effectLst/>
              <a:latin typeface="-apple-system"/>
            </a:endParaRPr>
          </a:p>
          <a:p>
            <a:endParaRPr lang="en-IN" dirty="0"/>
          </a:p>
        </p:txBody>
      </p:sp>
    </p:spTree>
    <p:extLst>
      <p:ext uri="{BB962C8B-B14F-4D97-AF65-F5344CB8AC3E}">
        <p14:creationId xmlns:p14="http://schemas.microsoft.com/office/powerpoint/2010/main" val="67464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FB80B7-A0E4-7585-DA05-D2A8660776AF}"/>
              </a:ext>
            </a:extLst>
          </p:cNvPr>
          <p:cNvSpPr txBox="1"/>
          <p:nvPr/>
        </p:nvSpPr>
        <p:spPr>
          <a:xfrm>
            <a:off x="7593496" y="540774"/>
            <a:ext cx="4116723" cy="3139321"/>
          </a:xfrm>
          <a:prstGeom prst="rect">
            <a:avLst/>
          </a:prstGeom>
          <a:noFill/>
        </p:spPr>
        <p:txBody>
          <a:bodyPr wrap="square" rtlCol="0">
            <a:spAutoFit/>
          </a:bodyPr>
          <a:lstStyle/>
          <a:p>
            <a:pPr algn="l"/>
            <a:r>
              <a:rPr lang="en-US" b="0" i="0" dirty="0">
                <a:effectLst/>
                <a:latin typeface="-apple-system"/>
              </a:rPr>
              <a:t>Top products categories in groups of </a:t>
            </a:r>
            <a:r>
              <a:rPr lang="en-US" b="0" i="0" dirty="0">
                <a:solidFill>
                  <a:schemeClr val="accent1">
                    <a:lumMod val="50000"/>
                  </a:schemeClr>
                </a:solidFill>
                <a:effectLst/>
                <a:latin typeface="-apple-system"/>
              </a:rPr>
              <a:t>three’s</a:t>
            </a:r>
            <a:r>
              <a:rPr lang="en-US" b="0" i="0" dirty="0">
                <a:effectLst/>
                <a:latin typeface="-apple-system"/>
              </a:rPr>
              <a:t> are:</a:t>
            </a:r>
          </a:p>
          <a:p>
            <a:pPr algn="l"/>
            <a:endParaRPr lang="en-US" b="0" i="0" dirty="0">
              <a:effectLst/>
              <a:latin typeface="-apple-system"/>
            </a:endParaRPr>
          </a:p>
          <a:p>
            <a:pPr algn="l"/>
            <a:r>
              <a:rPr lang="en-US" b="0" i="0" dirty="0">
                <a:effectLst/>
                <a:latin typeface="-apple-system"/>
              </a:rPr>
              <a:t>1. Toys, Bed bath table and Housewares</a:t>
            </a:r>
          </a:p>
          <a:p>
            <a:pPr algn="l"/>
            <a:r>
              <a:rPr lang="en-US" b="0" i="0" dirty="0">
                <a:effectLst/>
                <a:latin typeface="-apple-system"/>
              </a:rPr>
              <a:t>2. Toys, Bed bath table and Office furniture	</a:t>
            </a:r>
          </a:p>
          <a:p>
            <a:pPr algn="l"/>
            <a:r>
              <a:rPr lang="en-US" b="0" i="0" dirty="0">
                <a:effectLst/>
                <a:latin typeface="-apple-system"/>
              </a:rPr>
              <a:t>3. Toys, Garden Tools and Computer Accessories</a:t>
            </a:r>
          </a:p>
          <a:p>
            <a:pPr algn="l"/>
            <a:r>
              <a:rPr lang="en-US" b="0" i="0" dirty="0">
                <a:effectLst/>
                <a:latin typeface="-apple-system"/>
              </a:rPr>
              <a:t>4. Toys, Furniture Decor and Electronics</a:t>
            </a:r>
          </a:p>
          <a:p>
            <a:pPr algn="l"/>
            <a:r>
              <a:rPr lang="en-US" b="0" i="0" dirty="0">
                <a:effectLst/>
                <a:latin typeface="-apple-system"/>
              </a:rPr>
              <a:t>5. Toys, Bed bath table and Health and Beauty</a:t>
            </a:r>
            <a:endParaRPr lang="en-IN" dirty="0"/>
          </a:p>
        </p:txBody>
      </p:sp>
      <p:pic>
        <p:nvPicPr>
          <p:cNvPr id="5" name="Content Placeholder 4">
            <a:extLst>
              <a:ext uri="{FF2B5EF4-FFF2-40B4-BE49-F238E27FC236}">
                <a16:creationId xmlns:a16="http://schemas.microsoft.com/office/drawing/2014/main" id="{1528AFF7-B277-42A1-852C-92DF610384F8}"/>
              </a:ext>
            </a:extLst>
          </p:cNvPr>
          <p:cNvPicPr>
            <a:picLocks noGrp="1" noChangeAspect="1"/>
          </p:cNvPicPr>
          <p:nvPr>
            <p:ph idx="1"/>
          </p:nvPr>
        </p:nvPicPr>
        <p:blipFill>
          <a:blip r:embed="rId2"/>
          <a:stretch>
            <a:fillRect/>
          </a:stretch>
        </p:blipFill>
        <p:spPr>
          <a:xfrm>
            <a:off x="481781" y="498987"/>
            <a:ext cx="6626942" cy="5860026"/>
          </a:xfrm>
        </p:spPr>
      </p:pic>
      <p:sp>
        <p:nvSpPr>
          <p:cNvPr id="6" name="Rectangle 5">
            <a:extLst>
              <a:ext uri="{FF2B5EF4-FFF2-40B4-BE49-F238E27FC236}">
                <a16:creationId xmlns:a16="http://schemas.microsoft.com/office/drawing/2014/main" id="{3E230648-23BC-3DC4-5FBB-479D0F2625E8}"/>
              </a:ext>
            </a:extLst>
          </p:cNvPr>
          <p:cNvSpPr/>
          <p:nvPr/>
        </p:nvSpPr>
        <p:spPr>
          <a:xfrm>
            <a:off x="481781" y="498987"/>
            <a:ext cx="6626942" cy="5860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8934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RECOMMENDATIONS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257880"/>
            <a:ext cx="3741928" cy="3684588"/>
          </a:xfrm>
        </p:spPr>
        <p:txBody>
          <a:bodyPr/>
          <a:lstStyle/>
          <a:p>
            <a:r>
              <a:rPr lang="en-US" sz="1800" dirty="0">
                <a:solidFill>
                  <a:schemeClr val="tx1"/>
                </a:solidFill>
              </a:rPr>
              <a:t>Toys should always be in stock as it is contributing to the good amount of revenue.</a:t>
            </a:r>
          </a:p>
          <a:p>
            <a:r>
              <a:rPr lang="en-US" sz="1800" dirty="0">
                <a:solidFill>
                  <a:schemeClr val="tx1"/>
                </a:solidFill>
              </a:rPr>
              <a:t>Only the categories that generate more than 80% of revenue should be focused.</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697216" y="2257880"/>
            <a:ext cx="3741928" cy="3684588"/>
          </a:xfrm>
        </p:spPr>
        <p:txBody>
          <a:bodyPr/>
          <a:lstStyle/>
          <a:p>
            <a:r>
              <a:rPr lang="en-US" sz="1800" dirty="0">
                <a:solidFill>
                  <a:schemeClr val="tx1"/>
                </a:solidFill>
              </a:rPr>
              <a:t>Old stocks which generate less revenue can be removed from the warehouse.</a:t>
            </a:r>
          </a:p>
          <a:p>
            <a:r>
              <a:rPr lang="en-US" sz="1800" dirty="0" err="1">
                <a:solidFill>
                  <a:schemeClr val="tx1"/>
                </a:solidFill>
              </a:rPr>
              <a:t>OList</a:t>
            </a:r>
            <a:r>
              <a:rPr lang="en-US" sz="1800" dirty="0">
                <a:solidFill>
                  <a:schemeClr val="tx1"/>
                </a:solidFill>
              </a:rPr>
              <a:t> can provide coupon codes or gift vouchers or even may discount one of their product combinations to encourage people to buy.</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sz="1800" dirty="0"/>
              <a:t>KRITHIGA K</a:t>
            </a:r>
          </a:p>
          <a:p>
            <a:r>
              <a:rPr lang="en-US" sz="1800" dirty="0"/>
              <a:t>DS-DA C37</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697480"/>
            <a:ext cx="5693664" cy="3122168"/>
          </a:xfrm>
        </p:spPr>
        <p:txBody>
          <a:bodyPr/>
          <a:lstStyle/>
          <a:p>
            <a:r>
              <a:rPr lang="en-US" dirty="0">
                <a:solidFill>
                  <a:schemeClr val="tx1"/>
                </a:solidFill>
              </a:rPr>
              <a:t>Objective</a:t>
            </a:r>
          </a:p>
          <a:p>
            <a:r>
              <a:rPr lang="en-US" dirty="0">
                <a:solidFill>
                  <a:schemeClr val="tx1"/>
                </a:solidFill>
              </a:rPr>
              <a:t>Background</a:t>
            </a:r>
          </a:p>
          <a:p>
            <a:r>
              <a:rPr lang="en-US" dirty="0">
                <a:solidFill>
                  <a:schemeClr val="tx1"/>
                </a:solidFill>
              </a:rPr>
              <a:t>Data Cleaning &amp; Exploration Summary</a:t>
            </a:r>
          </a:p>
          <a:p>
            <a:r>
              <a:rPr lang="en-US" dirty="0">
                <a:solidFill>
                  <a:schemeClr val="tx1"/>
                </a:solidFill>
              </a:rPr>
              <a:t>​Key Findings(Insights)</a:t>
            </a:r>
          </a:p>
          <a:p>
            <a:r>
              <a:rPr lang="en-US" dirty="0">
                <a:solidFill>
                  <a:schemeClr val="tx1"/>
                </a:solidFill>
              </a:rPr>
              <a:t>Recommendations</a:t>
            </a:r>
          </a:p>
          <a:p>
            <a:r>
              <a:rPr lang="en-US" dirty="0">
                <a:solidFill>
                  <a:schemeClr val="tx1"/>
                </a:solidFill>
              </a:rPr>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569738"/>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OBJECTIVE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334786" y="4547749"/>
            <a:ext cx="6400800" cy="512064"/>
          </a:xfrm>
        </p:spPr>
        <p:txBody>
          <a:bodyPr/>
          <a:lstStyle/>
          <a:p>
            <a:pPr algn="l"/>
            <a:r>
              <a:rPr lang="en-US" sz="1800" b="0" i="0" dirty="0">
                <a:solidFill>
                  <a:schemeClr val="tx1"/>
                </a:solidFill>
                <a:effectLst/>
              </a:rPr>
              <a:t>To identify top products that contribute to the revenue and also use market basket analysis to analyze the purchase behavior of individual customers to estimate with relative certainty, what items are more likely to be purchased individually or in combination with some other products.</a:t>
            </a:r>
            <a:endParaRPr lang="en-US" sz="1800" dirty="0">
              <a:solidFill>
                <a:schemeClr val="tx1"/>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133733"/>
            <a:ext cx="6766560" cy="768096"/>
          </a:xfrm>
        </p:spPr>
        <p:txBody>
          <a:bodyPr/>
          <a:lstStyle/>
          <a:p>
            <a:r>
              <a:rPr lang="en-US" dirty="0"/>
              <a:t>BACKGROUND</a:t>
            </a:r>
            <a:br>
              <a:rPr lang="en-US" sz="4000" dirty="0"/>
            </a:br>
            <a:endParaRPr lang="en-US" sz="40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3240024"/>
            <a:ext cx="6986811" cy="2700528"/>
          </a:xfrm>
        </p:spPr>
        <p:txBody>
          <a:bodyPr/>
          <a:lstStyle/>
          <a:p>
            <a:r>
              <a:rPr lang="en-US" sz="1800" b="0" i="0" dirty="0" err="1">
                <a:solidFill>
                  <a:schemeClr val="tx1"/>
                </a:solidFill>
                <a:effectLst/>
              </a:rPr>
              <a:t>OList</a:t>
            </a:r>
            <a:r>
              <a:rPr lang="en-US" sz="1800" b="0" i="0" dirty="0">
                <a:solidFill>
                  <a:schemeClr val="tx1"/>
                </a:solidFill>
                <a:effectLst/>
              </a:rPr>
              <a:t> is one such e-commerce company that has faced some losses recently and they want to manage their inventory very well so as to reduce any unnecessary costs that they might be bearing. In this assignment, you have to manage the inventory cost of this e-commerce company </a:t>
            </a:r>
            <a:r>
              <a:rPr lang="en-US" sz="1800" b="0" i="0" dirty="0" err="1">
                <a:solidFill>
                  <a:schemeClr val="tx1"/>
                </a:solidFill>
                <a:effectLst/>
              </a:rPr>
              <a:t>OList</a:t>
            </a:r>
            <a:r>
              <a:rPr lang="en-US" sz="1800" b="0" i="0" dirty="0">
                <a:solidFill>
                  <a:schemeClr val="tx1"/>
                </a:solidFill>
                <a:effectLst/>
              </a:rPr>
              <a:t>. </a:t>
            </a:r>
            <a:endParaRPr lang="en-US" sz="1800" dirty="0">
              <a:solidFill>
                <a:schemeClr val="tx1"/>
              </a:solidFill>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sz="11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492477" y="348142"/>
            <a:ext cx="7782232" cy="850328"/>
          </a:xfrm>
        </p:spPr>
        <p:txBody>
          <a:bodyPr/>
          <a:lstStyle/>
          <a:p>
            <a:r>
              <a:rPr lang="en-US" sz="2400" b="1" dirty="0">
                <a:solidFill>
                  <a:schemeClr val="accent6"/>
                </a:solidFill>
                <a:latin typeface="Arial Black" panose="020B0604020202020204" pitchFamily="34" charset="0"/>
                <a:cs typeface="Arial Black" panose="020B0604020202020204" pitchFamily="34" charset="0"/>
              </a:rPr>
              <a:t>DATA CLEANING &amp; EXPLORATION SUMMARY</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786088" y="988386"/>
            <a:ext cx="10557076" cy="5652075"/>
          </a:xfrm>
          <a:noFill/>
        </p:spPr>
        <p:txBody>
          <a:bodyPr/>
          <a:lstStyle/>
          <a:p>
            <a:pPr marL="285750" indent="-285750" algn="l">
              <a:buFont typeface="Wingdings" panose="05000000000000000000" pitchFamily="2" charset="2"/>
              <a:buChar char="v"/>
            </a:pPr>
            <a:r>
              <a:rPr lang="en-US" sz="1300" dirty="0">
                <a:solidFill>
                  <a:schemeClr val="tx1"/>
                </a:solidFill>
                <a:latin typeface="Georgia" panose="02040502050405020303" pitchFamily="18" charset="0"/>
              </a:rPr>
              <a:t>We read each separate sheets from excel to python notebooks with the help of python libraries. </a:t>
            </a:r>
          </a:p>
          <a:p>
            <a:pPr marL="285750" indent="-285750" algn="l">
              <a:buFont typeface="Wingdings" panose="05000000000000000000" pitchFamily="2" charset="2"/>
              <a:buChar char="v"/>
            </a:pPr>
            <a:r>
              <a:rPr lang="en-US" sz="1300" dirty="0">
                <a:solidFill>
                  <a:schemeClr val="tx1"/>
                </a:solidFill>
                <a:latin typeface="Georgia" panose="02040502050405020303" pitchFamily="18" charset="0"/>
              </a:rPr>
              <a:t>Orders: </a:t>
            </a:r>
          </a:p>
          <a:p>
            <a:pPr marL="800100" lvl="1" indent="-342900">
              <a:buAutoNum type="arabicPeriod"/>
            </a:pPr>
            <a:r>
              <a:rPr lang="en-US" sz="1300" dirty="0">
                <a:solidFill>
                  <a:schemeClr val="tx1"/>
                </a:solidFill>
                <a:latin typeface="Georgia" panose="02040502050405020303" pitchFamily="18" charset="0"/>
              </a:rPr>
              <a:t>No duplicate values. </a:t>
            </a:r>
          </a:p>
          <a:p>
            <a:pPr marL="800100" lvl="1" indent="-342900">
              <a:buAutoNum type="arabicPeriod"/>
            </a:pPr>
            <a:r>
              <a:rPr lang="en-US" sz="1300" dirty="0">
                <a:solidFill>
                  <a:schemeClr val="tx1"/>
                </a:solidFill>
                <a:latin typeface="Georgia" panose="02040502050405020303" pitchFamily="18" charset="0"/>
              </a:rPr>
              <a:t>Order with </a:t>
            </a:r>
            <a:r>
              <a:rPr lang="en-US" sz="1300" dirty="0" err="1">
                <a:solidFill>
                  <a:schemeClr val="tx1"/>
                </a:solidFill>
                <a:latin typeface="Georgia" panose="02040502050405020303" pitchFamily="18" charset="0"/>
              </a:rPr>
              <a:t>order_status</a:t>
            </a:r>
            <a:r>
              <a:rPr lang="en-US" sz="1300" dirty="0">
                <a:solidFill>
                  <a:schemeClr val="tx1"/>
                </a:solidFill>
                <a:latin typeface="Georgia" panose="02040502050405020303" pitchFamily="18" charset="0"/>
              </a:rPr>
              <a:t> as “Delivered” were filtered. </a:t>
            </a:r>
          </a:p>
          <a:p>
            <a:pPr marL="800100" lvl="1" indent="-342900">
              <a:buAutoNum type="arabicPeriod"/>
            </a:pPr>
            <a:r>
              <a:rPr lang="en-US" sz="1300" dirty="0">
                <a:solidFill>
                  <a:schemeClr val="tx1"/>
                </a:solidFill>
                <a:latin typeface="Georgia" panose="02040502050405020303" pitchFamily="18" charset="0"/>
              </a:rPr>
              <a:t>Missing values of timestamps were imputed as per the requirement.</a:t>
            </a:r>
          </a:p>
          <a:p>
            <a:pPr marL="800100" lvl="1" indent="-342900">
              <a:buAutoNum type="arabicPeriod"/>
            </a:pPr>
            <a:r>
              <a:rPr lang="en-US" sz="1300" dirty="0">
                <a:solidFill>
                  <a:schemeClr val="tx1"/>
                </a:solidFill>
                <a:latin typeface="Georgia" panose="02040502050405020303" pitchFamily="18" charset="0"/>
              </a:rPr>
              <a:t>No Outliers detected. </a:t>
            </a:r>
          </a:p>
          <a:p>
            <a:pPr marL="285750" indent="-285750" algn="l">
              <a:buFont typeface="Wingdings" panose="05000000000000000000" pitchFamily="2" charset="2"/>
              <a:buChar char="v"/>
            </a:pPr>
            <a:r>
              <a:rPr lang="en-US" sz="1300" dirty="0" err="1">
                <a:solidFill>
                  <a:schemeClr val="tx1"/>
                </a:solidFill>
                <a:latin typeface="Georgia" panose="02040502050405020303" pitchFamily="18" charset="0"/>
              </a:rPr>
              <a:t>Order_Items</a:t>
            </a:r>
            <a:r>
              <a:rPr lang="en-US" sz="1300" dirty="0">
                <a:solidFill>
                  <a:schemeClr val="tx1"/>
                </a:solidFill>
                <a:latin typeface="Georgia" panose="02040502050405020303" pitchFamily="18" charset="0"/>
              </a:rPr>
              <a:t>:</a:t>
            </a:r>
          </a:p>
          <a:p>
            <a:pPr marL="800100" lvl="1" indent="-342900">
              <a:buAutoNum type="arabicPeriod"/>
            </a:pPr>
            <a:r>
              <a:rPr lang="en-US" sz="1300" dirty="0">
                <a:solidFill>
                  <a:schemeClr val="tx1"/>
                </a:solidFill>
                <a:latin typeface="Georgia" panose="02040502050405020303" pitchFamily="18" charset="0"/>
              </a:rPr>
              <a:t>No missing values. </a:t>
            </a:r>
          </a:p>
          <a:p>
            <a:pPr marL="800100" lvl="1" indent="-342900">
              <a:buAutoNum type="arabicPeriod"/>
            </a:pPr>
            <a:r>
              <a:rPr lang="en-US" sz="1300" dirty="0">
                <a:solidFill>
                  <a:schemeClr val="tx1"/>
                </a:solidFill>
                <a:latin typeface="Georgia" panose="02040502050405020303" pitchFamily="18" charset="0"/>
              </a:rPr>
              <a:t>No duplicate values. </a:t>
            </a:r>
          </a:p>
          <a:p>
            <a:pPr marL="800100" lvl="1" indent="-342900">
              <a:buAutoNum type="arabicPeriod"/>
            </a:pPr>
            <a:r>
              <a:rPr lang="en-US" sz="1300" dirty="0">
                <a:solidFill>
                  <a:schemeClr val="tx1"/>
                </a:solidFill>
                <a:latin typeface="Georgia" panose="02040502050405020303" pitchFamily="18" charset="0"/>
              </a:rPr>
              <a:t>Outlier treatment not done as may lead to data loss. </a:t>
            </a:r>
          </a:p>
          <a:p>
            <a:pPr marL="285750" indent="-285750" algn="l">
              <a:buFont typeface="Wingdings" panose="05000000000000000000" pitchFamily="2" charset="2"/>
              <a:buChar char="v"/>
            </a:pPr>
            <a:r>
              <a:rPr lang="en-US" sz="1300" dirty="0">
                <a:solidFill>
                  <a:schemeClr val="tx1"/>
                </a:solidFill>
                <a:latin typeface="Georgia" panose="02040502050405020303" pitchFamily="18" charset="0"/>
              </a:rPr>
              <a:t>Customers: </a:t>
            </a:r>
          </a:p>
          <a:p>
            <a:pPr marL="800100" lvl="1" indent="-342900">
              <a:buAutoNum type="arabicPeriod"/>
            </a:pPr>
            <a:r>
              <a:rPr lang="en-US" sz="1300" dirty="0">
                <a:solidFill>
                  <a:schemeClr val="tx1"/>
                </a:solidFill>
                <a:latin typeface="Georgia" panose="02040502050405020303" pitchFamily="18" charset="0"/>
              </a:rPr>
              <a:t>No Missing values. </a:t>
            </a:r>
          </a:p>
          <a:p>
            <a:pPr marL="800100" lvl="1" indent="-342900">
              <a:buAutoNum type="arabicPeriod"/>
            </a:pPr>
            <a:r>
              <a:rPr lang="en-US" sz="1300" dirty="0">
                <a:solidFill>
                  <a:schemeClr val="tx1"/>
                </a:solidFill>
                <a:latin typeface="Georgia" panose="02040502050405020303" pitchFamily="18" charset="0"/>
              </a:rPr>
              <a:t>Duplicate customer Id’s were dropped. </a:t>
            </a:r>
          </a:p>
          <a:p>
            <a:pPr marL="800100" lvl="1" indent="-342900">
              <a:buAutoNum type="arabicPeriod"/>
            </a:pPr>
            <a:r>
              <a:rPr lang="en-US" sz="1300" dirty="0">
                <a:solidFill>
                  <a:schemeClr val="tx1"/>
                </a:solidFill>
                <a:latin typeface="Georgia" panose="02040502050405020303" pitchFamily="18" charset="0"/>
              </a:rPr>
              <a:t>No outliers detected. </a:t>
            </a:r>
          </a:p>
          <a:p>
            <a:pPr marL="285750" indent="-285750" algn="l">
              <a:buFont typeface="Wingdings" panose="05000000000000000000" pitchFamily="2" charset="2"/>
              <a:buChar char="v"/>
            </a:pPr>
            <a:r>
              <a:rPr lang="en-US" sz="1300" dirty="0">
                <a:solidFill>
                  <a:schemeClr val="tx1"/>
                </a:solidFill>
                <a:latin typeface="Georgia" panose="02040502050405020303" pitchFamily="18" charset="0"/>
              </a:rPr>
              <a:t>Payments: </a:t>
            </a:r>
          </a:p>
          <a:p>
            <a:pPr marL="800100" lvl="1" indent="-342900">
              <a:buAutoNum type="arabicPeriod"/>
            </a:pPr>
            <a:r>
              <a:rPr lang="en-US" sz="1300" dirty="0">
                <a:solidFill>
                  <a:schemeClr val="tx1"/>
                </a:solidFill>
                <a:latin typeface="Georgia" panose="02040502050405020303" pitchFamily="18" charset="0"/>
              </a:rPr>
              <a:t>No Missing values. </a:t>
            </a:r>
          </a:p>
          <a:p>
            <a:pPr marL="800100" lvl="1" indent="-342900">
              <a:buAutoNum type="arabicPeriod"/>
            </a:pPr>
            <a:r>
              <a:rPr lang="en-US" sz="1300" dirty="0">
                <a:solidFill>
                  <a:schemeClr val="tx1"/>
                </a:solidFill>
                <a:latin typeface="Georgia" panose="02040502050405020303" pitchFamily="18" charset="0"/>
              </a:rPr>
              <a:t>Duplicate Order Id’s were dropped. </a:t>
            </a:r>
          </a:p>
          <a:p>
            <a:pPr marL="800100" lvl="1" indent="-342900">
              <a:buAutoNum type="arabicPeriod"/>
            </a:pPr>
            <a:r>
              <a:rPr lang="en-US" sz="1300" dirty="0">
                <a:solidFill>
                  <a:schemeClr val="tx1"/>
                </a:solidFill>
                <a:latin typeface="Georgia" panose="02040502050405020303" pitchFamily="18" charset="0"/>
              </a:rPr>
              <a:t>Outliers treatment not done as may lead to data loss. </a:t>
            </a:r>
          </a:p>
          <a:p>
            <a:pPr marL="285750" indent="-285750" algn="l">
              <a:buFont typeface="Wingdings" panose="05000000000000000000" pitchFamily="2" charset="2"/>
              <a:buChar char="v"/>
            </a:pPr>
            <a:r>
              <a:rPr lang="en-US" sz="1300" dirty="0">
                <a:solidFill>
                  <a:schemeClr val="tx1"/>
                </a:solidFill>
                <a:latin typeface="Georgia" panose="02040502050405020303" pitchFamily="18" charset="0"/>
              </a:rPr>
              <a:t>Products: </a:t>
            </a:r>
          </a:p>
          <a:p>
            <a:pPr marL="800100" lvl="1" indent="-342900">
              <a:buAutoNum type="arabicPeriod"/>
            </a:pPr>
            <a:r>
              <a:rPr lang="en-US" sz="1300" dirty="0">
                <a:solidFill>
                  <a:schemeClr val="tx1"/>
                </a:solidFill>
                <a:latin typeface="Georgia" panose="02040502050405020303" pitchFamily="18" charset="0"/>
              </a:rPr>
              <a:t>Missing values for product category name imputed with Mode and </a:t>
            </a:r>
            <a:r>
              <a:rPr lang="en-US" sz="1300" dirty="0" err="1">
                <a:solidFill>
                  <a:schemeClr val="tx1"/>
                </a:solidFill>
                <a:latin typeface="Georgia" panose="02040502050405020303" pitchFamily="18" charset="0"/>
              </a:rPr>
              <a:t>product_weight_g</a:t>
            </a:r>
            <a:r>
              <a:rPr lang="en-US" sz="1300" dirty="0">
                <a:solidFill>
                  <a:schemeClr val="tx1"/>
                </a:solidFill>
                <a:latin typeface="Georgia" panose="02040502050405020303" pitchFamily="18" charset="0"/>
              </a:rPr>
              <a:t>, </a:t>
            </a:r>
            <a:r>
              <a:rPr lang="en-US" sz="1300" dirty="0" err="1">
                <a:solidFill>
                  <a:schemeClr val="tx1"/>
                </a:solidFill>
                <a:latin typeface="Georgia" panose="02040502050405020303" pitchFamily="18" charset="0"/>
              </a:rPr>
              <a:t>product_length_cm</a:t>
            </a:r>
            <a:r>
              <a:rPr lang="en-US" sz="1300" dirty="0">
                <a:solidFill>
                  <a:schemeClr val="tx1"/>
                </a:solidFill>
                <a:latin typeface="Georgia" panose="02040502050405020303" pitchFamily="18" charset="0"/>
              </a:rPr>
              <a:t>, </a:t>
            </a:r>
            <a:r>
              <a:rPr lang="en-US" sz="1300" dirty="0" err="1">
                <a:solidFill>
                  <a:schemeClr val="tx1"/>
                </a:solidFill>
                <a:latin typeface="Georgia" panose="02040502050405020303" pitchFamily="18" charset="0"/>
              </a:rPr>
              <a:t>product_height_cm</a:t>
            </a:r>
            <a:r>
              <a:rPr lang="en-US" sz="1300" dirty="0">
                <a:solidFill>
                  <a:schemeClr val="tx1"/>
                </a:solidFill>
                <a:latin typeface="Georgia" panose="02040502050405020303" pitchFamily="18" charset="0"/>
              </a:rPr>
              <a:t>, </a:t>
            </a:r>
            <a:r>
              <a:rPr lang="en-US" sz="1300" dirty="0" err="1">
                <a:solidFill>
                  <a:schemeClr val="tx1"/>
                </a:solidFill>
                <a:latin typeface="Georgia" panose="02040502050405020303" pitchFamily="18" charset="0"/>
              </a:rPr>
              <a:t>product_width_cm</a:t>
            </a:r>
            <a:r>
              <a:rPr lang="en-US" sz="1300" dirty="0">
                <a:solidFill>
                  <a:schemeClr val="tx1"/>
                </a:solidFill>
                <a:latin typeface="Georgia" panose="02040502050405020303" pitchFamily="18" charset="0"/>
              </a:rPr>
              <a:t> with mean values . </a:t>
            </a:r>
          </a:p>
          <a:p>
            <a:pPr marL="800100" lvl="1" indent="-342900">
              <a:buAutoNum type="arabicPeriod"/>
            </a:pPr>
            <a:r>
              <a:rPr lang="en-US" sz="1300" dirty="0">
                <a:solidFill>
                  <a:schemeClr val="tx1"/>
                </a:solidFill>
                <a:latin typeface="Georgia" panose="02040502050405020303" pitchFamily="18" charset="0"/>
              </a:rPr>
              <a:t>No duplicate values. </a:t>
            </a:r>
          </a:p>
          <a:p>
            <a:pPr marL="285750" indent="-285750" algn="l">
              <a:buFont typeface="Wingdings" panose="05000000000000000000" pitchFamily="2" charset="2"/>
              <a:buChar char="v"/>
            </a:pPr>
            <a:r>
              <a:rPr lang="en-US" sz="1300" dirty="0">
                <a:solidFill>
                  <a:schemeClr val="tx1"/>
                </a:solidFill>
                <a:latin typeface="Georgia" panose="02040502050405020303" pitchFamily="18" charset="0"/>
              </a:rPr>
              <a:t>After the complete treatment the cleaned data was exported to ‘</a:t>
            </a:r>
            <a:r>
              <a:rPr lang="en-US" sz="1300" dirty="0" err="1">
                <a:solidFill>
                  <a:schemeClr val="tx1"/>
                </a:solidFill>
                <a:latin typeface="Georgia" panose="02040502050405020303" pitchFamily="18" charset="0"/>
              </a:rPr>
              <a:t>Cleaned_Retail_Data</a:t>
            </a:r>
            <a:r>
              <a:rPr lang="en-US" sz="1300" dirty="0">
                <a:solidFill>
                  <a:schemeClr val="tx1"/>
                </a:solidFill>
                <a:latin typeface="Georgia" panose="02040502050405020303" pitchFamily="18" charset="0"/>
              </a:rPr>
              <a:t>’ excel file with the sheet names remaining the same.</a:t>
            </a:r>
            <a:endParaRPr lang="en-US" sz="1300" dirty="0">
              <a:solidFill>
                <a:schemeClr val="tx1"/>
              </a:solidFill>
              <a:latin typeface="Georgia" panose="02040502050405020303" pitchFamily="18" charset="0"/>
              <a:cs typeface="Sabon Next LT" panose="02000500000000000000" pitchFamily="2" charset="0"/>
            </a:endParaRPr>
          </a:p>
        </p:txBody>
      </p:sp>
      <p:sp>
        <p:nvSpPr>
          <p:cNvPr id="4" name="Rectangle 3">
            <a:extLst>
              <a:ext uri="{FF2B5EF4-FFF2-40B4-BE49-F238E27FC236}">
                <a16:creationId xmlns:a16="http://schemas.microsoft.com/office/drawing/2014/main" id="{5089172E-A209-E05F-16A8-72846E8A8648}"/>
              </a:ext>
            </a:extLst>
          </p:cNvPr>
          <p:cNvSpPr/>
          <p:nvPr/>
        </p:nvSpPr>
        <p:spPr>
          <a:xfrm>
            <a:off x="7069394" y="72758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F3AF85E-4AFE-7035-ED58-5090971BBF2E}"/>
              </a:ext>
            </a:extLst>
          </p:cNvPr>
          <p:cNvSpPr/>
          <p:nvPr/>
        </p:nvSpPr>
        <p:spPr>
          <a:xfrm>
            <a:off x="694648" y="964871"/>
            <a:ext cx="10648516" cy="56520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4236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317019" y="373711"/>
            <a:ext cx="6400800" cy="461340"/>
          </a:xfrm>
        </p:spPr>
        <p:txBody>
          <a:bodyPr/>
          <a:lstStyle/>
          <a:p>
            <a:pPr algn="l"/>
            <a:r>
              <a:rPr lang="en-US" sz="2400" b="1" dirty="0">
                <a:solidFill>
                  <a:schemeClr val="accent6"/>
                </a:solidFill>
                <a:latin typeface="Arial Black" panose="020B0A04020102020204" pitchFamily="34" charset="0"/>
                <a:cs typeface="Arial Black" panose="020B0604020202020204" pitchFamily="34" charset="0"/>
              </a:rPr>
              <a:t>Top 20 products by revenue</a:t>
            </a:r>
            <a:br>
              <a:rPr lang="en-US" sz="2400" b="1" dirty="0">
                <a:solidFill>
                  <a:schemeClr val="accent6"/>
                </a:solidFill>
                <a:latin typeface="Arial Black" panose="020B0604020202020204" pitchFamily="34" charset="0"/>
                <a:cs typeface="Arial Black" panose="020B0604020202020204" pitchFamily="34" charset="0"/>
              </a:rPr>
            </a:br>
            <a:endParaRPr lang="en-US" sz="2400" b="1" dirty="0">
              <a:solidFill>
                <a:schemeClr val="accent6"/>
              </a:solidFill>
              <a:latin typeface="+mn-lt"/>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flipH="1">
            <a:off x="4561027" y="3244131"/>
            <a:ext cx="2886323" cy="1741335"/>
          </a:xfrm>
        </p:spPr>
        <p:txBody>
          <a:bodyPr/>
          <a:lstStyle/>
          <a:p>
            <a:pPr algn="l"/>
            <a:endParaRPr lang="en-US" sz="1800" dirty="0">
              <a:solidFill>
                <a:schemeClr val="accent6"/>
              </a:solidFill>
              <a:latin typeface="Sabon Next LT" panose="02000500000000000000" pitchFamily="2" charset="0"/>
              <a:cs typeface="Sabon Next LT" panose="02000500000000000000" pitchFamily="2" charset="0"/>
            </a:endParaRPr>
          </a:p>
        </p:txBody>
      </p:sp>
      <p:pic>
        <p:nvPicPr>
          <p:cNvPr id="7" name="Picture 6">
            <a:extLst>
              <a:ext uri="{FF2B5EF4-FFF2-40B4-BE49-F238E27FC236}">
                <a16:creationId xmlns:a16="http://schemas.microsoft.com/office/drawing/2014/main" id="{9CC02AB4-BC9A-2A8E-25AF-A5E16ED279AE}"/>
              </a:ext>
            </a:extLst>
          </p:cNvPr>
          <p:cNvPicPr>
            <a:picLocks noChangeAspect="1"/>
          </p:cNvPicPr>
          <p:nvPr/>
        </p:nvPicPr>
        <p:blipFill>
          <a:blip r:embed="rId2"/>
          <a:stretch>
            <a:fillRect/>
          </a:stretch>
        </p:blipFill>
        <p:spPr>
          <a:xfrm>
            <a:off x="739636" y="1820779"/>
            <a:ext cx="9929652" cy="4371474"/>
          </a:xfrm>
          <a:prstGeom prst="rect">
            <a:avLst/>
          </a:prstGeom>
        </p:spPr>
      </p:pic>
      <p:sp>
        <p:nvSpPr>
          <p:cNvPr id="8" name="Rectangle 7">
            <a:extLst>
              <a:ext uri="{FF2B5EF4-FFF2-40B4-BE49-F238E27FC236}">
                <a16:creationId xmlns:a16="http://schemas.microsoft.com/office/drawing/2014/main" id="{1B4DB8FB-7827-0DC3-DCAA-215D8D25EEC8}"/>
              </a:ext>
            </a:extLst>
          </p:cNvPr>
          <p:cNvSpPr/>
          <p:nvPr/>
        </p:nvSpPr>
        <p:spPr>
          <a:xfrm>
            <a:off x="739637" y="1820779"/>
            <a:ext cx="9929651" cy="4371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EE781B5-3B0B-15B8-F2F4-1C1CF1E3F1AD}"/>
              </a:ext>
            </a:extLst>
          </p:cNvPr>
          <p:cNvSpPr txBox="1"/>
          <p:nvPr/>
        </p:nvSpPr>
        <p:spPr>
          <a:xfrm>
            <a:off x="589432" y="1196391"/>
            <a:ext cx="7943189" cy="369332"/>
          </a:xfrm>
          <a:prstGeom prst="rect">
            <a:avLst/>
          </a:prstGeom>
          <a:noFill/>
        </p:spPr>
        <p:txBody>
          <a:bodyPr wrap="square" rtlCol="0">
            <a:spAutoFit/>
          </a:bodyPr>
          <a:lstStyle/>
          <a:p>
            <a:r>
              <a:rPr lang="en-IN" dirty="0"/>
              <a:t>The highest revenue generated is 10,360,560, which belongs to Toys category.</a:t>
            </a:r>
          </a:p>
        </p:txBody>
      </p:sp>
    </p:spTree>
    <p:extLst>
      <p:ext uri="{BB962C8B-B14F-4D97-AF65-F5344CB8AC3E}">
        <p14:creationId xmlns:p14="http://schemas.microsoft.com/office/powerpoint/2010/main" val="152351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31220"/>
            <a:ext cx="6400800" cy="496365"/>
          </a:xfrm>
        </p:spPr>
        <p:txBody>
          <a:bodyPr/>
          <a:lstStyle/>
          <a:p>
            <a:r>
              <a:rPr lang="en-US" sz="2400" b="1" dirty="0">
                <a:solidFill>
                  <a:schemeClr val="accent6"/>
                </a:solidFill>
                <a:latin typeface="Arial Black" panose="020B0604020202020204" pitchFamily="34" charset="0"/>
                <a:cs typeface="Arial Black" panose="020B0604020202020204" pitchFamily="34" charset="0"/>
              </a:rPr>
              <a:t>Top 20 products by quantity</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887072" y="3406296"/>
            <a:ext cx="6400800" cy="512064"/>
          </a:xfrm>
        </p:spPr>
        <p:txBody>
          <a:bodyPr/>
          <a:lstStyle/>
          <a:p>
            <a:pPr algn="l"/>
            <a:endParaRPr lang="en-US" sz="1800" dirty="0">
              <a:solidFill>
                <a:schemeClr val="accent6"/>
              </a:solidFill>
              <a:latin typeface="Sabon Next LT" panose="02000500000000000000" pitchFamily="2" charset="0"/>
              <a:cs typeface="Sabon Next LT" panose="02000500000000000000" pitchFamily="2" charset="0"/>
            </a:endParaRPr>
          </a:p>
        </p:txBody>
      </p:sp>
      <p:pic>
        <p:nvPicPr>
          <p:cNvPr id="5" name="Picture 4">
            <a:extLst>
              <a:ext uri="{FF2B5EF4-FFF2-40B4-BE49-F238E27FC236}">
                <a16:creationId xmlns:a16="http://schemas.microsoft.com/office/drawing/2014/main" id="{DB8435B4-85CE-EA8E-9455-6C3E8787B5E2}"/>
              </a:ext>
            </a:extLst>
          </p:cNvPr>
          <p:cNvPicPr>
            <a:picLocks noChangeAspect="1"/>
          </p:cNvPicPr>
          <p:nvPr/>
        </p:nvPicPr>
        <p:blipFill>
          <a:blip r:embed="rId2"/>
          <a:stretch>
            <a:fillRect/>
          </a:stretch>
        </p:blipFill>
        <p:spPr>
          <a:xfrm>
            <a:off x="673370" y="2060001"/>
            <a:ext cx="10179111" cy="4089760"/>
          </a:xfrm>
          <a:prstGeom prst="rect">
            <a:avLst/>
          </a:prstGeom>
        </p:spPr>
      </p:pic>
      <p:sp>
        <p:nvSpPr>
          <p:cNvPr id="6" name="Rectangle 5">
            <a:extLst>
              <a:ext uri="{FF2B5EF4-FFF2-40B4-BE49-F238E27FC236}">
                <a16:creationId xmlns:a16="http://schemas.microsoft.com/office/drawing/2014/main" id="{1D592C6A-87EF-A613-6717-AF4A95197586}"/>
              </a:ext>
            </a:extLst>
          </p:cNvPr>
          <p:cNvSpPr/>
          <p:nvPr/>
        </p:nvSpPr>
        <p:spPr>
          <a:xfrm>
            <a:off x="673371" y="2065178"/>
            <a:ext cx="10179111" cy="4089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089172E-A209-E05F-16A8-72846E8A8648}"/>
              </a:ext>
            </a:extLst>
          </p:cNvPr>
          <p:cNvSpPr/>
          <p:nvPr/>
        </p:nvSpPr>
        <p:spPr>
          <a:xfrm>
            <a:off x="7069394" y="72758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210F9B3-8B99-52BA-1D3A-59D54D2B257D}"/>
              </a:ext>
            </a:extLst>
          </p:cNvPr>
          <p:cNvSpPr txBox="1"/>
          <p:nvPr/>
        </p:nvSpPr>
        <p:spPr>
          <a:xfrm>
            <a:off x="577117" y="964434"/>
            <a:ext cx="10179111" cy="923330"/>
          </a:xfrm>
          <a:prstGeom prst="rect">
            <a:avLst/>
          </a:prstGeom>
          <a:noFill/>
        </p:spPr>
        <p:txBody>
          <a:bodyPr wrap="square" rtlCol="0">
            <a:spAutoFit/>
          </a:bodyPr>
          <a:lstStyle/>
          <a:p>
            <a:r>
              <a:rPr lang="en-IN" dirty="0"/>
              <a:t>The highest ordered product </a:t>
            </a:r>
            <a:r>
              <a:rPr lang="en-US" dirty="0"/>
              <a:t>99a4788cb24856965c36a24e339b6058 belongs to Toys category and it has been ordered for 467 times.</a:t>
            </a:r>
          </a:p>
          <a:p>
            <a:endParaRPr lang="en-IN" dirty="0"/>
          </a:p>
        </p:txBody>
      </p:sp>
    </p:spTree>
    <p:extLst>
      <p:ext uri="{BB962C8B-B14F-4D97-AF65-F5344CB8AC3E}">
        <p14:creationId xmlns:p14="http://schemas.microsoft.com/office/powerpoint/2010/main" val="212383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034491" y="426592"/>
            <a:ext cx="6400800" cy="768096"/>
          </a:xfrm>
        </p:spPr>
        <p:txBody>
          <a:bodyPr/>
          <a:lstStyle/>
          <a:p>
            <a:r>
              <a:rPr lang="en-US" sz="2400" b="1" dirty="0">
                <a:solidFill>
                  <a:schemeClr val="accent6"/>
                </a:solidFill>
                <a:latin typeface="Arial Black" panose="020B0604020202020204" pitchFamily="34" charset="0"/>
                <a:cs typeface="Arial Black" panose="020B0604020202020204" pitchFamily="34" charset="0"/>
              </a:rPr>
              <a:t>Top product categories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844335" y="1604466"/>
            <a:ext cx="6400800" cy="512064"/>
          </a:xfrm>
        </p:spPr>
        <p:txBody>
          <a:bodyPr/>
          <a:lstStyle/>
          <a:p>
            <a:pPr algn="l"/>
            <a:endParaRPr lang="en-US" sz="1800" dirty="0">
              <a:solidFill>
                <a:schemeClr val="accent6"/>
              </a:solidFill>
              <a:latin typeface="Sabon Next LT" panose="02000500000000000000" pitchFamily="2" charset="0"/>
              <a:cs typeface="Sabon Next LT" panose="02000500000000000000" pitchFamily="2" charset="0"/>
            </a:endParaRPr>
          </a:p>
        </p:txBody>
      </p:sp>
      <p:pic>
        <p:nvPicPr>
          <p:cNvPr id="18" name="Picture 17">
            <a:extLst>
              <a:ext uri="{FF2B5EF4-FFF2-40B4-BE49-F238E27FC236}">
                <a16:creationId xmlns:a16="http://schemas.microsoft.com/office/drawing/2014/main" id="{00273BA2-76FE-C9CF-5B54-59CC71BDAC5D}"/>
              </a:ext>
            </a:extLst>
          </p:cNvPr>
          <p:cNvPicPr>
            <a:picLocks noChangeAspect="1"/>
          </p:cNvPicPr>
          <p:nvPr/>
        </p:nvPicPr>
        <p:blipFill>
          <a:blip r:embed="rId2"/>
          <a:stretch>
            <a:fillRect/>
          </a:stretch>
        </p:blipFill>
        <p:spPr>
          <a:xfrm>
            <a:off x="612935" y="1171693"/>
            <a:ext cx="10966130" cy="5182049"/>
          </a:xfrm>
          <a:prstGeom prst="rect">
            <a:avLst/>
          </a:prstGeom>
        </p:spPr>
      </p:pic>
      <p:sp>
        <p:nvSpPr>
          <p:cNvPr id="19" name="Rectangle 18">
            <a:extLst>
              <a:ext uri="{FF2B5EF4-FFF2-40B4-BE49-F238E27FC236}">
                <a16:creationId xmlns:a16="http://schemas.microsoft.com/office/drawing/2014/main" id="{5D4CFDAE-5087-4535-F178-28BE3AAADC36}"/>
              </a:ext>
            </a:extLst>
          </p:cNvPr>
          <p:cNvSpPr/>
          <p:nvPr/>
        </p:nvSpPr>
        <p:spPr>
          <a:xfrm>
            <a:off x="612936" y="1171694"/>
            <a:ext cx="10966130" cy="51820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868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160309" y="383083"/>
            <a:ext cx="9871382" cy="396145"/>
          </a:xfrm>
        </p:spPr>
        <p:txBody>
          <a:bodyPr/>
          <a:lstStyle/>
          <a:p>
            <a:pPr algn="l"/>
            <a:r>
              <a:rPr lang="en-US" sz="2000" dirty="0">
                <a:latin typeface="Arial Black" panose="020B0604020202020204" pitchFamily="34" charset="0"/>
                <a:cs typeface="Arial Black" panose="020B0604020202020204" pitchFamily="34" charset="0"/>
              </a:rPr>
              <a:t>(Avg. price vs count of orders) for</a:t>
            </a:r>
            <a:r>
              <a:rPr lang="en-US" sz="2000" b="1" dirty="0">
                <a:solidFill>
                  <a:schemeClr val="accent6"/>
                </a:solidFill>
                <a:latin typeface="Arial Black" panose="020B0604020202020204" pitchFamily="34" charset="0"/>
                <a:cs typeface="Arial Black" panose="020B0604020202020204" pitchFamily="34" charset="0"/>
              </a:rPr>
              <a:t> product categories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41329" y="2906389"/>
            <a:ext cx="6400800" cy="512064"/>
          </a:xfrm>
        </p:spPr>
        <p:txBody>
          <a:bodyPr/>
          <a:lstStyle/>
          <a:p>
            <a:pPr algn="l"/>
            <a:endParaRPr lang="en-US" sz="1800" dirty="0">
              <a:solidFill>
                <a:schemeClr val="accent6"/>
              </a:solidFill>
              <a:latin typeface="Sabon Next LT" panose="02000500000000000000" pitchFamily="2" charset="0"/>
              <a:cs typeface="Sabon Next LT" panose="02000500000000000000" pitchFamily="2" charset="0"/>
            </a:endParaRPr>
          </a:p>
        </p:txBody>
      </p:sp>
      <p:pic>
        <p:nvPicPr>
          <p:cNvPr id="5" name="Picture 4">
            <a:extLst>
              <a:ext uri="{FF2B5EF4-FFF2-40B4-BE49-F238E27FC236}">
                <a16:creationId xmlns:a16="http://schemas.microsoft.com/office/drawing/2014/main" id="{3915C776-119E-FE98-5E70-1B3FD7C07376}"/>
              </a:ext>
            </a:extLst>
          </p:cNvPr>
          <p:cNvPicPr>
            <a:picLocks noChangeAspect="1"/>
          </p:cNvPicPr>
          <p:nvPr/>
        </p:nvPicPr>
        <p:blipFill>
          <a:blip r:embed="rId2"/>
          <a:stretch>
            <a:fillRect/>
          </a:stretch>
        </p:blipFill>
        <p:spPr>
          <a:xfrm>
            <a:off x="826935" y="1714401"/>
            <a:ext cx="9978887" cy="4673052"/>
          </a:xfrm>
          <a:prstGeom prst="rect">
            <a:avLst/>
          </a:prstGeom>
        </p:spPr>
      </p:pic>
      <p:sp>
        <p:nvSpPr>
          <p:cNvPr id="6" name="Rectangle 5">
            <a:extLst>
              <a:ext uri="{FF2B5EF4-FFF2-40B4-BE49-F238E27FC236}">
                <a16:creationId xmlns:a16="http://schemas.microsoft.com/office/drawing/2014/main" id="{0A9B3E9B-D778-6C0E-F816-BF644B1DC2A6}"/>
              </a:ext>
            </a:extLst>
          </p:cNvPr>
          <p:cNvSpPr/>
          <p:nvPr/>
        </p:nvSpPr>
        <p:spPr>
          <a:xfrm>
            <a:off x="826936" y="1714400"/>
            <a:ext cx="9978886" cy="4673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12E8210-4A97-9B79-3627-090C1ACD355F}"/>
              </a:ext>
            </a:extLst>
          </p:cNvPr>
          <p:cNvSpPr txBox="1"/>
          <p:nvPr/>
        </p:nvSpPr>
        <p:spPr>
          <a:xfrm>
            <a:off x="713281" y="1011112"/>
            <a:ext cx="10765437" cy="646331"/>
          </a:xfrm>
          <a:prstGeom prst="rect">
            <a:avLst/>
          </a:prstGeom>
          <a:noFill/>
        </p:spPr>
        <p:txBody>
          <a:bodyPr wrap="square" rtlCol="0">
            <a:spAutoFit/>
          </a:bodyPr>
          <a:lstStyle/>
          <a:p>
            <a:r>
              <a:rPr lang="en-IN" dirty="0"/>
              <a:t>The category </a:t>
            </a:r>
            <a:r>
              <a:rPr lang="en-IN" dirty="0" err="1"/>
              <a:t>watches_gifts</a:t>
            </a:r>
            <a:r>
              <a:rPr lang="en-IN" dirty="0"/>
              <a:t> having the highest average price of 183.9, followed by auto(132.5) and toys(122.1)</a:t>
            </a:r>
          </a:p>
          <a:p>
            <a:endParaRPr lang="en-IN" dirty="0"/>
          </a:p>
        </p:txBody>
      </p:sp>
    </p:spTree>
    <p:extLst>
      <p:ext uri="{BB962C8B-B14F-4D97-AF65-F5344CB8AC3E}">
        <p14:creationId xmlns:p14="http://schemas.microsoft.com/office/powerpoint/2010/main" val="280328995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Marketing and retail analytics – capstone project</Template>
  <TotalTime>438</TotalTime>
  <Words>1138</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Arial Black</vt:lpstr>
      <vt:lpstr>Georgia</vt:lpstr>
      <vt:lpstr>Sabon Next LT</vt:lpstr>
      <vt:lpstr>Wingdings</vt:lpstr>
      <vt:lpstr>Office Theme</vt:lpstr>
      <vt:lpstr>OLIST Marketing and retail analytics  </vt:lpstr>
      <vt:lpstr>AGENDA</vt:lpstr>
      <vt:lpstr>OBJECTIVE</vt:lpstr>
      <vt:lpstr>BACKGROUND </vt:lpstr>
      <vt:lpstr>DATA CLEANING &amp; EXPLORATION SUMMARY</vt:lpstr>
      <vt:lpstr>Top 20 products by revenue </vt:lpstr>
      <vt:lpstr>Top 20 products by quantity</vt:lpstr>
      <vt:lpstr>Top product categories</vt:lpstr>
      <vt:lpstr>(Avg. price vs count of orders) for product categories</vt:lpstr>
      <vt:lpstr>% running total by no. of orders</vt:lpstr>
      <vt:lpstr>% running total by revenue</vt:lpstr>
      <vt:lpstr>Market basket analysis</vt:lpstr>
      <vt:lpstr>MARKET BASKET ANALYSIS IN TABLEAU</vt:lpstr>
      <vt:lpstr>PowerPoint Presentation</vt:lpstr>
      <vt:lpstr>PowerPoint Presentation</vt:lpstr>
      <vt:lpstr>PowerPoint Presentation</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Marketing and retail analytics  </dc:title>
  <dc:subject/>
  <dc:creator>KRITHIGA K</dc:creator>
  <cp:lastModifiedBy>KRITHIGA K</cp:lastModifiedBy>
  <cp:revision>1</cp:revision>
  <dcterms:created xsi:type="dcterms:W3CDTF">2022-11-14T14:32:56Z</dcterms:created>
  <dcterms:modified xsi:type="dcterms:W3CDTF">2022-11-14T21:51:12Z</dcterms:modified>
</cp:coreProperties>
</file>