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3" r:id="rId5"/>
    <p:sldId id="259" r:id="rId6"/>
    <p:sldId id="265" r:id="rId7"/>
    <p:sldId id="268" r:id="rId8"/>
    <p:sldId id="271" r:id="rId9"/>
    <p:sldId id="272" r:id="rId10"/>
    <p:sldId id="267" r:id="rId11"/>
    <p:sldId id="260" r:id="rId12"/>
    <p:sldId id="266" r:id="rId13"/>
    <p:sldId id="262" r:id="rId14"/>
    <p:sldId id="269" r:id="rId15"/>
    <p:sldId id="270" r:id="rId16"/>
    <p:sldId id="261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8FA01-DE7B-4800-9D56-F652C726F08D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BECB2-B2F3-4BEF-BD15-EB2743ECF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30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5BECB2-B2F3-4BEF-BD15-EB2743ECFDB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76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42E4-BA74-4A8C-BFA9-50DE0FE83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58687-24BA-4269-A64A-18104C5EA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03EE5-B78B-43D1-9A60-671FDCAB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B9B1-0EAE-4328-BE2F-CC9DFCCA77B4}" type="datetime1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CF8D5-F78C-4EBC-8FCB-42006A3A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BRAKE FAILURE INDICATOR WITH SPEED LIMITER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57963-6F3C-4554-818A-1CA2182C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59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2295-EDE7-4041-877C-E7E3B14E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34570-D7CE-464C-B948-0E8E097DE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677B9-4B03-49A6-B22A-FB25A909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DE5F-3461-4F48-9B62-58FAF4B165DB}" type="datetime1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FA32C-CBF6-450B-923B-11EA4CE9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BRAKE FAILURE INDICATOR WITH SPEED LIMITER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969F1-3F50-4607-9AAA-4D41366C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93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1FB6D-8CF1-4D9E-8048-51665A802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7E8B0-8111-4FC9-B972-EED9422F3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A1EB1-5960-4F16-9957-E45F5059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92BF-8AD1-4A47-BF66-CF5747ABA480}" type="datetime1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77C2C-1711-4896-9EBF-6F5B791D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BRAKE FAILURE INDICATOR WITH SPEED LIMITER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B370-7412-469C-B937-A40F32FB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14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4E40-1BAE-460F-81F0-388E1374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ED82-FD87-44CD-8B54-74740776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5EB5-FA9E-42C8-BC9D-5405B687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70E5-7D33-413F-826C-32D17F4D06E0}" type="datetime1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C876C-8D1C-4912-97DD-63544A86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BRAKE FAILURE INDICATOR WITH SPEED LIMITER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BCD2-1A90-4337-9140-18A806E0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84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BEB8-EEB3-46EF-80AC-67026203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0BC06-51DE-4C92-82DB-3F62FC9C7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D4C28-0ED1-4EA0-BA88-FE6FF039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C929-547A-48CA-ADC4-48DABDC14C30}" type="datetime1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4579A-1047-4FEF-B07E-F6C9EB67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BRAKE FAILURE INDICATOR WITH SPEED LIMITER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A0297-E215-4946-BA41-E752B135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87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F19A-2B37-4838-BA43-1CFA671C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E1C8-A9F6-4D63-B901-27502BEF6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AE818-62AC-48A3-85D9-D69A7E062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51C44-8C20-4020-B117-05EA6B1E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B086-0982-404D-AF86-91C58AD20D18}" type="datetime1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BC21B-C325-498B-9A1C-23F5FFAE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BRAKE FAILURE INDICATOR WITH SPEED LIMITER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DD7C9-AA2C-4A3F-A8A7-B9C4CBED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52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B8C4-52A5-44BF-B49C-CF9D7EA0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B4D27-6C93-4480-BF9B-07CDC4AF0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042C6-81CE-49B9-8EA9-5A2178A1D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DCC92-F5DE-462F-B1EB-04B8A5683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39317-24B3-46CF-95C2-A9D768D8D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335CD-1D73-414A-B09D-E7807FB8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FC6E-4900-4431-B163-D435311B6C10}" type="datetime1">
              <a:rPr lang="en-IN" smtClean="0"/>
              <a:t>11-05-2023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D72AB-F473-41E3-AF4C-EF87591C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BRAKE FAILURE INDICATOR WITH SPEED LIMITER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6546B-8A90-4E2D-B79B-64C390AC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55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0413-E5E6-47E9-A5D4-EAC31B2F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D048-7B4F-4C46-AE6E-C9E445B9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C6AB4-C87C-46C1-884A-4B684F64B1DF}" type="datetime1">
              <a:rPr lang="en-IN" smtClean="0"/>
              <a:t>11-05-2023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33630-4D9F-4649-BED6-48DAA9C5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BRAKE FAILURE INDICATOR WITH SPEED LIMITER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991F6-94BF-4F7E-B9C5-D3A2074BC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96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6AB7D6-CDD5-4C41-81EF-6E09DB4C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C6F6-E535-4DD1-8B61-F7DA36E57C18}" type="datetime1">
              <a:rPr lang="en-IN" smtClean="0"/>
              <a:t>11-05-2023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B6DC7-EC6A-4229-8BDB-10701CE5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BRAKE FAILURE INDICATOR WITH SPEED LIMITER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CBA98-EC17-49FB-B995-8B3501B8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2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139E-0809-46D2-A003-A13FE39E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22BE-4F85-4F6C-AF90-EA45507B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C4FCA-7FCB-4E15-ADE4-2471C8505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D34E3-C674-4E8D-9758-A1E2F860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5ADA-4E6E-4561-BA10-4ADC9DB44963}" type="datetime1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1025-F362-433E-A130-7C1139D5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BRAKE FAILURE INDICATOR WITH SPEED LIMITER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573E2-DE64-4135-990A-AA47DE95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EA0F-869D-40B5-A6D6-D3CA51E8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3DBFF-334F-4B36-B95C-C71C9F3FB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13935-DD2A-48A1-9737-63FAD28CE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A3B66-D6EE-49AE-A3AA-3D4FA1D4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A7BE-CB8C-4D08-8871-75DAF141E5F3}" type="datetime1">
              <a:rPr lang="en-IN" smtClean="0"/>
              <a:t>11-05-2023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CDD76-D99D-42EC-AAD7-0C0CD316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BRAKE FAILURE INDICATOR WITH SPEED LIMITER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33EFC-DF36-4A59-8E56-0E004D7D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37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E2263-7E56-44BE-92DB-45E3D6E9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2004A-160F-4CAB-A314-64F080EC8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3EFC3-D5F4-43EB-93B9-922B63769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DFD58-455A-4EAC-A594-A96DC9308F4D}" type="datetime1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9063-A5B5-460B-A8FE-0AC7C0609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BRAKE FAILURE INDICATOR WITH SPEED LIMITER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DAA4C-BE53-4F69-BCE9-6CAB45CE1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8A632-D2BD-4324-A87A-F1CC349B5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58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110C-0469-45C9-B670-36087FA81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9497" y="1413388"/>
            <a:ext cx="6386052" cy="477931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Automotive Electronics Mini Project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D4000-51A1-41AC-97D1-1CD764A48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4946"/>
            <a:ext cx="9144000" cy="36527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Presentation By: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 descr="C:\Users\Bgowda\AppData\Local\Microsoft\Windows\INetCache\Content.MSO\C013CA24.tmp">
            <a:extLst>
              <a:ext uri="{FF2B5EF4-FFF2-40B4-BE49-F238E27FC236}">
                <a16:creationId xmlns:a16="http://schemas.microsoft.com/office/drawing/2014/main" id="{CDEDB200-F5E1-46A1-B83F-32E58623D6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354" y="111358"/>
            <a:ext cx="7004337" cy="9464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itle 5">
            <a:extLst>
              <a:ext uri="{FF2B5EF4-FFF2-40B4-BE49-F238E27FC236}">
                <a16:creationId xmlns:a16="http://schemas.microsoft.com/office/drawing/2014/main" id="{038E7A6D-D4D1-497A-894F-E63E7FF01216}"/>
              </a:ext>
            </a:extLst>
          </p:cNvPr>
          <p:cNvSpPr txBox="1">
            <a:spLocks/>
          </p:cNvSpPr>
          <p:nvPr/>
        </p:nvSpPr>
        <p:spPr>
          <a:xfrm>
            <a:off x="2119670" y="6351450"/>
            <a:ext cx="8303341" cy="365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rgbClr val="7030A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Department of Electronics and Communication Engineering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F032CC-C8E1-493E-A863-808C1A7F2FC0}"/>
              </a:ext>
            </a:extLst>
          </p:cNvPr>
          <p:cNvSpPr txBox="1">
            <a:spLocks/>
          </p:cNvSpPr>
          <p:nvPr/>
        </p:nvSpPr>
        <p:spPr>
          <a:xfrm>
            <a:off x="2779497" y="2786379"/>
            <a:ext cx="6386052" cy="4779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BRAKE FAILURE INDICATOR WITH SPEED LIMITER</a:t>
            </a:r>
            <a:endParaRPr lang="en-IN" sz="32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4904FD-F5DB-4ED3-956B-3ADF6791E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17533"/>
              </p:ext>
            </p:extLst>
          </p:nvPr>
        </p:nvGraphicFramePr>
        <p:xfrm>
          <a:off x="2779497" y="4598380"/>
          <a:ext cx="800157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7032">
                  <a:extLst>
                    <a:ext uri="{9D8B030D-6E8A-4147-A177-3AD203B41FA5}">
                      <a16:colId xmlns:a16="http://schemas.microsoft.com/office/drawing/2014/main" val="3198564020"/>
                    </a:ext>
                  </a:extLst>
                </a:gridCol>
                <a:gridCol w="4557252">
                  <a:extLst>
                    <a:ext uri="{9D8B030D-6E8A-4147-A177-3AD203B41FA5}">
                      <a16:colId xmlns:a16="http://schemas.microsoft.com/office/drawing/2014/main" val="2921493885"/>
                    </a:ext>
                  </a:extLst>
                </a:gridCol>
                <a:gridCol w="1917290">
                  <a:extLst>
                    <a:ext uri="{9D8B030D-6E8A-4147-A177-3AD203B41FA5}">
                      <a16:colId xmlns:a16="http://schemas.microsoft.com/office/drawing/2014/main" val="731025575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No. 11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USN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451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KRITHIK 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4NM20EC051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502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MANNA MOHAMMED ZISHAN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4NM20EC055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782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PADMASHREE P.V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4NM20EC065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67955"/>
                  </a:ext>
                </a:extLst>
              </a:tr>
            </a:tbl>
          </a:graphicData>
        </a:graphic>
      </p:graphicFrame>
      <p:pic>
        <p:nvPicPr>
          <p:cNvPr id="2050" name="Picture 2" descr="How building of an effective Team should be? - Strategists World">
            <a:extLst>
              <a:ext uri="{FF2B5EF4-FFF2-40B4-BE49-F238E27FC236}">
                <a16:creationId xmlns:a16="http://schemas.microsoft.com/office/drawing/2014/main" id="{4D8DEB49-E644-48E8-BBE2-0A440EA7C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4" t="10052" r="16452" b="10645"/>
          <a:stretch/>
        </p:blipFill>
        <p:spPr bwMode="auto">
          <a:xfrm>
            <a:off x="375141" y="4552609"/>
            <a:ext cx="2297717" cy="166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177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515A-E2D3-4D48-4A2B-5040B129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Programming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4579C-B253-22BB-2C08-3DD69905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up the microcontroller to read the input from the RPM sensor and brake pressure sensor.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 the microcontroller to monitor the RPM and brake pressure.</a:t>
            </a:r>
            <a:endParaRPr lang="en-IN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IN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Activate the break failure system in case of brake failure.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the speed of the motor using a controller ensuring driver safety.</a:t>
            </a:r>
          </a:p>
          <a:p>
            <a:pPr algn="just">
              <a:buFont typeface="+mj-lt"/>
              <a:buAutoNum type="arabicPeriod"/>
            </a:pP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Turn on Buzzer and LED to indicate brake failure.</a:t>
            </a: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2A8FF-C003-7FDB-7F76-D4F598EF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B5121-387D-DDB2-F497-C6614782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BRAKE FAILURE INDICATOR WITH SPEED LIMITER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75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EB2D-338B-4E48-BE73-80284D41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75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Approximate Cost of the System</a:t>
            </a:r>
            <a:endParaRPr lang="en-IN" sz="40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34F84A-73D8-131C-0AC8-61EDC8B0F2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306427"/>
              </p:ext>
            </p:extLst>
          </p:nvPr>
        </p:nvGraphicFramePr>
        <p:xfrm>
          <a:off x="838200" y="1192495"/>
          <a:ext cx="10515600" cy="5511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48421842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080913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50907461"/>
                    </a:ext>
                  </a:extLst>
                </a:gridCol>
              </a:tblGrid>
              <a:tr h="298746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Components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Specifications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Cost (Rupees)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47828"/>
                  </a:ext>
                </a:extLst>
              </a:tr>
              <a:tr h="515643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None/>
                      </a:pPr>
                      <a:r>
                        <a:rPr lang="en-US" b="0" i="0" dirty="0">
                          <a:solidFill>
                            <a:srgbClr val="374151"/>
                          </a:solidFill>
                          <a:effectLst/>
                          <a:latin typeface="Söhne"/>
                        </a:rPr>
                        <a:t>RPM sensor</a:t>
                      </a:r>
                      <a:r>
                        <a:rPr lang="en-US" dirty="0">
                          <a:solidFill>
                            <a:srgbClr val="374151"/>
                          </a:solidFill>
                          <a:latin typeface="Söhne"/>
                        </a:rPr>
                        <a:t> </a:t>
                      </a:r>
                    </a:p>
                    <a:p>
                      <a:pPr algn="just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solidFill>
                            <a:srgbClr val="374151"/>
                          </a:solidFill>
                          <a:latin typeface="Söhne"/>
                        </a:rPr>
                        <a:t>(Speed Measuring Sensor Groove Coupler Module For 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VCC: The positive 3.3-5 v power supply. GND: Connect power negative. DO: TTL switch signal output. AO: This is analog output.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60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305616"/>
                  </a:ext>
                </a:extLst>
              </a:tr>
              <a:tr h="51564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374151"/>
                          </a:solidFill>
                          <a:effectLst/>
                          <a:latin typeface="Söhne"/>
                        </a:rPr>
                        <a:t>Brake pressure sensor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(</a:t>
                      </a:r>
                      <a:r>
                        <a:rPr lang="en-US" sz="1600" dirty="0"/>
                        <a:t>High Precision Resistance Strain Gauge</a:t>
                      </a:r>
                      <a:r>
                        <a:rPr lang="en-IN" sz="1600" dirty="0"/>
                        <a:t>)</a:t>
                      </a:r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Resistance:120 </a:t>
                      </a:r>
                      <a:r>
                        <a:rPr lang="el-GR" sz="1400" dirty="0"/>
                        <a:t>Ω</a:t>
                      </a:r>
                      <a:r>
                        <a:rPr lang="en-IN" sz="1400" dirty="0"/>
                        <a:t>,Strain Limit:2%,Sensitivity Coefficient:2.10</a:t>
                      </a:r>
                    </a:p>
                    <a:p>
                      <a:pPr algn="just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81056"/>
                  </a:ext>
                </a:extLst>
              </a:tr>
              <a:tr h="51564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374151"/>
                          </a:solidFill>
                          <a:effectLst/>
                          <a:latin typeface="Söhne"/>
                        </a:rPr>
                        <a:t>Microcontroller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374151"/>
                          </a:solidFill>
                          <a:effectLst/>
                          <a:latin typeface="Söhne"/>
                        </a:rPr>
                        <a:t>(Arduino nano)</a:t>
                      </a:r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Analog input pins 8 (A0 - A7);Analog input range 0-5V;ADC resolution10-bit (1024 levels)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750-800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982506"/>
                  </a:ext>
                </a:extLst>
              </a:tr>
              <a:tr h="51564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374151"/>
                          </a:solidFill>
                          <a:effectLst/>
                          <a:latin typeface="Söhne"/>
                        </a:rPr>
                        <a:t>Buzzer or alarm</a:t>
                      </a:r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dirty="0"/>
                        <a:t>Piezoelectric or magnetic Operating voltage range 3-30V;Rated frequency range 1kHz - 20kHz (approximate)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45954"/>
                  </a:ext>
                </a:extLst>
              </a:tr>
              <a:tr h="515643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Breadboard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Distribution Strips are two; Withstanding Voltage is 1,000V;ABS plastic through color legend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05448"/>
                  </a:ext>
                </a:extLst>
              </a:tr>
              <a:tr h="515643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Wires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Copper wire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097346"/>
                  </a:ext>
                </a:extLst>
              </a:tr>
              <a:tr h="515643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2 pin mini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4299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7C99E-D9A0-4985-A897-8A159A93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11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AF6AE-30AF-908F-025B-3A0F2100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BRAKE FAILURE INDICATOR WITH SPEED LIMITER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57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EB2D-338B-4E48-BE73-80284D41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330401"/>
            <a:ext cx="11021291" cy="69675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Market Availability</a:t>
            </a:r>
            <a:endParaRPr lang="en-IN" sz="40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CCAF-33C3-4846-AA2F-81DF589E8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1385455"/>
            <a:ext cx="11021291" cy="5107420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new vehicles come equipped with brake failure systems as a standard safety feature.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Additionally, many aftermarket companies offer retrofit brake failure systems that can be installed in older vehicles. </a:t>
            </a:r>
            <a:endParaRPr lang="en-US" sz="1800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availability of brake failure systems in automobiles varies depending on the market and the type of vehicle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many developed countries, such as the United States, Europe, and Japan, brake failure systems are mandatory safety features in all new vehicles</a:t>
            </a: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important to note that brake failure systems are not a substitute for regular brake maintenance and inspection</a:t>
            </a:r>
          </a:p>
          <a:p>
            <a:pPr marL="0" indent="0" algn="just">
              <a:buNone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essential to properly maintain and repair the braking system of a vehicle to ensure optimal safety and performance.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3AD44-923F-42FA-86DE-E716FA21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7F4D1-CC46-6895-8BE7-611E1E77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BRAKE FAILURE INDICATOR WITH SPEED LIMITER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4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EB2D-338B-4E48-BE73-80284D41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5" y="365125"/>
            <a:ext cx="10938165" cy="69675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Existing System </a:t>
            </a:r>
            <a:endParaRPr lang="en-IN" sz="40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CCAF-33C3-4846-AA2F-81DF589E8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394691"/>
            <a:ext cx="11342255" cy="5098184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Brake warning light:</a:t>
            </a:r>
          </a:p>
          <a:p>
            <a:pPr lvl="1" algn="just"/>
            <a:r>
              <a:rPr lang="en-US" sz="21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vehicles have a brake warning light on the dashboard that comes on when there is a problem with the braking system. The light may come on if the brake fluid level is low or if there is a problem with the brake pads, calipers, or other components.</a:t>
            </a:r>
          </a:p>
          <a:p>
            <a:pPr marL="0" indent="0" algn="just">
              <a:buNone/>
            </a:pPr>
            <a:endParaRPr lang="en-US" sz="18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3AD44-923F-42FA-86DE-E716FA21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F49B3-AB06-8D06-5671-CFDCAE44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BRAKE FAILURE INDICATOR WITH SPEED LIMITER</a:t>
            </a:r>
            <a:endParaRPr lang="en-IN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02150AB8-CE4C-DE2D-DD40-9638121225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A1C4C-1BB6-57D1-79B7-4E029D79A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038" y="3276600"/>
            <a:ext cx="5139159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9336B-9DC6-E82B-FD1A-2343D75A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916"/>
            <a:ext cx="10515600" cy="4950047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Brake pedal pulsation: </a:t>
            </a:r>
            <a:endParaRPr lang="en-US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16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vehicles are equipped with a brake pedal that pulsates when there is a problem with the braking system. This may be caused by a malfunctioning ABS (anti-lock braking system) or other brake system components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 algn="just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just">
              <a:buNone/>
            </a:pPr>
            <a:endParaRPr lang="en-US" sz="3200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45502-D527-8EFD-703C-A5478759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BRAKE FAILURE INDICATOR WITH SPEED LIMITER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8C0BD-9003-60B7-40B1-2EEE51E6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14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30E1B6-3770-CD68-9CBF-FACEC79B5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635" y="3701939"/>
            <a:ext cx="4877765" cy="192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2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8597-E630-40DC-A19F-FCBBE199E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591343"/>
            <a:ext cx="11029709" cy="5585620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Electronic stability control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3200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16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 stability control (ESC) is a safety feature that is designed to help drivers maintain control of their vehicles during sudden maneuvers or in slippery conditions. ESC systems can detect when there is a problem with the braking system and can apply the brakes automatically to help prevent accidents.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27423-AF73-A9F5-79AB-1D30F6F8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BRAKE FAILURE INDICATOR WITH SPEED LIMITER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9DD59-47BB-02B9-85F1-DBBC3E18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15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DC7660-D691-C68F-F614-CB79E4A36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222" y="3599657"/>
            <a:ext cx="601883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21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EB2D-338B-4E48-BE73-80284D41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75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References</a:t>
            </a:r>
            <a:endParaRPr lang="en-IN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CCAF-33C3-4846-AA2F-81DF589E8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[1]https://www.researchgate.net/publication/341407743_Rahman_et_al2016.</a:t>
            </a:r>
          </a:p>
          <a:p>
            <a:pPr marL="0" indent="0" algn="just">
              <a:buNone/>
            </a:pPr>
            <a:r>
              <a:rPr lang="en-US" dirty="0"/>
              <a:t>[2]https://www.researchgate.net/publication/337608535_Li_et_al_2018_JOB</a:t>
            </a:r>
          </a:p>
          <a:p>
            <a:pPr marL="0" indent="0" algn="just">
              <a:buNone/>
            </a:pPr>
            <a:r>
              <a:rPr lang="en-US" dirty="0"/>
              <a:t>[3] “Design and Development of a Brake Failure Indicator with Extended Speed Limiter System" by P. C. </a:t>
            </a:r>
            <a:r>
              <a:rPr lang="en-US" dirty="0" err="1"/>
              <a:t>Nagaraja</a:t>
            </a:r>
            <a:r>
              <a:rPr lang="en-US" dirty="0"/>
              <a:t> and V. V. Rao(Research paper)</a:t>
            </a:r>
          </a:p>
          <a:p>
            <a:pPr marL="0" indent="0" algn="just">
              <a:buNone/>
            </a:pPr>
            <a:r>
              <a:rPr lang="en-US" dirty="0"/>
              <a:t>[4] Development of a Brake Failure Indicator System with Speed Limiter for Passenger Cars" by S. M. </a:t>
            </a:r>
            <a:r>
              <a:rPr lang="en-US" dirty="0" err="1"/>
              <a:t>Farukuzzaman</a:t>
            </a:r>
            <a:r>
              <a:rPr lang="en-US" dirty="0"/>
              <a:t>, M. M. Islam, and M. S. Hossain.(Research paper)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B264D-33C8-46EC-9928-26E10886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D09B7-8935-BD4B-29B3-1AACAB56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BRAKE FAILURE INDICATOR WITH SPEED LIMITER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658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ank You Photo - DesiComments.com">
            <a:extLst>
              <a:ext uri="{FF2B5EF4-FFF2-40B4-BE49-F238E27FC236}">
                <a16:creationId xmlns:a16="http://schemas.microsoft.com/office/drawing/2014/main" id="{8C4085EA-5A53-4899-8DA9-B301A20FC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683" y="2106253"/>
            <a:ext cx="7500022" cy="236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1BC2D2-F1B3-4FD3-9FFA-B86851C3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D9A4-6BF6-807F-3014-1D16B018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BRAKE FAILURE INDICATOR WITH SPEED LIMITER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02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EB2D-338B-4E48-BE73-80284D41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75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  <a:endParaRPr lang="en-IN" sz="40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CCAF-33C3-4846-AA2F-81DF589E8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32" y="1544272"/>
            <a:ext cx="10928927" cy="432969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brake failure system is a safety feature that detects when there is a problem with a vehicle's braking system and alerts the driver.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designed to prevent accidents and injuries caused by brake failure, which can occur due to a variety of reasons such as a malfunctioning component or low brake fluid.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a problem is detected, the system will provide a warning to the driver through various warning methods such as warning lights, audible alarms, or brake pedal pulsation.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Brake failure systems are an important safety feature that can help save lives and prevent accidents on the road.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EEECA-4E3A-45D9-B0AD-CB1EBFE4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A298A-ACB0-45A0-B45C-3E6A257F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BRAKE FAILURE INDICATOR WITH SPEED LIMITER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0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EB2D-338B-4E48-BE73-80284D41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75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Literature Survey</a:t>
            </a:r>
            <a:endParaRPr lang="en-IN" sz="40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CCAF-33C3-4846-AA2F-81DF589E8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684" y="1375492"/>
            <a:ext cx="10515600" cy="466725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"Brake fault diagnosis using machine learning algorithms" (2016) by M. F. Rahman et al.[1]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1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paper presents a machine learning-based approach for brake fault diagnosis using data from various sensors in a vehicle's braking system</a:t>
            </a:r>
          </a:p>
          <a:p>
            <a:pPr algn="just"/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"Design of brake failure detection system based on multi-parameter fusion" (2018) by Y. Li et al. [2]</a:t>
            </a:r>
          </a:p>
          <a:p>
            <a:pPr marL="0" indent="0" algn="just">
              <a:buNone/>
            </a:pPr>
            <a:r>
              <a:rPr lang="en-IN" sz="2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1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paper proposes a brake failure detection system based on multi-parameter fusion, which combines data from various sensors to detect brake system failures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"Development of a brake failure warning system for electric vehicles" (2021) by M.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Mahyar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et al. 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paper presents a brake failure warning system for electric vehicles using a combination of sensors and microcontrollers.</a:t>
            </a:r>
          </a:p>
          <a:p>
            <a:pPr algn="just"/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3CADF-A511-483E-877F-B26C2532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AF1F8-C75B-128C-182C-04B2AB6C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BRAKE FAILURE INDICATOR WITH SPEED LIMITER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94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EB2D-338B-4E48-BE73-80284D41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75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Block Diagram of the Proposed System</a:t>
            </a:r>
            <a:endParaRPr lang="en-IN" sz="40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ABBBC-EDD2-488A-87D3-D09F11C6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4</a:t>
            </a:fld>
            <a:endParaRPr lang="en-IN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DEF4FB6-DE58-C0A8-ED28-35A67F51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BRAKE FAILURE INDICATOR WITH SPEED LIMITER</a:t>
            </a:r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7A7217-66B3-6B6A-DA87-A22FD7273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" b="33194"/>
          <a:stretch/>
        </p:blipFill>
        <p:spPr>
          <a:xfrm>
            <a:off x="507999" y="1670538"/>
            <a:ext cx="9956800" cy="40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4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EB2D-338B-4E48-BE73-80284D41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541"/>
            <a:ext cx="10515600" cy="69675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Requirements</a:t>
            </a:r>
            <a:endParaRPr lang="en-IN" sz="40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CCAF-33C3-4846-AA2F-81DF589E8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RPM sensor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Brake pressure sensor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Microcontroller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Buzzer or alarm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Power supply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Breadboard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Wires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Switch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B769F-EE01-40D3-B94F-08DF2F22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3DB1E-0A80-C140-63AC-C2FC97F1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BRAKE FAILURE INDICATOR WITH SPEED LIMITER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41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EB2D-338B-4E48-BE73-80284D41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75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Design </a:t>
            </a:r>
            <a:endParaRPr lang="en-IN" sz="40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CCAF-33C3-4846-AA2F-81DF589E8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Case 1: During Normal Operation.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An open switch indicates the normal operation of the system.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When the pressor sensor is active the speed of the motor decreases with increase in the pressure of the pressure sensor.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The Buzzer and the LEDs are OFF indicating normal operation.</a:t>
            </a:r>
          </a:p>
          <a:p>
            <a:pPr marL="514350" indent="-514350" algn="just">
              <a:buFont typeface="+mj-lt"/>
              <a:buAutoNum type="arabicPeriod"/>
            </a:pPr>
            <a:endParaRPr lang="en-IN" dirty="0"/>
          </a:p>
          <a:p>
            <a:pPr marL="514350" indent="-514350" algn="just">
              <a:buFont typeface="+mj-lt"/>
              <a:buAutoNum type="arabicPeriod"/>
            </a:pPr>
            <a:endParaRPr lang="en-IN" dirty="0"/>
          </a:p>
          <a:p>
            <a:pPr marL="514350" indent="-514350" algn="just">
              <a:buFont typeface="+mj-lt"/>
              <a:buAutoNum type="arabicPeriod"/>
            </a:pPr>
            <a:endParaRPr lang="en-IN" dirty="0"/>
          </a:p>
          <a:p>
            <a:pPr marL="514350" indent="-514350" algn="just">
              <a:buFont typeface="+mj-lt"/>
              <a:buAutoNum type="arabicPeriod"/>
            </a:pPr>
            <a:endParaRPr lang="en-IN" dirty="0"/>
          </a:p>
          <a:p>
            <a:pPr marL="514350" indent="-514350" algn="just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B769F-EE01-40D3-B94F-08DF2F22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DC581-2E96-B8F4-DD78-2CA60B3C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BRAKE FAILURE INDICATOR WITH SPEED LIMITER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75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CCAF-33C3-4846-AA2F-81DF589E8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884"/>
            <a:ext cx="10515600" cy="5115079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Case 2: In case of brake failure.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A closed switch is used to show the operation of system in case of brake failure.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Even when the pressor sensor is active the speed of the motor remains same which is sensed by the RPM sensor indicating brake failure.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The Buzzer and the LEDs turns 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The Brake failure system is activated and the motor speed is reduced by the controller to ensure safety.</a:t>
            </a:r>
          </a:p>
          <a:p>
            <a:pPr marL="514350" indent="-514350" algn="just">
              <a:buFont typeface="+mj-lt"/>
              <a:buAutoNum type="arabicPeriod"/>
            </a:pPr>
            <a:endParaRPr lang="en-IN" dirty="0"/>
          </a:p>
          <a:p>
            <a:pPr marL="514350" indent="-514350" algn="just">
              <a:buFont typeface="+mj-lt"/>
              <a:buAutoNum type="arabicPeriod"/>
            </a:pPr>
            <a:endParaRPr lang="en-IN" dirty="0"/>
          </a:p>
          <a:p>
            <a:pPr marL="514350" indent="-514350" algn="just">
              <a:buFont typeface="+mj-lt"/>
              <a:buAutoNum type="arabicPeriod"/>
            </a:pPr>
            <a:endParaRPr lang="en-IN" dirty="0"/>
          </a:p>
          <a:p>
            <a:pPr marL="514350" indent="-514350" algn="just">
              <a:buFont typeface="+mj-lt"/>
              <a:buAutoNum type="arabicPeriod"/>
            </a:pPr>
            <a:endParaRPr lang="en-IN" dirty="0"/>
          </a:p>
          <a:p>
            <a:pPr marL="514350" indent="-514350" algn="just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B769F-EE01-40D3-B94F-08DF2F22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DC581-2E96-B8F4-DD78-2CA60B3C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BRAKE FAILURE INDICATOR WITH SPEED LIMITER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57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C1F7DC-43D7-E0FC-42FC-CACF79266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70" y="1298872"/>
            <a:ext cx="9408000" cy="5292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394E94-93BC-A32C-45BF-8FE95B38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Flow chart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C3517-630C-0EDE-F7D3-E405DB93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BRAKE FAILURE INDICATOR WITH SPEED LIMITER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03F0D-1E0D-536D-C225-DDFA59D9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8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5972E-696B-4FCD-738D-DFB6093D1048}"/>
              </a:ext>
            </a:extLst>
          </p:cNvPr>
          <p:cNvSpPr txBox="1"/>
          <p:nvPr/>
        </p:nvSpPr>
        <p:spPr>
          <a:xfrm flipH="1">
            <a:off x="5858991" y="1298872"/>
            <a:ext cx="275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If pressure sensor value is &lt;=600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58012-9DB2-B8F4-808A-F664A1AA3B21}"/>
              </a:ext>
            </a:extLst>
          </p:cNvPr>
          <p:cNvSpPr txBox="1"/>
          <p:nvPr/>
        </p:nvSpPr>
        <p:spPr>
          <a:xfrm flipH="1">
            <a:off x="5489588" y="2858351"/>
            <a:ext cx="2389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If pressure sensor value is &gt;=600</a:t>
            </a:r>
          </a:p>
        </p:txBody>
      </p:sp>
    </p:spTree>
    <p:extLst>
      <p:ext uri="{BB962C8B-B14F-4D97-AF65-F5344CB8AC3E}">
        <p14:creationId xmlns:p14="http://schemas.microsoft.com/office/powerpoint/2010/main" val="128818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C694D2-3875-B144-7C76-E12ED999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BRAKE FAILURE INDICATOR WITH SPEED LIMITER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02BAC7-B8A3-7A5A-2B5F-598ECA56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A632-D2BD-4324-A87A-F1CC349B5920}" type="slidenum">
              <a:rPr lang="en-IN" smtClean="0"/>
              <a:t>9</a:t>
            </a:fld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8327F1-843A-8FCF-2E6F-0DDE3F720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93356"/>
              </p:ext>
            </p:extLst>
          </p:nvPr>
        </p:nvGraphicFramePr>
        <p:xfrm>
          <a:off x="213474" y="606651"/>
          <a:ext cx="5124465" cy="473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155">
                  <a:extLst>
                    <a:ext uri="{9D8B030D-6E8A-4147-A177-3AD203B41FA5}">
                      <a16:colId xmlns:a16="http://schemas.microsoft.com/office/drawing/2014/main" val="2199637998"/>
                    </a:ext>
                  </a:extLst>
                </a:gridCol>
                <a:gridCol w="1708155">
                  <a:extLst>
                    <a:ext uri="{9D8B030D-6E8A-4147-A177-3AD203B41FA5}">
                      <a16:colId xmlns:a16="http://schemas.microsoft.com/office/drawing/2014/main" val="415731768"/>
                    </a:ext>
                  </a:extLst>
                </a:gridCol>
                <a:gridCol w="1708155">
                  <a:extLst>
                    <a:ext uri="{9D8B030D-6E8A-4147-A177-3AD203B41FA5}">
                      <a16:colId xmlns:a16="http://schemas.microsoft.com/office/drawing/2014/main" val="2839779948"/>
                    </a:ext>
                  </a:extLst>
                </a:gridCol>
              </a:tblGrid>
              <a:tr h="591989">
                <a:tc>
                  <a:txBody>
                    <a:bodyPr/>
                    <a:lstStyle/>
                    <a:p>
                      <a:r>
                        <a:rPr lang="en-IN" dirty="0"/>
                        <a:t>  SPEED (RPM)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953732"/>
                  </a:ext>
                </a:extLst>
              </a:tr>
              <a:tr h="591989">
                <a:tc>
                  <a:txBody>
                    <a:bodyPr/>
                    <a:lstStyle/>
                    <a:p>
                      <a:r>
                        <a:rPr lang="en-IN" dirty="0"/>
                        <a:t>16530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913399"/>
                  </a:ext>
                </a:extLst>
              </a:tr>
              <a:tr h="591989">
                <a:tc>
                  <a:txBody>
                    <a:bodyPr/>
                    <a:lstStyle/>
                    <a:p>
                      <a:r>
                        <a:rPr lang="en-IN" dirty="0"/>
                        <a:t>1507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09266"/>
                  </a:ext>
                </a:extLst>
              </a:tr>
              <a:tr h="591989">
                <a:tc>
                  <a:txBody>
                    <a:bodyPr/>
                    <a:lstStyle/>
                    <a:p>
                      <a:r>
                        <a:rPr lang="en-IN" dirty="0"/>
                        <a:t>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328348"/>
                  </a:ext>
                </a:extLst>
              </a:tr>
              <a:tr h="591989">
                <a:tc>
                  <a:txBody>
                    <a:bodyPr/>
                    <a:lstStyle/>
                    <a:p>
                      <a:r>
                        <a:rPr lang="en-IN" dirty="0"/>
                        <a:t>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86169"/>
                  </a:ext>
                </a:extLst>
              </a:tr>
              <a:tr h="591989">
                <a:tc>
                  <a:txBody>
                    <a:bodyPr/>
                    <a:lstStyle/>
                    <a:p>
                      <a:r>
                        <a:rPr lang="en-IN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 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35912"/>
                  </a:ext>
                </a:extLst>
              </a:tr>
              <a:tr h="591989"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63727"/>
                  </a:ext>
                </a:extLst>
              </a:tr>
              <a:tr h="591989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9999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DDFFA32-97AC-5BC4-3DA8-725DE36A4287}"/>
              </a:ext>
            </a:extLst>
          </p:cNvPr>
          <p:cNvSpPr txBox="1"/>
          <p:nvPr/>
        </p:nvSpPr>
        <p:spPr>
          <a:xfrm flipH="1">
            <a:off x="1073135" y="237319"/>
            <a:ext cx="426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NORMAL OPERATION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19F5E43-C890-3CAD-D40F-D65996AD3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665078"/>
              </p:ext>
            </p:extLst>
          </p:nvPr>
        </p:nvGraphicFramePr>
        <p:xfrm>
          <a:off x="5887092" y="607125"/>
          <a:ext cx="5749248" cy="4735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416">
                  <a:extLst>
                    <a:ext uri="{9D8B030D-6E8A-4147-A177-3AD203B41FA5}">
                      <a16:colId xmlns:a16="http://schemas.microsoft.com/office/drawing/2014/main" val="2521756332"/>
                    </a:ext>
                  </a:extLst>
                </a:gridCol>
                <a:gridCol w="1916416">
                  <a:extLst>
                    <a:ext uri="{9D8B030D-6E8A-4147-A177-3AD203B41FA5}">
                      <a16:colId xmlns:a16="http://schemas.microsoft.com/office/drawing/2014/main" val="1377433483"/>
                    </a:ext>
                  </a:extLst>
                </a:gridCol>
                <a:gridCol w="1916416">
                  <a:extLst>
                    <a:ext uri="{9D8B030D-6E8A-4147-A177-3AD203B41FA5}">
                      <a16:colId xmlns:a16="http://schemas.microsoft.com/office/drawing/2014/main" val="2478194596"/>
                    </a:ext>
                  </a:extLst>
                </a:gridCol>
              </a:tblGrid>
              <a:tr h="658613">
                <a:tc>
                  <a:txBody>
                    <a:bodyPr/>
                    <a:lstStyle/>
                    <a:p>
                      <a:r>
                        <a:rPr lang="en-IN" dirty="0"/>
                        <a:t>SPEED (RPM)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PRESUURE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05032"/>
                  </a:ext>
                </a:extLst>
              </a:tr>
              <a:tr h="582404">
                <a:tc>
                  <a:txBody>
                    <a:bodyPr/>
                    <a:lstStyle/>
                    <a:p>
                      <a:r>
                        <a:rPr lang="en-IN" dirty="0"/>
                        <a:t>16530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136715"/>
                  </a:ext>
                </a:extLst>
              </a:tr>
              <a:tr h="582404">
                <a:tc>
                  <a:txBody>
                    <a:bodyPr/>
                    <a:lstStyle/>
                    <a:p>
                      <a:r>
                        <a:rPr lang="en-IN" dirty="0"/>
                        <a:t>16530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11183"/>
                  </a:ext>
                </a:extLst>
              </a:tr>
              <a:tr h="582404">
                <a:tc>
                  <a:txBody>
                    <a:bodyPr/>
                    <a:lstStyle/>
                    <a:p>
                      <a:r>
                        <a:rPr lang="en-IN" dirty="0"/>
                        <a:t>16530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21116"/>
                  </a:ext>
                </a:extLst>
              </a:tr>
              <a:tr h="582404">
                <a:tc>
                  <a:txBody>
                    <a:bodyPr/>
                    <a:lstStyle/>
                    <a:p>
                      <a:r>
                        <a:rPr lang="en-IN" dirty="0"/>
                        <a:t>16530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91945"/>
                  </a:ext>
                </a:extLst>
              </a:tr>
              <a:tr h="582404">
                <a:tc>
                  <a:txBody>
                    <a:bodyPr/>
                    <a:lstStyle/>
                    <a:p>
                      <a:r>
                        <a:rPr lang="en-IN" dirty="0"/>
                        <a:t>16530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 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53382"/>
                  </a:ext>
                </a:extLst>
              </a:tr>
              <a:tr h="582404">
                <a:tc>
                  <a:txBody>
                    <a:bodyPr/>
                    <a:lstStyle/>
                    <a:p>
                      <a:r>
                        <a:rPr lang="en-IN" dirty="0"/>
                        <a:t>16530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 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421921"/>
                  </a:ext>
                </a:extLst>
              </a:tr>
              <a:tr h="582404">
                <a:tc>
                  <a:txBody>
                    <a:bodyPr/>
                    <a:lstStyle/>
                    <a:p>
                      <a:r>
                        <a:rPr lang="en-IN" dirty="0"/>
                        <a:t>16530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55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DC56901-5504-BA1A-1485-B50AB9DBA579}"/>
              </a:ext>
            </a:extLst>
          </p:cNvPr>
          <p:cNvSpPr txBox="1"/>
          <p:nvPr/>
        </p:nvSpPr>
        <p:spPr>
          <a:xfrm flipH="1">
            <a:off x="7042420" y="136525"/>
            <a:ext cx="605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CASE OF BRAK FAILURE</a:t>
            </a:r>
          </a:p>
        </p:txBody>
      </p:sp>
    </p:spTree>
    <p:extLst>
      <p:ext uri="{BB962C8B-B14F-4D97-AF65-F5344CB8AC3E}">
        <p14:creationId xmlns:p14="http://schemas.microsoft.com/office/powerpoint/2010/main" val="273229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1286</Words>
  <Application>Microsoft Office PowerPoint</Application>
  <PresentationFormat>Widescreen</PresentationFormat>
  <Paragraphs>198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Calibri</vt:lpstr>
      <vt:lpstr>Calibri Light</vt:lpstr>
      <vt:lpstr>Söhne</vt:lpstr>
      <vt:lpstr>Office Theme</vt:lpstr>
      <vt:lpstr>Automotive Electronics Mini Project</vt:lpstr>
      <vt:lpstr>1. Introduction</vt:lpstr>
      <vt:lpstr>2. Literature Survey</vt:lpstr>
      <vt:lpstr>3. Block Diagram of the Proposed System</vt:lpstr>
      <vt:lpstr>4. Requirements</vt:lpstr>
      <vt:lpstr>5. Design </vt:lpstr>
      <vt:lpstr>PowerPoint Presentation</vt:lpstr>
      <vt:lpstr>6. Flow chart</vt:lpstr>
      <vt:lpstr>PowerPoint Presentation</vt:lpstr>
      <vt:lpstr>7. Programming algorithm</vt:lpstr>
      <vt:lpstr>8. Approximate Cost of the System</vt:lpstr>
      <vt:lpstr>9. Market Availability</vt:lpstr>
      <vt:lpstr>10. Existing System </vt:lpstr>
      <vt:lpstr>PowerPoint Presentation</vt:lpstr>
      <vt:lpstr>PowerPoint Presentation</vt:lpstr>
      <vt:lpstr>11.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Automotive Electronics Mini Project</dc:title>
  <dc:creator>Mr. Bommegowda K. B.</dc:creator>
  <cp:lastModifiedBy>Zishan Manna</cp:lastModifiedBy>
  <cp:revision>17</cp:revision>
  <cp:lastPrinted>2023-03-30T03:04:26Z</cp:lastPrinted>
  <dcterms:created xsi:type="dcterms:W3CDTF">2023-03-02T14:47:05Z</dcterms:created>
  <dcterms:modified xsi:type="dcterms:W3CDTF">2023-05-11T04:33:15Z</dcterms:modified>
</cp:coreProperties>
</file>