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7327821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c7327821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c7327821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c7327821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c73278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c73278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c732782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c732782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c7327821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c7327821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c7327821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c7327821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Aristos:</a:t>
            </a:r>
            <a:endParaRPr/>
          </a:p>
          <a:p>
            <a:pPr indent="0" lvl="0" marL="0" rtl="0" algn="l">
              <a:spcBef>
                <a:spcPts val="0"/>
              </a:spcBef>
              <a:spcAft>
                <a:spcPts val="0"/>
              </a:spcAft>
              <a:buNone/>
            </a:pPr>
            <a:r>
              <a:rPr lang="en"/>
              <a:t>-Frontend Web App(React), Server, and DB (SQL)</a:t>
            </a:r>
            <a:endParaRPr/>
          </a:p>
          <a:p>
            <a:pPr indent="0" lvl="0" marL="0" rtl="0" algn="l">
              <a:spcBef>
                <a:spcPts val="0"/>
              </a:spcBef>
              <a:spcAft>
                <a:spcPts val="0"/>
              </a:spcAft>
              <a:buNone/>
            </a:pPr>
            <a:r>
              <a:rPr lang="en"/>
              <a:t>Containerized SQL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0c44d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0c44d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c732782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732782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Aristos:</a:t>
            </a:r>
            <a:endParaRPr/>
          </a:p>
          <a:p>
            <a:pPr indent="0" lvl="0" marL="0" rtl="0" algn="l">
              <a:spcBef>
                <a:spcPts val="0"/>
              </a:spcBef>
              <a:spcAft>
                <a:spcPts val="0"/>
              </a:spcAft>
              <a:buNone/>
            </a:pPr>
            <a:r>
              <a:rPr lang="en"/>
              <a:t>Port Forwarding VM 4000, 4000.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c7327821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c7327821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Aristos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c7327821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c7327821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when2meet.com"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hyperlink" Target="https://calendly.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MeetUp App</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Krithik, Alex, Aristos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Demo-Time!</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4294967295" type="title"/>
          </p:nvPr>
        </p:nvSpPr>
        <p:spPr>
          <a:xfrm>
            <a:off x="2159400" y="1624200"/>
            <a:ext cx="4825200" cy="12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Questions?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&amp; Problem Statement</a:t>
            </a:r>
            <a:endParaRPr/>
          </a:p>
        </p:txBody>
      </p:sp>
      <p:sp>
        <p:nvSpPr>
          <p:cNvPr id="71" name="Google Shape;71;p14"/>
          <p:cNvSpPr txBox="1"/>
          <p:nvPr>
            <p:ph idx="1" type="body"/>
          </p:nvPr>
        </p:nvSpPr>
        <p:spPr>
          <a:xfrm>
            <a:off x="4311325" y="500925"/>
            <a:ext cx="4832700" cy="4642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Motivation</a:t>
            </a:r>
            <a:endParaRPr sz="1500"/>
          </a:p>
          <a:p>
            <a:pPr indent="-311150" lvl="1" marL="914400" rtl="0" algn="l">
              <a:spcBef>
                <a:spcPts val="0"/>
              </a:spcBef>
              <a:spcAft>
                <a:spcPts val="0"/>
              </a:spcAft>
              <a:buSzPts val="1300"/>
              <a:buChar char="◆"/>
            </a:pPr>
            <a:r>
              <a:rPr lang="en" sz="1300"/>
              <a:t>Our motivation came from trying to find time to get together and work on this project. Since we would verbally say when we were available, it was hard to try and find an overlap of free time from everyone’s schedule. </a:t>
            </a:r>
            <a:endParaRPr sz="1300"/>
          </a:p>
          <a:p>
            <a:pPr indent="-311150" lvl="1" marL="914400" rtl="0" algn="l">
              <a:spcBef>
                <a:spcPts val="0"/>
              </a:spcBef>
              <a:spcAft>
                <a:spcPts val="0"/>
              </a:spcAft>
              <a:buSzPts val="1300"/>
              <a:buChar char="◆"/>
            </a:pPr>
            <a:r>
              <a:rPr lang="en" sz="1300"/>
              <a:t>What’s a better way to solve this problem other than by building an application that can visually show us when everyone is free!</a:t>
            </a:r>
            <a:endParaRPr sz="1300"/>
          </a:p>
          <a:p>
            <a:pPr indent="-323850" lvl="0" marL="457200" rtl="0" algn="l">
              <a:spcBef>
                <a:spcPts val="0"/>
              </a:spcBef>
              <a:spcAft>
                <a:spcPts val="0"/>
              </a:spcAft>
              <a:buSzPts val="1500"/>
              <a:buChar char="➔"/>
            </a:pPr>
            <a:r>
              <a:rPr lang="en" sz="1500"/>
              <a:t>Problem Statement</a:t>
            </a:r>
            <a:endParaRPr sz="1500"/>
          </a:p>
          <a:p>
            <a:pPr indent="-311150" lvl="1" marL="914400" rtl="0" algn="l">
              <a:spcBef>
                <a:spcPts val="0"/>
              </a:spcBef>
              <a:spcAft>
                <a:spcPts val="0"/>
              </a:spcAft>
              <a:buSzPts val="1300"/>
              <a:buChar char="◆"/>
            </a:pPr>
            <a:r>
              <a:rPr lang="en" sz="1300"/>
              <a:t>The problem that we are trying to solve is the frustrations and issues that come up when teams are trying to find time to meet.</a:t>
            </a:r>
            <a:endParaRPr sz="1300"/>
          </a:p>
          <a:p>
            <a:pPr indent="-311150" lvl="1" marL="914400" rtl="0" algn="l">
              <a:spcBef>
                <a:spcPts val="0"/>
              </a:spcBef>
              <a:spcAft>
                <a:spcPts val="0"/>
              </a:spcAft>
              <a:buSzPts val="1300"/>
              <a:buChar char="◆"/>
            </a:pPr>
            <a:r>
              <a:rPr lang="en" sz="1300"/>
              <a:t>Sometimes people are only available for 1 hour windows, that are scattered around the day.</a:t>
            </a:r>
            <a:endParaRPr sz="1300"/>
          </a:p>
          <a:p>
            <a:pPr indent="-311150" lvl="1" marL="914400" rtl="0" algn="l">
              <a:spcBef>
                <a:spcPts val="0"/>
              </a:spcBef>
              <a:spcAft>
                <a:spcPts val="0"/>
              </a:spcAft>
              <a:buSzPts val="1300"/>
              <a:buChar char="◆"/>
            </a:pPr>
            <a:r>
              <a:rPr lang="en" sz="1300"/>
              <a:t>With this application, the goal is for everyone to mark their availability, making it easy to see when is the best time to meet.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 on Technologies</a:t>
            </a:r>
            <a:endParaRPr/>
          </a:p>
        </p:txBody>
      </p:sp>
      <p:sp>
        <p:nvSpPr>
          <p:cNvPr id="77" name="Google Shape;77;p15"/>
          <p:cNvSpPr txBox="1"/>
          <p:nvPr>
            <p:ph idx="1" type="body"/>
          </p:nvPr>
        </p:nvSpPr>
        <p:spPr>
          <a:xfrm>
            <a:off x="4331375" y="0"/>
            <a:ext cx="4812600" cy="514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NodeJS</a:t>
            </a:r>
            <a:endParaRPr sz="1500"/>
          </a:p>
          <a:p>
            <a:pPr indent="-311150" lvl="1" marL="914400" rtl="0" algn="l">
              <a:spcBef>
                <a:spcPts val="0"/>
              </a:spcBef>
              <a:spcAft>
                <a:spcPts val="0"/>
              </a:spcAft>
              <a:buSzPts val="1300"/>
              <a:buAutoNum type="alphaLcPeriod"/>
            </a:pPr>
            <a:r>
              <a:rPr lang="en" sz="1300"/>
              <a:t>A runtime environment that runs JavaScript on a Machine (in our case a VM) built on Chrome V8’s JavaScript Engine.</a:t>
            </a:r>
            <a:endParaRPr sz="1300"/>
          </a:p>
          <a:p>
            <a:pPr indent="-311150" lvl="1" marL="914400" rtl="0" algn="l">
              <a:spcBef>
                <a:spcPts val="0"/>
              </a:spcBef>
              <a:spcAft>
                <a:spcPts val="0"/>
              </a:spcAft>
              <a:buSzPts val="1300"/>
              <a:buAutoNum type="alphaLcPeriod"/>
            </a:pPr>
            <a:r>
              <a:rPr lang="en" sz="1300"/>
              <a:t>Using NodeJS as a server side component.</a:t>
            </a:r>
            <a:endParaRPr sz="1300"/>
          </a:p>
          <a:p>
            <a:pPr indent="-323850" lvl="0" marL="457200" rtl="0" algn="l">
              <a:spcBef>
                <a:spcPts val="0"/>
              </a:spcBef>
              <a:spcAft>
                <a:spcPts val="0"/>
              </a:spcAft>
              <a:buSzPts val="1500"/>
              <a:buAutoNum type="arabicPeriod"/>
            </a:pPr>
            <a:r>
              <a:rPr lang="en" sz="1500"/>
              <a:t>MySQL</a:t>
            </a:r>
            <a:endParaRPr sz="1500"/>
          </a:p>
          <a:p>
            <a:pPr indent="-311150" lvl="1" marL="914400" rtl="0" algn="l">
              <a:spcBef>
                <a:spcPts val="0"/>
              </a:spcBef>
              <a:spcAft>
                <a:spcPts val="0"/>
              </a:spcAft>
              <a:buSzPts val="1300"/>
              <a:buAutoNum type="alphaLcPeriod"/>
            </a:pPr>
            <a:r>
              <a:rPr lang="en" sz="1300"/>
              <a:t>To handle storing and retrieving data that was given by the user.</a:t>
            </a:r>
            <a:endParaRPr sz="1300"/>
          </a:p>
          <a:p>
            <a:pPr indent="-323850" lvl="0" marL="457200" rtl="0" algn="l">
              <a:spcBef>
                <a:spcPts val="0"/>
              </a:spcBef>
              <a:spcAft>
                <a:spcPts val="0"/>
              </a:spcAft>
              <a:buSzPts val="1500"/>
              <a:buAutoNum type="arabicPeriod"/>
            </a:pPr>
            <a:r>
              <a:rPr lang="en" sz="1500"/>
              <a:t>React</a:t>
            </a:r>
            <a:endParaRPr sz="1500"/>
          </a:p>
          <a:p>
            <a:pPr indent="-311150" lvl="1" marL="914400" rtl="0" algn="l">
              <a:spcBef>
                <a:spcPts val="0"/>
              </a:spcBef>
              <a:spcAft>
                <a:spcPts val="0"/>
              </a:spcAft>
              <a:buSzPts val="1300"/>
              <a:buAutoNum type="alphaLcPeriod"/>
            </a:pPr>
            <a:r>
              <a:rPr lang="en" sz="1300"/>
              <a:t>Open source front end JavaScript library for building UI based on UI components.</a:t>
            </a:r>
            <a:endParaRPr sz="1300"/>
          </a:p>
          <a:p>
            <a:pPr indent="-311150" lvl="1" marL="914400" rtl="0" algn="l">
              <a:spcBef>
                <a:spcPts val="0"/>
              </a:spcBef>
              <a:spcAft>
                <a:spcPts val="0"/>
              </a:spcAft>
              <a:buSzPts val="1300"/>
              <a:buAutoNum type="alphaLcPeriod"/>
            </a:pPr>
            <a:r>
              <a:rPr lang="en" sz="1300"/>
              <a:t>We plan to use React to develop the front end for the client side application.</a:t>
            </a:r>
            <a:endParaRPr sz="1300"/>
          </a:p>
          <a:p>
            <a:pPr indent="-323850" lvl="0" marL="457200" rtl="0" algn="l">
              <a:spcBef>
                <a:spcPts val="0"/>
              </a:spcBef>
              <a:spcAft>
                <a:spcPts val="0"/>
              </a:spcAft>
              <a:buSzPts val="1500"/>
              <a:buAutoNum type="arabicPeriod"/>
            </a:pPr>
            <a:r>
              <a:rPr lang="en" sz="1500"/>
              <a:t>Containers/Docker</a:t>
            </a:r>
            <a:endParaRPr sz="1500"/>
          </a:p>
          <a:p>
            <a:pPr indent="-311150" lvl="1" marL="914400" rtl="0" algn="l">
              <a:spcBef>
                <a:spcPts val="0"/>
              </a:spcBef>
              <a:spcAft>
                <a:spcPts val="0"/>
              </a:spcAft>
              <a:buSzPts val="1300"/>
              <a:buAutoNum type="alphaLcPeriod"/>
            </a:pPr>
            <a:r>
              <a:rPr lang="en" sz="1300"/>
              <a:t>To create a container for the MySQL server and NodeJS</a:t>
            </a:r>
            <a:endParaRPr sz="1300"/>
          </a:p>
          <a:p>
            <a:pPr indent="-323850" lvl="0" marL="457200" rtl="0" algn="l">
              <a:spcBef>
                <a:spcPts val="0"/>
              </a:spcBef>
              <a:spcAft>
                <a:spcPts val="0"/>
              </a:spcAft>
              <a:buSzPts val="1500"/>
              <a:buAutoNum type="arabicPeriod"/>
            </a:pPr>
            <a:r>
              <a:rPr lang="en" sz="1500"/>
              <a:t>Virtual Machines</a:t>
            </a:r>
            <a:endParaRPr sz="1500"/>
          </a:p>
          <a:p>
            <a:pPr indent="-311150" lvl="1" marL="914400" rtl="0" algn="l">
              <a:spcBef>
                <a:spcPts val="0"/>
              </a:spcBef>
              <a:spcAft>
                <a:spcPts val="0"/>
              </a:spcAft>
              <a:buSzPts val="1300"/>
              <a:buAutoNum type="alphaLcPeriod"/>
            </a:pPr>
            <a:r>
              <a:rPr lang="en" sz="1300"/>
              <a:t>We are using both QEMU and VirtualBox to deploy the workflow of the project</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83" name="Google Shape;83;p16"/>
          <p:cNvSpPr txBox="1"/>
          <p:nvPr>
            <p:ph idx="1" type="body"/>
          </p:nvPr>
        </p:nvSpPr>
        <p:spPr>
          <a:xfrm>
            <a:off x="17100" y="1505700"/>
            <a:ext cx="4883700" cy="179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u="sng">
                <a:solidFill>
                  <a:schemeClr val="hlink"/>
                </a:solidFill>
                <a:hlinkClick r:id="rId3"/>
              </a:rPr>
              <a:t>When2Meet</a:t>
            </a:r>
            <a:endParaRPr sz="1600"/>
          </a:p>
          <a:p>
            <a:pPr indent="-317500" lvl="1" marL="914400" rtl="0" algn="l">
              <a:spcBef>
                <a:spcPts val="0"/>
              </a:spcBef>
              <a:spcAft>
                <a:spcPts val="0"/>
              </a:spcAft>
              <a:buSzPts val="1400"/>
              <a:buAutoNum type="alphaLcPeriod"/>
            </a:pPr>
            <a:r>
              <a:rPr lang="en" sz="1400"/>
              <a:t>This site allows users to </a:t>
            </a:r>
            <a:r>
              <a:rPr lang="en" sz="1400"/>
              <a:t>specify</a:t>
            </a:r>
            <a:r>
              <a:rPr lang="en" sz="1400"/>
              <a:t> days they would like to meet. </a:t>
            </a:r>
            <a:endParaRPr sz="1400"/>
          </a:p>
          <a:p>
            <a:pPr indent="-317500" lvl="1" marL="914400" rtl="0" algn="l">
              <a:spcBef>
                <a:spcPts val="0"/>
              </a:spcBef>
              <a:spcAft>
                <a:spcPts val="0"/>
              </a:spcAft>
              <a:buSzPts val="1400"/>
              <a:buAutoNum type="alphaLcPeriod"/>
            </a:pPr>
            <a:r>
              <a:rPr lang="en" sz="1400"/>
              <a:t>Although it gets the job done, we wanted to be able to make one ourselves that not only looks better, but also teaches us how applications like these are built.</a:t>
            </a:r>
            <a:endParaRPr sz="1400"/>
          </a:p>
        </p:txBody>
      </p:sp>
      <p:pic>
        <p:nvPicPr>
          <p:cNvPr id="84" name="Google Shape;84;p16"/>
          <p:cNvPicPr preferRelativeResize="0"/>
          <p:nvPr/>
        </p:nvPicPr>
        <p:blipFill>
          <a:blip r:embed="rId4">
            <a:alphaModFix/>
          </a:blip>
          <a:stretch>
            <a:fillRect/>
          </a:stretch>
        </p:blipFill>
        <p:spPr>
          <a:xfrm>
            <a:off x="5213675" y="3407713"/>
            <a:ext cx="3524901" cy="1675024"/>
          </a:xfrm>
          <a:prstGeom prst="rect">
            <a:avLst/>
          </a:prstGeom>
          <a:noFill/>
          <a:ln>
            <a:noFill/>
          </a:ln>
        </p:spPr>
      </p:pic>
      <p:pic>
        <p:nvPicPr>
          <p:cNvPr id="85" name="Google Shape;85;p16"/>
          <p:cNvPicPr preferRelativeResize="0"/>
          <p:nvPr/>
        </p:nvPicPr>
        <p:blipFill>
          <a:blip r:embed="rId5">
            <a:alphaModFix/>
          </a:blip>
          <a:stretch>
            <a:fillRect/>
          </a:stretch>
        </p:blipFill>
        <p:spPr>
          <a:xfrm>
            <a:off x="440950" y="3459075"/>
            <a:ext cx="4020750" cy="1572300"/>
          </a:xfrm>
          <a:prstGeom prst="rect">
            <a:avLst/>
          </a:prstGeom>
          <a:noFill/>
          <a:ln>
            <a:noFill/>
          </a:ln>
        </p:spPr>
      </p:pic>
      <p:sp>
        <p:nvSpPr>
          <p:cNvPr id="86" name="Google Shape;86;p16"/>
          <p:cNvSpPr txBox="1"/>
          <p:nvPr/>
        </p:nvSpPr>
        <p:spPr>
          <a:xfrm>
            <a:off x="4900725" y="1505700"/>
            <a:ext cx="4150800" cy="131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AutoNum type="arabicPeriod" startAt="2"/>
            </a:pPr>
            <a:r>
              <a:rPr lang="en" sz="1800" u="sng">
                <a:solidFill>
                  <a:schemeClr val="accent5"/>
                </a:solidFill>
                <a:latin typeface="Roboto"/>
                <a:ea typeface="Roboto"/>
                <a:cs typeface="Roboto"/>
                <a:sym typeface="Roboto"/>
                <a:hlinkClick r:id="rId6">
                  <a:extLst>
                    <a:ext uri="{A12FA001-AC4F-418D-AE19-62706E023703}">
                      <ahyp:hlinkClr val="tx"/>
                    </a:ext>
                  </a:extLst>
                </a:hlinkClick>
              </a:rPr>
              <a:t>Calendly</a:t>
            </a:r>
            <a:endParaRPr sz="1800">
              <a:solidFill>
                <a:schemeClr val="dk2"/>
              </a:solidFill>
              <a:latin typeface="Roboto"/>
              <a:ea typeface="Roboto"/>
              <a:cs typeface="Roboto"/>
              <a:sym typeface="Roboto"/>
            </a:endParaRPr>
          </a:p>
          <a:p>
            <a:pPr indent="-330200" lvl="1" marL="914400" rtl="0" algn="l">
              <a:lnSpc>
                <a:spcPct val="115000"/>
              </a:lnSpc>
              <a:spcBef>
                <a:spcPts val="0"/>
              </a:spcBef>
              <a:spcAft>
                <a:spcPts val="0"/>
              </a:spcAft>
              <a:buClr>
                <a:schemeClr val="dk2"/>
              </a:buClr>
              <a:buSzPts val="1600"/>
              <a:buFont typeface="Roboto"/>
              <a:buAutoNum type="alphaLcPeriod"/>
            </a:pPr>
            <a:r>
              <a:rPr lang="en" sz="1600">
                <a:solidFill>
                  <a:schemeClr val="dk2"/>
                </a:solidFill>
                <a:latin typeface="Roboto"/>
                <a:ea typeface="Roboto"/>
                <a:cs typeface="Roboto"/>
                <a:sym typeface="Roboto"/>
              </a:rPr>
              <a:t>Similarly, Calendly aims to avoid back and forth emails about when is a good time to meet.</a:t>
            </a:r>
            <a:endParaRPr sz="1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
        <p:nvSpPr>
          <p:cNvPr id="92" name="Google Shape;92;p17"/>
          <p:cNvSpPr txBox="1"/>
          <p:nvPr>
            <p:ph idx="1" type="body"/>
          </p:nvPr>
        </p:nvSpPr>
        <p:spPr>
          <a:xfrm>
            <a:off x="14275" y="1784150"/>
            <a:ext cx="4301400" cy="233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sz="1800">
                <a:solidFill>
                  <a:schemeClr val="lt1"/>
                </a:solidFill>
              </a:rPr>
              <a:t>A VM </a:t>
            </a:r>
            <a:r>
              <a:rPr lang="en" sz="1800">
                <a:solidFill>
                  <a:schemeClr val="lt1"/>
                </a:solidFill>
              </a:rPr>
              <a:t>running </a:t>
            </a:r>
            <a:r>
              <a:rPr lang="en" sz="1800">
                <a:solidFill>
                  <a:schemeClr val="lt1"/>
                </a:solidFill>
              </a:rPr>
              <a:t>mySQL and NodeJS docker containers.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The VM would house the docker containers and enable communication using </a:t>
            </a:r>
            <a:r>
              <a:rPr lang="en" sz="1800">
                <a:solidFill>
                  <a:schemeClr val="lt1"/>
                </a:solidFill>
              </a:rPr>
              <a:t>virtual</a:t>
            </a:r>
            <a:r>
              <a:rPr lang="en" sz="1800">
                <a:solidFill>
                  <a:schemeClr val="lt1"/>
                </a:solidFill>
              </a:rPr>
              <a:t> </a:t>
            </a:r>
            <a:r>
              <a:rPr lang="en" sz="1800">
                <a:solidFill>
                  <a:schemeClr val="lt1"/>
                </a:solidFill>
              </a:rPr>
              <a:t>network</a:t>
            </a:r>
            <a:r>
              <a:rPr lang="en" sz="1800">
                <a:solidFill>
                  <a:schemeClr val="lt1"/>
                </a:solidFill>
              </a:rPr>
              <a:t> build using docker.</a:t>
            </a:r>
            <a:endParaRPr sz="1800">
              <a:solidFill>
                <a:schemeClr val="lt1"/>
              </a:solidFill>
            </a:endParaRPr>
          </a:p>
        </p:txBody>
      </p:sp>
      <p:pic>
        <p:nvPicPr>
          <p:cNvPr id="93" name="Google Shape;93;p17"/>
          <p:cNvPicPr preferRelativeResize="0"/>
          <p:nvPr/>
        </p:nvPicPr>
        <p:blipFill>
          <a:blip r:embed="rId3">
            <a:alphaModFix/>
          </a:blip>
          <a:stretch>
            <a:fillRect/>
          </a:stretch>
        </p:blipFill>
        <p:spPr>
          <a:xfrm>
            <a:off x="4788649" y="679325"/>
            <a:ext cx="4043650" cy="38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4321450" y="-125"/>
            <a:ext cx="4822500" cy="5143500"/>
          </a:xfrm>
          <a:prstGeom prst="rect">
            <a:avLst/>
          </a:prstGeom>
          <a:noFill/>
          <a:ln>
            <a:noFill/>
          </a:ln>
        </p:spPr>
        <p:txBody>
          <a:bodyPr anchorCtr="0" anchor="ctr" bIns="91425" lIns="91425" spcFirstLastPara="1" rIns="91425" wrap="square" tIns="91425">
            <a:noAutofit/>
          </a:bodyPr>
          <a:lstStyle/>
          <a:p>
            <a:pPr indent="-323850" lvl="1" marL="400050" rtl="0" algn="l">
              <a:lnSpc>
                <a:spcPct val="115000"/>
              </a:lnSpc>
              <a:spcBef>
                <a:spcPts val="0"/>
              </a:spcBef>
              <a:spcAft>
                <a:spcPts val="0"/>
              </a:spcAft>
              <a:buClr>
                <a:schemeClr val="dk1"/>
              </a:buClr>
              <a:buSzPts val="1500"/>
              <a:buChar char="○"/>
            </a:pPr>
            <a:r>
              <a:rPr lang="en" sz="1500">
                <a:solidFill>
                  <a:schemeClr val="dk1"/>
                </a:solidFill>
              </a:rPr>
              <a:t>The Architecture of our app is build entirely inside a VM, which </a:t>
            </a:r>
            <a:r>
              <a:rPr lang="en" sz="1500">
                <a:solidFill>
                  <a:schemeClr val="dk1"/>
                </a:solidFill>
              </a:rPr>
              <a:t>encapsulated</a:t>
            </a:r>
            <a:r>
              <a:rPr lang="en" sz="1500">
                <a:solidFill>
                  <a:schemeClr val="dk1"/>
                </a:solidFill>
              </a:rPr>
              <a:t> all the necessary resources inside it.</a:t>
            </a:r>
            <a:endParaRPr sz="1500">
              <a:solidFill>
                <a:schemeClr val="dk1"/>
              </a:solidFill>
            </a:endParaRPr>
          </a:p>
          <a:p>
            <a:pPr indent="-323850" lvl="1" marL="400050" rtl="0" algn="l">
              <a:lnSpc>
                <a:spcPct val="115000"/>
              </a:lnSpc>
              <a:spcBef>
                <a:spcPts val="0"/>
              </a:spcBef>
              <a:spcAft>
                <a:spcPts val="0"/>
              </a:spcAft>
              <a:buClr>
                <a:schemeClr val="dk1"/>
              </a:buClr>
              <a:buSzPts val="1500"/>
              <a:buChar char="○"/>
            </a:pPr>
            <a:r>
              <a:rPr lang="en" sz="1500">
                <a:solidFill>
                  <a:schemeClr val="dk1"/>
                </a:solidFill>
              </a:rPr>
              <a:t>There are going to be 2 docker containers inside this [the VM]</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MySQl (database) - Containerized to make the database portable</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Node (NodeJS server) - Containerized to keep the node-modules unique to the project</a:t>
            </a:r>
            <a:endParaRPr sz="1500">
              <a:solidFill>
                <a:schemeClr val="dk1"/>
              </a:solidFill>
            </a:endParaRPr>
          </a:p>
          <a:p>
            <a:pPr indent="-323850" lvl="1" marL="400050" rtl="0" algn="l">
              <a:lnSpc>
                <a:spcPct val="115000"/>
              </a:lnSpc>
              <a:spcBef>
                <a:spcPts val="0"/>
              </a:spcBef>
              <a:spcAft>
                <a:spcPts val="0"/>
              </a:spcAft>
              <a:buClr>
                <a:schemeClr val="dk1"/>
              </a:buClr>
              <a:buSzPts val="1500"/>
              <a:buChar char="○"/>
            </a:pPr>
            <a:r>
              <a:rPr lang="en" sz="1500">
                <a:solidFill>
                  <a:schemeClr val="dk1"/>
                </a:solidFill>
              </a:rPr>
              <a:t>The communication between these 2 [containers] is established by using the user-defined network, enabled by docker network service, to which both are attached.</a:t>
            </a:r>
            <a:endParaRPr sz="1500">
              <a:solidFill>
                <a:schemeClr val="dk1"/>
              </a:solidFill>
            </a:endParaRPr>
          </a:p>
          <a:p>
            <a:pPr indent="-323850" lvl="1" marL="400050" rtl="0" algn="l">
              <a:lnSpc>
                <a:spcPct val="115000"/>
              </a:lnSpc>
              <a:spcBef>
                <a:spcPts val="0"/>
              </a:spcBef>
              <a:spcAft>
                <a:spcPts val="0"/>
              </a:spcAft>
              <a:buClr>
                <a:schemeClr val="dk1"/>
              </a:buClr>
              <a:buSzPts val="1500"/>
              <a:buChar char="○"/>
            </a:pPr>
            <a:r>
              <a:rPr lang="en" sz="1500">
                <a:solidFill>
                  <a:schemeClr val="dk1"/>
                </a:solidFill>
              </a:rPr>
              <a:t>As an effort to make things light-weight, theoretically speaking, we pre-build the react application which is copied onto the Node container</a:t>
            </a:r>
            <a:endParaRPr sz="1500">
              <a:solidFill>
                <a:schemeClr val="dk1"/>
              </a:solidFill>
            </a:endParaRPr>
          </a:p>
        </p:txBody>
      </p:sp>
      <p:sp>
        <p:nvSpPr>
          <p:cNvPr id="99" name="Google Shape;99;p18"/>
          <p:cNvSpPr txBox="1"/>
          <p:nvPr/>
        </p:nvSpPr>
        <p:spPr>
          <a:xfrm>
            <a:off x="234850" y="420800"/>
            <a:ext cx="408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Cloud Architecture</a:t>
            </a:r>
            <a:endParaRPr sz="2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Architecture</a:t>
            </a:r>
            <a:endParaRPr/>
          </a:p>
        </p:txBody>
      </p:sp>
      <p:sp>
        <p:nvSpPr>
          <p:cNvPr id="105" name="Google Shape;105;p19"/>
          <p:cNvSpPr txBox="1"/>
          <p:nvPr>
            <p:ph idx="1" type="body"/>
          </p:nvPr>
        </p:nvSpPr>
        <p:spPr>
          <a:xfrm>
            <a:off x="4311325" y="-125"/>
            <a:ext cx="4832700" cy="5143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Base system</a:t>
            </a:r>
            <a:endParaRPr sz="1500"/>
          </a:p>
          <a:p>
            <a:pPr indent="-311150" lvl="1" marL="914400" rtl="0" algn="l">
              <a:spcBef>
                <a:spcPts val="0"/>
              </a:spcBef>
              <a:spcAft>
                <a:spcPts val="0"/>
              </a:spcAft>
              <a:buSzPts val="1300"/>
              <a:buAutoNum type="alphaLcPeriod"/>
            </a:pPr>
            <a:r>
              <a:rPr lang="en" sz="1300"/>
              <a:t>We will be running all our </a:t>
            </a:r>
            <a:r>
              <a:rPr lang="en" sz="1300"/>
              <a:t>applications</a:t>
            </a:r>
            <a:r>
              <a:rPr lang="en" sz="1300"/>
              <a:t> inside a VM.</a:t>
            </a:r>
            <a:endParaRPr sz="1300"/>
          </a:p>
          <a:p>
            <a:pPr indent="-323850" lvl="0" marL="457200" rtl="0" algn="l">
              <a:spcBef>
                <a:spcPts val="0"/>
              </a:spcBef>
              <a:spcAft>
                <a:spcPts val="0"/>
              </a:spcAft>
              <a:buSzPts val="1500"/>
              <a:buAutoNum type="arabicPeriod"/>
            </a:pPr>
            <a:r>
              <a:rPr lang="en" sz="1500"/>
              <a:t>Communication of components</a:t>
            </a:r>
            <a:endParaRPr sz="1500"/>
          </a:p>
          <a:p>
            <a:pPr indent="-311150" lvl="1" marL="914400" rtl="0" algn="l">
              <a:spcBef>
                <a:spcPts val="0"/>
              </a:spcBef>
              <a:spcAft>
                <a:spcPts val="0"/>
              </a:spcAft>
              <a:buSzPts val="1300"/>
              <a:buAutoNum type="alphaLcPeriod"/>
            </a:pPr>
            <a:r>
              <a:rPr lang="en" sz="1300"/>
              <a:t>Since the communication happens between the Node and the MySQL containers, we created a virtual bridge network and connected both of them to it</a:t>
            </a:r>
            <a:endParaRPr sz="1300"/>
          </a:p>
          <a:p>
            <a:pPr indent="-311150" lvl="1" marL="914400" rtl="0" algn="l">
              <a:spcBef>
                <a:spcPts val="0"/>
              </a:spcBef>
              <a:spcAft>
                <a:spcPts val="0"/>
              </a:spcAft>
              <a:buSzPts val="1300"/>
              <a:buAutoNum type="alphaLcPeriod"/>
            </a:pPr>
            <a:r>
              <a:rPr lang="en" sz="1300"/>
              <a:t>The </a:t>
            </a:r>
            <a:r>
              <a:rPr lang="en" sz="1300"/>
              <a:t>port forwarding for the VM, so we could use the react app, is done on the host machine from TCP -&gt; TCP (port 3000 is mapped to VM’s 4000 port)</a:t>
            </a:r>
            <a:endParaRPr sz="1300"/>
          </a:p>
          <a:p>
            <a:pPr indent="-317500" lvl="0" marL="457200" rtl="0" algn="l">
              <a:spcBef>
                <a:spcPts val="0"/>
              </a:spcBef>
              <a:spcAft>
                <a:spcPts val="0"/>
              </a:spcAft>
              <a:buSzPts val="1400"/>
              <a:buAutoNum type="arabicPeriod"/>
            </a:pPr>
            <a:r>
              <a:rPr lang="en" sz="1500"/>
              <a:t>We </a:t>
            </a:r>
            <a:r>
              <a:rPr lang="en"/>
              <a:t>b</a:t>
            </a:r>
            <a:r>
              <a:rPr lang="en"/>
              <a:t>uilt:</a:t>
            </a:r>
            <a:endParaRPr/>
          </a:p>
          <a:p>
            <a:pPr indent="-311150" lvl="1" marL="914400" rtl="0" algn="l">
              <a:spcBef>
                <a:spcPts val="0"/>
              </a:spcBef>
              <a:spcAft>
                <a:spcPts val="0"/>
              </a:spcAft>
              <a:buSzPts val="1300"/>
              <a:buAutoNum type="alphaLcPeriod"/>
            </a:pPr>
            <a:r>
              <a:rPr lang="en" sz="1300"/>
              <a:t>Front end </a:t>
            </a:r>
            <a:r>
              <a:rPr lang="en" sz="1300"/>
              <a:t>Application</a:t>
            </a:r>
            <a:r>
              <a:rPr lang="en" sz="1300"/>
              <a:t> (using React)</a:t>
            </a:r>
            <a:endParaRPr sz="1300"/>
          </a:p>
          <a:p>
            <a:pPr indent="-311150" lvl="1" marL="914400" rtl="0" algn="l">
              <a:spcBef>
                <a:spcPts val="0"/>
              </a:spcBef>
              <a:spcAft>
                <a:spcPts val="0"/>
              </a:spcAft>
              <a:buSzPts val="1300"/>
              <a:buAutoNum type="alphaLcPeriod"/>
            </a:pPr>
            <a:r>
              <a:rPr lang="en" sz="1300"/>
              <a:t>Server Side application (server.js) to accept and </a:t>
            </a:r>
            <a:r>
              <a:rPr lang="en" sz="1300"/>
              <a:t>receive</a:t>
            </a:r>
            <a:r>
              <a:rPr lang="en" sz="1300"/>
              <a:t> requests</a:t>
            </a:r>
            <a:endParaRPr sz="1300"/>
          </a:p>
          <a:p>
            <a:pPr indent="-311150" lvl="1" marL="914400" rtl="0" algn="l">
              <a:spcBef>
                <a:spcPts val="0"/>
              </a:spcBef>
              <a:spcAft>
                <a:spcPts val="0"/>
              </a:spcAft>
              <a:buSzPts val="1300"/>
              <a:buAutoNum type="alphaLcPeriod"/>
            </a:pPr>
            <a:r>
              <a:rPr lang="en" sz="1300"/>
              <a:t>Setup MySQL Database with custom image built on mysql image (portable </a:t>
            </a:r>
            <a:r>
              <a:rPr lang="en" sz="1300"/>
              <a:t>image</a:t>
            </a:r>
            <a:r>
              <a:rPr lang="en" sz="1300"/>
              <a:t>)</a:t>
            </a:r>
            <a:endParaRPr sz="1300"/>
          </a:p>
          <a:p>
            <a:pPr indent="-311150" lvl="0" marL="457200" rtl="0" algn="l">
              <a:spcBef>
                <a:spcPts val="0"/>
              </a:spcBef>
              <a:spcAft>
                <a:spcPts val="0"/>
              </a:spcAft>
              <a:buSzPts val="1300"/>
              <a:buAutoNum type="arabicPeriod"/>
            </a:pPr>
            <a:r>
              <a:rPr lang="en"/>
              <a:t>Already Available components:</a:t>
            </a:r>
            <a:endParaRPr/>
          </a:p>
          <a:p>
            <a:pPr indent="-311150" lvl="1" marL="914400" rtl="0" algn="l">
              <a:spcBef>
                <a:spcPts val="0"/>
              </a:spcBef>
              <a:spcAft>
                <a:spcPts val="0"/>
              </a:spcAft>
              <a:buSzPts val="1300"/>
              <a:buAutoNum type="alphaLcPeriod"/>
            </a:pPr>
            <a:r>
              <a:rPr lang="en" sz="1300"/>
              <a:t>MySQL Base Image Container</a:t>
            </a:r>
            <a:endParaRPr sz="1300"/>
          </a:p>
          <a:p>
            <a:pPr indent="-311150" lvl="1" marL="914400" rtl="0" algn="l">
              <a:spcBef>
                <a:spcPts val="0"/>
              </a:spcBef>
              <a:spcAft>
                <a:spcPts val="0"/>
              </a:spcAft>
              <a:buSzPts val="1300"/>
              <a:buAutoNum type="alphaLcPeriod"/>
            </a:pPr>
            <a:r>
              <a:rPr lang="en" sz="1300"/>
              <a:t>Node Base Image Container</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Outcomes of the Project</a:t>
            </a:r>
            <a:endParaRPr/>
          </a:p>
        </p:txBody>
      </p:sp>
      <p:sp>
        <p:nvSpPr>
          <p:cNvPr id="111" name="Google Shape;111;p20"/>
          <p:cNvSpPr txBox="1"/>
          <p:nvPr>
            <p:ph idx="1" type="body"/>
          </p:nvPr>
        </p:nvSpPr>
        <p:spPr>
          <a:xfrm>
            <a:off x="4301400" y="0"/>
            <a:ext cx="4842600" cy="5143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The goal of this project was to use Cloud Computing technologies to make our own rendition of a scheduling application.</a:t>
            </a:r>
            <a:endParaRPr sz="1800"/>
          </a:p>
          <a:p>
            <a:pPr indent="-342900" lvl="0" marL="457200" rtl="0" algn="l">
              <a:spcBef>
                <a:spcPts val="0"/>
              </a:spcBef>
              <a:spcAft>
                <a:spcPts val="0"/>
              </a:spcAft>
              <a:buSzPts val="1800"/>
              <a:buChar char="●"/>
            </a:pPr>
            <a:r>
              <a:rPr lang="en" sz="1800"/>
              <a:t>We are building up a containerized database and application, so that it could be portable and the application itself could be migrated and implemented on any cloud systems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Future Work</a:t>
            </a:r>
            <a:endParaRPr/>
          </a:p>
        </p:txBody>
      </p:sp>
      <p:sp>
        <p:nvSpPr>
          <p:cNvPr id="117" name="Google Shape;117;p21"/>
          <p:cNvSpPr txBox="1"/>
          <p:nvPr>
            <p:ph idx="1" type="body"/>
          </p:nvPr>
        </p:nvSpPr>
        <p:spPr>
          <a:xfrm>
            <a:off x="4311200" y="-125"/>
            <a:ext cx="4832700" cy="5143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This </a:t>
            </a:r>
            <a:r>
              <a:rPr lang="en" sz="1800"/>
              <a:t>application</a:t>
            </a:r>
            <a:r>
              <a:rPr lang="en" sz="1800"/>
              <a:t> could also be used to schedule other </a:t>
            </a:r>
            <a:r>
              <a:rPr lang="en" sz="1800"/>
              <a:t>activities. Although it primarily is used to show time that is available, this can be used individually as an agenda planner.</a:t>
            </a:r>
            <a:endParaRPr sz="1800"/>
          </a:p>
          <a:p>
            <a:pPr indent="-342900" lvl="0" marL="457200" rtl="0" algn="l">
              <a:spcBef>
                <a:spcPts val="0"/>
              </a:spcBef>
              <a:spcAft>
                <a:spcPts val="0"/>
              </a:spcAft>
              <a:buSzPts val="1800"/>
              <a:buChar char="●"/>
            </a:pPr>
            <a:r>
              <a:rPr b="1" lang="en" sz="1800"/>
              <a:t>A reminder application</a:t>
            </a:r>
            <a:r>
              <a:rPr lang="en" sz="1800"/>
              <a:t> - On top of blocking out time for specific projects, it can be used to send reminders to users</a:t>
            </a:r>
            <a:endParaRPr sz="1800"/>
          </a:p>
          <a:p>
            <a:pPr indent="-342900" lvl="0" marL="457200" rtl="0" algn="l">
              <a:spcBef>
                <a:spcPts val="0"/>
              </a:spcBef>
              <a:spcAft>
                <a:spcPts val="0"/>
              </a:spcAft>
              <a:buSzPts val="1800"/>
              <a:buChar char="●"/>
            </a:pPr>
            <a:r>
              <a:rPr lang="en" sz="1800"/>
              <a:t>Change the structure of the application to run on a kubernetes cluster, with each component (React App, MySQL Database, and NodeJS server) running on their own container.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