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3" id="23"/>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5" id="25"/>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Krithika.R</a:t>
            </a:r>
          </a:p>
          <a:p>
            <a:pPr algn="l">
              <a:lnSpc>
                <a:spcPts val="4320"/>
              </a:lnSpc>
            </a:pPr>
            <a:r>
              <a:rPr lang="en-US" sz="3600" spc="33">
                <a:solidFill>
                  <a:srgbClr val="000000"/>
                </a:solidFill>
                <a:latin typeface="TT Rounds Condensed"/>
                <a:ea typeface="TT Rounds Condensed"/>
                <a:cs typeface="TT Rounds Condensed"/>
                <a:sym typeface="TT Rounds Condensed"/>
              </a:rPr>
              <a:t>Reg No: 312209488</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B.COM(BANK MANAGEMENT)</a:t>
            </a:r>
          </a:p>
          <a:p>
            <a:pPr algn="l">
              <a:lnSpc>
                <a:spcPts val="4320"/>
              </a:lnSpc>
            </a:pPr>
            <a:r>
              <a:rPr lang="en-US" sz="3600" spc="33">
                <a:solidFill>
                  <a:srgbClr val="000000"/>
                </a:solidFill>
                <a:latin typeface="TT Rounds Condensed"/>
                <a:ea typeface="TT Rounds Condensed"/>
                <a:cs typeface="TT Rounds Condensed"/>
                <a:sym typeface="TT Rounds Condensed"/>
              </a:rPr>
              <a:t>COLLEGE: Anna Adarsh college for women chennai</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3" id="2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4" id="24"/>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sp>
        <p:nvSpPr>
          <p:cNvPr name="TextBox 25" id="25"/>
          <p:cNvSpPr txBox="true"/>
          <p:nvPr/>
        </p:nvSpPr>
        <p:spPr>
          <a:xfrm rot="0">
            <a:off x="914400" y="2356485"/>
            <a:ext cx="16459200" cy="748849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 Download data from Skillsbuild platform.</a:t>
            </a:r>
          </a:p>
          <a:p>
            <a:pPr algn="l">
              <a:lnSpc>
                <a:spcPts val="3240"/>
              </a:lnSpc>
            </a:pPr>
            <a:r>
              <a:rPr lang="en-US" sz="2700" spc="25">
                <a:solidFill>
                  <a:srgbClr val="000000"/>
                </a:solidFill>
                <a:latin typeface="TT Rounds Condensed"/>
                <a:ea typeface="TT Rounds Condensed"/>
                <a:cs typeface="TT Rounds Condensed"/>
                <a:sym typeface="TT Rounds Condensed"/>
              </a:rPr>
              <a:t> 2)  Extracted the Zip. File.</a:t>
            </a:r>
          </a:p>
          <a:p>
            <a:pPr algn="l">
              <a:lnSpc>
                <a:spcPts val="3240"/>
              </a:lnSpc>
            </a:pPr>
            <a:r>
              <a:rPr lang="en-US" sz="2700" spc="25">
                <a:solidFill>
                  <a:srgbClr val="000000"/>
                </a:solidFill>
                <a:latin typeface="TT Rounds Condensed"/>
                <a:ea typeface="TT Rounds Condensed"/>
                <a:cs typeface="TT Rounds Condensed"/>
                <a:sym typeface="TT Rounds Condensed"/>
              </a:rPr>
              <a:t> 3)  Save the data into a excel file.</a:t>
            </a:r>
          </a:p>
          <a:p>
            <a:pPr algn="l">
              <a:lnSpc>
                <a:spcPts val="3240"/>
              </a:lnSpc>
            </a:pPr>
            <a:r>
              <a:rPr lang="en-US" sz="2700" spc="25">
                <a:solidFill>
                  <a:srgbClr val="000000"/>
                </a:solidFill>
                <a:latin typeface="TT Rounds Condensed"/>
                <a:ea typeface="TT Rounds Condensed"/>
                <a:cs typeface="TT Rounds Condensed"/>
                <a:sym typeface="TT Rounds Condense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  26 Features in the dataset,but selected only 9 out of it.</a:t>
            </a:r>
          </a:p>
          <a:p>
            <a:pPr algn="l">
              <a:lnSpc>
                <a:spcPts val="3240"/>
              </a:lnSpc>
            </a:pPr>
            <a:r>
              <a:rPr lang="en-US" sz="2700" spc="25">
                <a:solidFill>
                  <a:srgbClr val="000000"/>
                </a:solidFill>
                <a:latin typeface="TT Rounds Condensed"/>
                <a:ea typeface="TT Rounds Condensed"/>
                <a:cs typeface="TT Rounds Condensed"/>
                <a:sym typeface="TT Rounds Condense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  Highlighted the Missing Value in the given Dataset using Condiional Formatting.</a:t>
            </a:r>
          </a:p>
          <a:p>
            <a:pPr algn="l">
              <a:lnSpc>
                <a:spcPts val="3240"/>
              </a:lnSpc>
            </a:pPr>
            <a:r>
              <a:rPr lang="en-US" sz="2700" spc="25">
                <a:solidFill>
                  <a:srgbClr val="000000"/>
                </a:solidFill>
                <a:latin typeface="TT Rounds Condensed"/>
                <a:ea typeface="TT Rounds Condensed"/>
                <a:cs typeface="TT Rounds Condensed"/>
                <a:sym typeface="TT Rounds Condensed"/>
              </a:rPr>
              <a:t> 2)  Filtered the Blank cells using filter option.</a:t>
            </a:r>
          </a:p>
          <a:p>
            <a:pPr algn="l">
              <a:lnSpc>
                <a:spcPts val="3240"/>
              </a:lnSpc>
            </a:pPr>
            <a:r>
              <a:rPr lang="en-US" sz="2700" spc="25">
                <a:solidFill>
                  <a:srgbClr val="000000"/>
                </a:solidFill>
                <a:latin typeface="TT Rounds Condensed"/>
                <a:ea typeface="TT Rounds Condensed"/>
                <a:cs typeface="TT Rounds Condensed"/>
                <a:sym typeface="TT Rounds Condensed"/>
              </a:rPr>
              <a:t>Performance Level Calculation:</a:t>
            </a:r>
          </a:p>
          <a:p>
            <a:pPr algn="l">
              <a:lnSpc>
                <a:spcPts val="3240"/>
              </a:lnSpc>
            </a:pPr>
            <a:r>
              <a:rPr lang="en-US" sz="2700" spc="25">
                <a:solidFill>
                  <a:srgbClr val="000000"/>
                </a:solidFill>
                <a:latin typeface="TT Rounds Condensed"/>
                <a:ea typeface="TT Rounds Condensed"/>
                <a:cs typeface="TT Rounds Condensed"/>
                <a:sym typeface="TT Rounds Condensed"/>
              </a:rPr>
              <a:t> 1)  Using </a:t>
            </a:r>
            <a:r>
              <a:rPr lang="en-US" sz="2700" spc="25">
                <a:solidFill>
                  <a:srgbClr val="0D0D0D"/>
                </a:solidFill>
                <a:latin typeface="TT Rounds Condensed"/>
                <a:ea typeface="TT Rounds Condensed"/>
                <a:cs typeface="TT Rounds Condensed"/>
                <a:sym typeface="TT Rounds Condensed"/>
              </a:rPr>
              <a:t> =IFS(Z2&gt;=5,”very high”,Z2&gt;=4,”high”,Z2&gt;=3,”med”,”True”,”Low”) formula we calculated the Performance level.</a:t>
            </a:r>
          </a:p>
          <a:p>
            <a:pPr algn="l">
              <a:lnSpc>
                <a:spcPts val="3240"/>
              </a:lnSpc>
            </a:pPr>
            <a:r>
              <a:rPr lang="en-US" sz="2700" spc="25">
                <a:solidFill>
                  <a:srgbClr val="0D0D0D"/>
                </a:solidFill>
                <a:latin typeface="Times New Roman"/>
                <a:ea typeface="Times New Roman"/>
                <a:cs typeface="Times New Roman"/>
                <a:sym typeface="Times New Roman"/>
              </a:rPr>
              <a:t> 2)  Using Autofill we done the same thing to other rows.</a:t>
            </a:r>
          </a:p>
          <a:p>
            <a:pPr algn="l">
              <a:lnSpc>
                <a:spcPts val="3240"/>
              </a:lnSpc>
            </a:pPr>
            <a:r>
              <a:rPr lang="en-US" sz="2700" spc="25">
                <a:solidFill>
                  <a:srgbClr val="0D0D0D"/>
                </a:solidFill>
                <a:latin typeface="Times New Roman"/>
                <a:ea typeface="Times New Roman"/>
                <a:cs typeface="Times New Roman"/>
                <a:sym typeface="Times New Roman"/>
              </a:rPr>
              <a:t>Pivot Table:</a:t>
            </a:r>
          </a:p>
          <a:p>
            <a:pPr algn="l" marL="488632" indent="-244316" lvl="1">
              <a:lnSpc>
                <a:spcPts val="3240"/>
              </a:lnSpc>
              <a:buAutoNum type="arabicPeriod" startAt="1"/>
            </a:pPr>
            <a:r>
              <a:rPr lang="en-US" sz="2700" spc="25">
                <a:solidFill>
                  <a:srgbClr val="0D0D0D"/>
                </a:solidFill>
                <a:latin typeface="Times New Roman"/>
                <a:ea typeface="Times New Roman"/>
                <a:cs typeface="Times New Roman"/>
                <a:sym typeface="Times New Roman"/>
              </a:rPr>
              <a:t>We summarized the dataset.</a:t>
            </a:r>
          </a:p>
          <a:p>
            <a:pPr algn="l" marL="488632" indent="-244316" lvl="1">
              <a:lnSpc>
                <a:spcPts val="3240"/>
              </a:lnSpc>
            </a:pPr>
            <a:r>
              <a:rPr lang="en-US" sz="2700" spc="25">
                <a:solidFill>
                  <a:srgbClr val="0D0D0D"/>
                </a:solidFill>
                <a:latin typeface="Times New Roman"/>
                <a:ea typeface="Times New Roman"/>
                <a:cs typeface="Times New Roman"/>
                <a:sym typeface="Times New Roman"/>
              </a:rPr>
              <a:t>Graph Chart:</a:t>
            </a:r>
          </a:p>
          <a:p>
            <a:pPr algn="l" marL="488632" indent="-244316" lvl="1">
              <a:lnSpc>
                <a:spcPts val="3240"/>
              </a:lnSpc>
            </a:pPr>
            <a:r>
              <a:rPr lang="en-US" sz="2700" spc="25">
                <a:solidFill>
                  <a:srgbClr val="0D0D0D"/>
                </a:solidFill>
                <a:latin typeface="Times New Roman"/>
                <a:ea typeface="Times New Roman"/>
                <a:cs typeface="Times New Roman"/>
                <a:sym typeface="Times New Roman"/>
              </a:rPr>
              <a:t> 1)   Data visualization.</a:t>
            </a:r>
          </a:p>
          <a:p>
            <a:pPr algn="l" marL="488632" indent="-244316" lvl="1">
              <a:lnSpc>
                <a:spcPts val="3240"/>
              </a:lnSpc>
            </a:pPr>
            <a:r>
              <a:rPr lang="en-US" sz="2700" spc="25">
                <a:solidFill>
                  <a:srgbClr val="0D0D0D"/>
                </a:solidFill>
                <a:latin typeface="TT Rounds Condensed"/>
                <a:ea typeface="TT Rounds Condensed"/>
                <a:cs typeface="TT Rounds Condensed"/>
                <a:sym typeface="TT Rounds Condense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3" id="23"/>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24" id="2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25" id="25"/>
          <p:cNvPicPr>
            <a:picLocks noChangeAspect="true"/>
          </p:cNvPicPr>
          <p:nvPr/>
        </p:nvPicPr>
        <p:blipFill>
          <a:blip r:embed="rId3"/>
          <a:stretch>
            <a:fillRect/>
          </a:stretch>
        </p:blipFill>
        <p:spPr>
          <a:xfrm rot="0">
            <a:off x="1817370" y="1360170"/>
            <a:ext cx="12481560" cy="745236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914399" y="3038475"/>
            <a:ext cx="16459200" cy="2862665"/>
          </a:xfrm>
          <a:prstGeom prst="rect">
            <a:avLst/>
          </a:prstGeom>
        </p:spPr>
        <p:txBody>
          <a:bodyPr anchor="t" rtlCol="false" tIns="0" lIns="0" bIns="0" rIns="0">
            <a:spAutoFit/>
          </a:bodyPr>
          <a:lstStyle/>
          <a:p>
            <a:pPr algn="l" marL="488632" indent="-244316" lvl="1">
              <a:lnSpc>
                <a:spcPts val="4860"/>
              </a:lnSpc>
              <a:buFont typeface="Arial"/>
              <a:buChar char="•"/>
            </a:pPr>
            <a:r>
              <a:rPr lang="en-US" sz="2700" spc="25">
                <a:solidFill>
                  <a:srgbClr val="000000"/>
                </a:solidFill>
                <a:latin typeface="TT Rounds Condensed"/>
                <a:ea typeface="TT Rounds Condensed"/>
                <a:cs typeface="TT Rounds Condensed"/>
                <a:sym typeface="TT Rounds Condensed"/>
              </a:rPr>
              <a:t>By comparing the performance of the employees the no. of employees who are in medium level are in higher amount in the organization than very high and high performance employee we need to motivate the employee more to betterment the organization.</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High and very high performance employees can train the low and medium level empolyees for the growth of the firm.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9" id="9"/>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0" id="1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1" id="11"/>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8" id="8"/>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4"/>
            <a:stretch>
              <a:fillRect l="0" t="-124" r="0" b="-124"/>
            </a:stretch>
          </a:blipFill>
        </p:spPr>
      </p:sp>
      <p:sp>
        <p:nvSpPr>
          <p:cNvPr name="Freeform 9" id="9"/>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5"/>
            <a:stretch>
              <a:fillRect l="-3" t="0" r="-3" b="0"/>
            </a:stretch>
          </a:blipFill>
        </p:spPr>
      </p:sp>
      <p:sp>
        <p:nvSpPr>
          <p:cNvPr name="TextBox 10" id="10"/>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1" id="1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2" id="12"/>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6572927" y="457200"/>
            <a:ext cx="914400" cy="2202924"/>
          </a:xfrm>
          <a:custGeom>
            <a:avLst/>
            <a:gdLst/>
            <a:ahLst/>
            <a:cxnLst/>
            <a:rect r="r" b="b" t="t" l="l"/>
            <a:pathLst>
              <a:path h="2202924" w="914400">
                <a:moveTo>
                  <a:pt x="0" y="0"/>
                </a:moveTo>
                <a:lnTo>
                  <a:pt x="914400" y="0"/>
                </a:lnTo>
                <a:lnTo>
                  <a:pt x="914400" y="2202924"/>
                </a:lnTo>
                <a:lnTo>
                  <a:pt x="0" y="2202924"/>
                </a:lnTo>
                <a:lnTo>
                  <a:pt x="0" y="0"/>
                </a:lnTo>
                <a:close/>
              </a:path>
            </a:pathLst>
          </a:custGeom>
          <a:blipFill>
            <a:blip r:embed="rId2"/>
            <a:stretch>
              <a:fillRect l="-52185" t="0" r="-52185" b="0"/>
            </a:stretch>
          </a:blipFill>
        </p:spPr>
      </p:sp>
      <p:sp>
        <p:nvSpPr>
          <p:cNvPr name="TextBox 23" id="23"/>
          <p:cNvSpPr txBox="true"/>
          <p:nvPr/>
        </p:nvSpPr>
        <p:spPr>
          <a:xfrm rot="0">
            <a:off x="1121470" y="1060060"/>
            <a:ext cx="16022002" cy="113030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24" id="24"/>
          <p:cNvSpPr txBox="true"/>
          <p:nvPr/>
        </p:nvSpPr>
        <p:spPr>
          <a:xfrm rot="0">
            <a:off x="914399" y="2625135"/>
            <a:ext cx="16459200" cy="5635054"/>
          </a:xfrm>
          <a:prstGeom prst="rect">
            <a:avLst/>
          </a:prstGeom>
        </p:spPr>
        <p:txBody>
          <a:bodyPr anchor="t" rtlCol="false" tIns="0" lIns="0" bIns="0" rIns="0">
            <a:spAutoFit/>
          </a:bodyPr>
          <a:lstStyle/>
          <a:p>
            <a:pPr algn="l">
              <a:lnSpc>
                <a:spcPts val="4320"/>
              </a:lnSpc>
            </a:pPr>
            <a:r>
              <a:rPr lang="en-US" sz="2400" spc="22">
                <a:solidFill>
                  <a:srgbClr val="000000"/>
                </a:solidFill>
                <a:latin typeface="TT Rounds Condensed"/>
                <a:ea typeface="TT Rounds Condensed"/>
                <a:cs typeface="TT Rounds Condensed"/>
                <a:sym typeface="TT Rounds Condensed"/>
              </a:rPr>
              <a:t>Primary Objectives: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Improved Performance: Identify areas of strength and weakness, set goals, and provide feedback to enhance employee performance.</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 Decision-Making: Inform decisions on promotions, demotions, transfers, or terminations.</a:t>
            </a:r>
          </a:p>
          <a:p>
            <a:pPr algn="l" marL="434340" indent="-217170" lvl="1">
              <a:lnSpc>
                <a:spcPts val="4320"/>
              </a:lnSpc>
            </a:pPr>
            <a:r>
              <a:rPr lang="en-US" sz="2400" spc="22">
                <a:solidFill>
                  <a:srgbClr val="000000"/>
                </a:solidFill>
                <a:latin typeface="TT Rounds Condensed"/>
                <a:ea typeface="TT Rounds Condensed"/>
                <a:cs typeface="TT Rounds Condensed"/>
                <a:sym typeface="TT Rounds Condensed"/>
              </a:rPr>
              <a:t>Additional Benefits: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 Aligns with Organizational Goals: Ensures employees' objectives are aligned with company strategic objectives.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Compliance and Risk Management: Documents performance issues, helping mitigate potential legal risks.</a:t>
            </a:r>
          </a:p>
          <a:p>
            <a:pPr algn="l" marL="434340" indent="-217170" lvl="1">
              <a:lnSpc>
                <a:spcPts val="4320"/>
              </a:lnSpc>
              <a:buFont typeface="Arial"/>
              <a:buChar char="•"/>
            </a:pPr>
            <a:r>
              <a:rPr lang="en-US" sz="2400" spc="22">
                <a:solidFill>
                  <a:srgbClr val="000000"/>
                </a:solidFill>
                <a:latin typeface="TT Rounds Condensed"/>
                <a:ea typeface="TT Rounds Condensed"/>
                <a:cs typeface="TT Rounds Condensed"/>
                <a:sym typeface="TT Rounds Condensed"/>
              </a:rPr>
              <a:t>Boosts Productivity: Encourages accountability, efficiency, and effectiveness.</a:t>
            </a:r>
          </a:p>
          <a:p>
            <a:pPr algn="l" marL="434340" indent="-217170" lvl="1">
              <a:lnSpc>
                <a:spcPts val="4320"/>
              </a:lnSpc>
            </a:pPr>
            <a:r>
              <a:rPr lang="en-US" sz="2400" spc="22">
                <a:solidFill>
                  <a:srgbClr val="000000"/>
                </a:solidFill>
                <a:latin typeface="TT Rounds Condensed"/>
                <a:ea typeface="TT Rounds Condensed"/>
                <a:cs typeface="TT Rounds Condensed"/>
                <a:sym typeface="TT Rounds Condensed"/>
              </a:rPr>
              <a:t>      By conducting regular employee performance analysis, organizations can optimize talent utilization, drive business          outcomes, and create a culture of continuous improvement.</a:t>
            </a:r>
          </a:p>
        </p:txBody>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26" id="2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342900" y="-492573"/>
            <a:ext cx="3083620" cy="3200400"/>
          </a:xfrm>
          <a:custGeom>
            <a:avLst/>
            <a:gdLst/>
            <a:ahLst/>
            <a:cxnLst/>
            <a:rect r="r" b="b" t="t" l="l"/>
            <a:pathLst>
              <a:path h="3200400" w="3083620">
                <a:moveTo>
                  <a:pt x="0" y="0"/>
                </a:moveTo>
                <a:lnTo>
                  <a:pt x="3083620" y="0"/>
                </a:lnTo>
                <a:lnTo>
                  <a:pt x="3083620" y="3200400"/>
                </a:lnTo>
                <a:lnTo>
                  <a:pt x="0" y="3200400"/>
                </a:lnTo>
                <a:lnTo>
                  <a:pt x="0" y="0"/>
                </a:lnTo>
                <a:close/>
              </a:path>
            </a:pathLst>
          </a:custGeom>
          <a:blipFill>
            <a:blip r:embed="rId2"/>
            <a:stretch>
              <a:fillRect l="0" t="-1941" r="0" b="-1941"/>
            </a:stretch>
          </a:blipFill>
        </p:spPr>
      </p:sp>
      <p:sp>
        <p:nvSpPr>
          <p:cNvPr name="TextBox 23" id="23"/>
          <p:cNvSpPr txBox="true"/>
          <p:nvPr/>
        </p:nvSpPr>
        <p:spPr>
          <a:xfrm rot="0">
            <a:off x="1371600" y="2206177"/>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6" id="26"/>
          <p:cNvSpPr txBox="true"/>
          <p:nvPr/>
        </p:nvSpPr>
        <p:spPr>
          <a:xfrm rot="0">
            <a:off x="1105852" y="3603656"/>
            <a:ext cx="11704320" cy="5173340"/>
          </a:xfrm>
          <a:prstGeom prst="rect">
            <a:avLst/>
          </a:prstGeom>
        </p:spPr>
        <p:txBody>
          <a:bodyPr anchor="t" rtlCol="false" tIns="0" lIns="0" bIns="0" rIns="0">
            <a:spAutoFit/>
          </a:bodyPr>
          <a:lstStyle/>
          <a:p>
            <a:pPr algn="l">
              <a:lnSpc>
                <a:spcPts val="4860"/>
              </a:lnSpc>
            </a:pPr>
            <a:r>
              <a:rPr lang="en-US" sz="2700">
                <a:solidFill>
                  <a:srgbClr val="0D0D0D"/>
                </a:solidFill>
                <a:latin typeface="Times New Roman"/>
                <a:ea typeface="Times New Roman"/>
                <a:cs typeface="Times New Roman"/>
                <a:sym typeface="Times New Roman"/>
              </a:rPr>
              <a:t>EMPLOYEE PERFORMANCE ANALYSIS</a:t>
            </a:r>
          </a:p>
          <a:p>
            <a:pPr algn="l" marL="488632" indent="-244316" lvl="1">
              <a:lnSpc>
                <a:spcPts val="4860"/>
              </a:lnSpc>
              <a:buFont typeface="Arial"/>
              <a:buChar char="•"/>
            </a:pPr>
            <a:r>
              <a:rPr lang="en-US" sz="2700">
                <a:solidFill>
                  <a:srgbClr val="0D0D0D"/>
                </a:solidFill>
                <a:latin typeface="Times New Roman"/>
                <a:ea typeface="Times New Roman"/>
                <a:cs typeface="Times New Roman"/>
                <a:sym typeface="Times New Roman"/>
              </a:rPr>
              <a:t>Employee performance analysis, also known as performance evaluation or appraisal, is a systematic process to assess an employee's work performance, accomplishments, and areas for improvement.</a:t>
            </a:r>
          </a:p>
          <a:p>
            <a:pPr algn="l" marL="488632" indent="-244316" lvl="1">
              <a:lnSpc>
                <a:spcPts val="4860"/>
              </a:lnSpc>
              <a:buFont typeface="Arial"/>
              <a:buChar char="•"/>
            </a:pPr>
            <a:r>
              <a:rPr lang="en-US" sz="2700">
                <a:solidFill>
                  <a:srgbClr val="0D0D0D"/>
                </a:solidFill>
                <a:latin typeface="Times New Roman"/>
                <a:ea typeface="Times New Roman"/>
                <a:cs typeface="Times New Roman"/>
                <a:sym typeface="Times New Roman"/>
              </a:rPr>
              <a:t>By implementing a structured employee performance analysis process, organizations can optimize talent utilization, drive business outcomes, and foster a culture of continuous improvement.</a:t>
            </a:r>
          </a:p>
          <a:p>
            <a:pPr algn="l" marL="488632" indent="-244316" lvl="1">
              <a:lnSpc>
                <a:spcPts val="32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3" id="23"/>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5" id="25"/>
          <p:cNvSpPr/>
          <p:nvPr/>
        </p:nvSpPr>
        <p:spPr>
          <a:xfrm flipH="false" flipV="false" rot="0">
            <a:off x="1828800" y="3851073"/>
            <a:ext cx="2057400" cy="2084832"/>
          </a:xfrm>
          <a:custGeom>
            <a:avLst/>
            <a:gdLst/>
            <a:ahLst/>
            <a:cxnLst/>
            <a:rect r="r" b="b" t="t" l="l"/>
            <a:pathLst>
              <a:path h="2084832" w="2057400">
                <a:moveTo>
                  <a:pt x="0" y="0"/>
                </a:moveTo>
                <a:lnTo>
                  <a:pt x="2057400" y="0"/>
                </a:lnTo>
                <a:lnTo>
                  <a:pt x="2057400" y="2084832"/>
                </a:lnTo>
                <a:lnTo>
                  <a:pt x="0" y="2084832"/>
                </a:lnTo>
                <a:lnTo>
                  <a:pt x="0" y="0"/>
                </a:lnTo>
                <a:close/>
              </a:path>
            </a:pathLst>
          </a:custGeom>
          <a:blipFill>
            <a:blip r:embed="rId3"/>
            <a:stretch>
              <a:fillRect l="-59" t="0" r="-59" b="0"/>
            </a:stretch>
          </a:blipFill>
        </p:spPr>
      </p:sp>
      <p:sp>
        <p:nvSpPr>
          <p:cNvPr name="TextBox 26" id="26"/>
          <p:cNvSpPr txBox="true"/>
          <p:nvPr/>
        </p:nvSpPr>
        <p:spPr>
          <a:xfrm rot="0">
            <a:off x="2200059" y="5911731"/>
            <a:ext cx="2066189"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Employees</a:t>
            </a:r>
          </a:p>
        </p:txBody>
      </p:sp>
      <p:sp>
        <p:nvSpPr>
          <p:cNvPr name="Freeform 27" id="27"/>
          <p:cNvSpPr/>
          <p:nvPr/>
        </p:nvSpPr>
        <p:spPr>
          <a:xfrm flipH="false" flipV="false" rot="0">
            <a:off x="6400800" y="2922248"/>
            <a:ext cx="2628900" cy="1948647"/>
          </a:xfrm>
          <a:custGeom>
            <a:avLst/>
            <a:gdLst/>
            <a:ahLst/>
            <a:cxnLst/>
            <a:rect r="r" b="b" t="t" l="l"/>
            <a:pathLst>
              <a:path h="1948647" w="2628900">
                <a:moveTo>
                  <a:pt x="0" y="0"/>
                </a:moveTo>
                <a:lnTo>
                  <a:pt x="2628900" y="0"/>
                </a:lnTo>
                <a:lnTo>
                  <a:pt x="2628900" y="1948646"/>
                </a:lnTo>
                <a:lnTo>
                  <a:pt x="0" y="1948646"/>
                </a:lnTo>
                <a:lnTo>
                  <a:pt x="0" y="0"/>
                </a:lnTo>
                <a:close/>
              </a:path>
            </a:pathLst>
          </a:custGeom>
          <a:blipFill>
            <a:blip r:embed="rId4"/>
            <a:stretch>
              <a:fillRect l="0" t="-590" r="0" b="-590"/>
            </a:stretch>
          </a:blipFill>
        </p:spPr>
      </p:sp>
      <p:sp>
        <p:nvSpPr>
          <p:cNvPr name="TextBox 28" id="28"/>
          <p:cNvSpPr txBox="true"/>
          <p:nvPr/>
        </p:nvSpPr>
        <p:spPr>
          <a:xfrm rot="0">
            <a:off x="6992534" y="5131278"/>
            <a:ext cx="1487097"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Managers</a:t>
            </a:r>
          </a:p>
        </p:txBody>
      </p:sp>
      <p:sp>
        <p:nvSpPr>
          <p:cNvPr name="Freeform 29" id="29"/>
          <p:cNvSpPr/>
          <p:nvPr/>
        </p:nvSpPr>
        <p:spPr>
          <a:xfrm flipH="false" flipV="false" rot="0">
            <a:off x="11201400" y="3869103"/>
            <a:ext cx="3053076" cy="2003581"/>
          </a:xfrm>
          <a:custGeom>
            <a:avLst/>
            <a:gdLst/>
            <a:ahLst/>
            <a:cxnLst/>
            <a:rect r="r" b="b" t="t" l="l"/>
            <a:pathLst>
              <a:path h="2003581" w="3053076">
                <a:moveTo>
                  <a:pt x="0" y="0"/>
                </a:moveTo>
                <a:lnTo>
                  <a:pt x="3053076" y="0"/>
                </a:lnTo>
                <a:lnTo>
                  <a:pt x="3053076" y="2003581"/>
                </a:lnTo>
                <a:lnTo>
                  <a:pt x="0" y="2003581"/>
                </a:lnTo>
                <a:lnTo>
                  <a:pt x="0" y="0"/>
                </a:lnTo>
                <a:close/>
              </a:path>
            </a:pathLst>
          </a:custGeom>
          <a:blipFill>
            <a:blip r:embed="rId5"/>
            <a:stretch>
              <a:fillRect l="-87" t="0" r="-87" b="0"/>
            </a:stretch>
          </a:blipFill>
        </p:spPr>
      </p:sp>
      <p:sp>
        <p:nvSpPr>
          <p:cNvPr name="TextBox 30" id="30"/>
          <p:cNvSpPr txBox="true"/>
          <p:nvPr/>
        </p:nvSpPr>
        <p:spPr>
          <a:xfrm rot="0">
            <a:off x="11178540" y="5911731"/>
            <a:ext cx="4046220" cy="47208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External Stakeholders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798730" y="1325327"/>
            <a:ext cx="16022002" cy="113347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23" id="23"/>
          <p:cNvSpPr txBox="true"/>
          <p:nvPr/>
        </p:nvSpPr>
        <p:spPr>
          <a:xfrm rot="0">
            <a:off x="1014412" y="3190875"/>
            <a:ext cx="16459200" cy="4995506"/>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Conditional Formatting :</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highlight the Missing Value in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Filter:</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filter the Missing values in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Formula:</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calculate the Performance Level in the given data.</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=IFS(Z2&gt;=5,”very high”,Z2&gt;=4,”high”,Z2&gt;=3,”med”,”True”,”Low”)</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Pivot Table: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summaraize the given data.</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Graph:</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To visualize the given data in chart representation.</a:t>
            </a:r>
          </a:p>
          <a:p>
            <a:pPr algn="l" marL="488632" indent="-244316" lvl="1">
              <a:lnSpc>
                <a:spcPts val="3240"/>
              </a:lnSpc>
            </a:pPr>
          </a:p>
        </p:txBody>
      </p:sp>
      <p:sp>
        <p:nvSpPr>
          <p:cNvPr name="TextBox 24" id="2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25" id="2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914400" y="2356485"/>
            <a:ext cx="16459200" cy="4995506"/>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Employee dataset from kaggle</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26 features available, but considered only 9 features,They are: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EmpID = Numeric</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FirstName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LastName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BusinessUnit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EmployeeStatus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EmployeeType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EmployeeClassificationType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Performance Score = Text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Current Employee Rating = Numeric</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23" id="23"/>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4" id="24"/>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6" id="26"/>
          <p:cNvSpPr txBox="true"/>
          <p:nvPr/>
        </p:nvSpPr>
        <p:spPr>
          <a:xfrm rot="0">
            <a:off x="3063240" y="2922270"/>
            <a:ext cx="12618147" cy="2057103"/>
          </a:xfrm>
          <a:prstGeom prst="rect">
            <a:avLst/>
          </a:prstGeom>
        </p:spPr>
        <p:txBody>
          <a:bodyPr anchor="t" rtlCol="false" tIns="0" lIns="0" bIns="0" rIns="0">
            <a:spAutoFit/>
          </a:bodyPr>
          <a:lstStyle/>
          <a:p>
            <a:pPr algn="l">
              <a:lnSpc>
                <a:spcPts val="4860"/>
              </a:lnSpc>
            </a:pPr>
            <a:r>
              <a:rPr lang="en-US" sz="2700">
                <a:solidFill>
                  <a:srgbClr val="0D0D0D"/>
                </a:solidFill>
                <a:latin typeface="Times New Roman"/>
                <a:ea typeface="Times New Roman"/>
                <a:cs typeface="Times New Roman"/>
                <a:sym typeface="Times New Roman"/>
              </a:rPr>
              <a:t>Performance level Calculation:</a:t>
            </a:r>
          </a:p>
          <a:p>
            <a:pPr algn="l">
              <a:lnSpc>
                <a:spcPts val="4320"/>
              </a:lnSpc>
            </a:pPr>
            <a:r>
              <a:rPr lang="en-US" sz="2400" spc="22">
                <a:solidFill>
                  <a:srgbClr val="0D0D0D"/>
                </a:solidFill>
                <a:latin typeface="TT Rounds Condensed"/>
                <a:ea typeface="TT Rounds Condensed"/>
                <a:cs typeface="TT Rounds Condensed"/>
                <a:sym typeface="TT Rounds Condensed"/>
              </a:rPr>
              <a:t> </a:t>
            </a:r>
            <a:r>
              <a:rPr lang="en-US" sz="2400" spc="22">
                <a:solidFill>
                  <a:srgbClr val="000000"/>
                </a:solidFill>
                <a:latin typeface="TT Rounds Condensed"/>
                <a:ea typeface="TT Rounds Condensed"/>
                <a:cs typeface="TT Rounds Condensed"/>
                <a:sym typeface="TT Rounds Condensed"/>
              </a:rPr>
              <a:t>=IFS(Z2&gt;=5,”very high”,Z2&gt;=4,”high”,Z2&gt;=3,”med”,”True”,”Low”)</a:t>
            </a:r>
          </a:p>
          <a:p>
            <a:pPr algn="l">
              <a:lnSpc>
                <a:spcPts val="28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DAGRkRj1G70</dc:identifier>
  <dcterms:modified xsi:type="dcterms:W3CDTF">2011-08-01T06:04:30Z</dcterms:modified>
  <cp:revision>1</cp:revision>
  <dc:title>Employee_Data_Analysis_2(2).pptx</dc:title>
</cp:coreProperties>
</file>