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9" r:id="rId3"/>
    <p:sldId id="257" r:id="rId4"/>
    <p:sldId id="258" r:id="rId5"/>
    <p:sldId id="259" r:id="rId6"/>
    <p:sldId id="260" r:id="rId7"/>
    <p:sldId id="315" r:id="rId8"/>
    <p:sldId id="284" r:id="rId9"/>
    <p:sldId id="320" r:id="rId10"/>
    <p:sldId id="285" r:id="rId11"/>
    <p:sldId id="313" r:id="rId12"/>
    <p:sldId id="314" r:id="rId13"/>
    <p:sldId id="286" r:id="rId14"/>
    <p:sldId id="287" r:id="rId15"/>
    <p:sldId id="325" r:id="rId16"/>
    <p:sldId id="330" r:id="rId17"/>
    <p:sldId id="326" r:id="rId18"/>
    <p:sldId id="327" r:id="rId19"/>
    <p:sldId id="262" r:id="rId20"/>
    <p:sldId id="263" r:id="rId21"/>
    <p:sldId id="264" r:id="rId22"/>
    <p:sldId id="328" r:id="rId23"/>
    <p:sldId id="265" r:id="rId24"/>
    <p:sldId id="321" r:id="rId25"/>
    <p:sldId id="322" r:id="rId26"/>
    <p:sldId id="335" r:id="rId27"/>
    <p:sldId id="323" r:id="rId28"/>
    <p:sldId id="324" r:id="rId29"/>
    <p:sldId id="267" r:id="rId30"/>
    <p:sldId id="331" r:id="rId31"/>
    <p:sldId id="329" r:id="rId32"/>
    <p:sldId id="261" r:id="rId33"/>
    <p:sldId id="268" r:id="rId34"/>
    <p:sldId id="269" r:id="rId35"/>
    <p:sldId id="270" r:id="rId36"/>
    <p:sldId id="271" r:id="rId37"/>
    <p:sldId id="272" r:id="rId38"/>
    <p:sldId id="334"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273" r:id="rId53"/>
    <p:sldId id="292" r:id="rId54"/>
    <p:sldId id="274" r:id="rId55"/>
    <p:sldId id="275" r:id="rId56"/>
    <p:sldId id="278" r:id="rId57"/>
    <p:sldId id="276" r:id="rId58"/>
    <p:sldId id="318" r:id="rId59"/>
    <p:sldId id="277" r:id="rId60"/>
    <p:sldId id="306" r:id="rId61"/>
    <p:sldId id="317" r:id="rId62"/>
    <p:sldId id="307" r:id="rId63"/>
    <p:sldId id="308" r:id="rId64"/>
    <p:sldId id="309" r:id="rId65"/>
    <p:sldId id="310" r:id="rId66"/>
    <p:sldId id="336" r:id="rId67"/>
    <p:sldId id="33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580" autoAdjust="0"/>
    <p:restoredTop sz="94717" autoAdjust="0"/>
  </p:normalViewPr>
  <p:slideViewPr>
    <p:cSldViewPr snapToGrid="0">
      <p:cViewPr varScale="1">
        <p:scale>
          <a:sx n="74" d="100"/>
          <a:sy n="74" d="100"/>
        </p:scale>
        <p:origin x="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FBCF58-58A0-4DDB-B98E-6B009DCA7D5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17839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BCF58-58A0-4DDB-B98E-6B009DCA7D5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130493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BCF58-58A0-4DDB-B98E-6B009DCA7D5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385750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BCF58-58A0-4DDB-B98E-6B009DCA7D5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182016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BCF58-58A0-4DDB-B98E-6B009DCA7D50}"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409291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FBCF58-58A0-4DDB-B98E-6B009DCA7D50}"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168944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FBCF58-58A0-4DDB-B98E-6B009DCA7D50}"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208856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FBCF58-58A0-4DDB-B98E-6B009DCA7D50}"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61844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BCF58-58A0-4DDB-B98E-6B009DCA7D50}"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385134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FBCF58-58A0-4DDB-B98E-6B009DCA7D50}"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322949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FBCF58-58A0-4DDB-B98E-6B009DCA7D50}"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3B14F-FFD2-4DCC-8B73-DC4C8276BDC0}" type="slidenum">
              <a:rPr lang="en-IN" smtClean="0"/>
              <a:t>‹#›</a:t>
            </a:fld>
            <a:endParaRPr lang="en-IN"/>
          </a:p>
        </p:txBody>
      </p:sp>
    </p:spTree>
    <p:extLst>
      <p:ext uri="{BB962C8B-B14F-4D97-AF65-F5344CB8AC3E}">
        <p14:creationId xmlns:p14="http://schemas.microsoft.com/office/powerpoint/2010/main" val="14847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CF58-58A0-4DDB-B98E-6B009DCA7D50}" type="datetimeFigureOut">
              <a:rPr lang="en-IN" smtClean="0"/>
              <a:t>24-07-2022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3B14F-FFD2-4DCC-8B73-DC4C8276BDC0}" type="slidenum">
              <a:rPr lang="en-IN" smtClean="0"/>
              <a:t>‹#›</a:t>
            </a:fld>
            <a:endParaRPr lang="en-IN"/>
          </a:p>
        </p:txBody>
      </p:sp>
    </p:spTree>
    <p:extLst>
      <p:ext uri="{BB962C8B-B14F-4D97-AF65-F5344CB8AC3E}">
        <p14:creationId xmlns:p14="http://schemas.microsoft.com/office/powerpoint/2010/main" val="4941089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Kaplan%E2%80%93Meier_estimato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ishwaran.org/ishwaran.html" TargetMode="External"/><Relationship Id="rId7" Type="http://schemas.openxmlformats.org/officeDocument/2006/relationships/hyperlink" Target="https://doi.org/10.15406/bbij.2017.05.00142" TargetMode="External"/><Relationship Id="rId2" Type="http://schemas.openxmlformats.org/officeDocument/2006/relationships/hyperlink" Target="https://www.randomforestsrc.org/index.html" TargetMode="External"/><Relationship Id="rId1" Type="http://schemas.openxmlformats.org/officeDocument/2006/relationships/slideLayout" Target="../slideLayouts/slideLayout2.xml"/><Relationship Id="rId6" Type="http://schemas.openxmlformats.org/officeDocument/2006/relationships/hyperlink" Target="https://doi.org/10.1186/1471-2105-9-307" TargetMode="External"/><Relationship Id="rId5" Type="http://schemas.openxmlformats.org/officeDocument/2006/relationships/hyperlink" Target="https://cran.r-project.org/web/packages/randomForestSRC/randomForestSRC.pdf" TargetMode="External"/><Relationship Id="rId4" Type="http://schemas.openxmlformats.org/officeDocument/2006/relationships/hyperlink" Target="https://aacrjournals.org/clincancerres/article/13/11/3207/193398/Strong-Time-Dependence-of-the-76-Gene-Prognostic"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913" y="780238"/>
            <a:ext cx="10318171" cy="1569027"/>
          </a:xfrm>
        </p:spPr>
        <p:style>
          <a:lnRef idx="1">
            <a:schemeClr val="dk1"/>
          </a:lnRef>
          <a:fillRef idx="3">
            <a:schemeClr val="dk1"/>
          </a:fillRef>
          <a:effectRef idx="2">
            <a:schemeClr val="dk1"/>
          </a:effectRef>
          <a:fontRef idx="minor">
            <a:schemeClr val="lt1"/>
          </a:fontRef>
        </p:style>
        <p:txBody>
          <a:bodyPr>
            <a:normAutofit/>
          </a:bodyPr>
          <a:lstStyle/>
          <a:p>
            <a:r>
              <a:rPr lang="en-IN" sz="3400" b="1" dirty="0"/>
              <a:t>A Comparison Study of Random Survival Forest and Cox Proportional Hazards for Predicting the Survival Risk of 76-gene prognostic signature from breast cancer</a:t>
            </a:r>
            <a:endParaRPr lang="en-IN" sz="3400" dirty="0"/>
          </a:p>
        </p:txBody>
      </p:sp>
      <p:sp>
        <p:nvSpPr>
          <p:cNvPr id="3" name="Subtitle 2"/>
          <p:cNvSpPr>
            <a:spLocks noGrp="1"/>
          </p:cNvSpPr>
          <p:nvPr>
            <p:ph type="subTitle" idx="1"/>
          </p:nvPr>
        </p:nvSpPr>
        <p:spPr>
          <a:xfrm>
            <a:off x="1264227" y="3609573"/>
            <a:ext cx="9144000" cy="1655762"/>
          </a:xfrm>
        </p:spPr>
        <p:txBody>
          <a:bodyPr/>
          <a:lstStyle/>
          <a:p>
            <a:endParaRPr lang="en-US" dirty="0"/>
          </a:p>
          <a:p>
            <a:pPr>
              <a:lnSpc>
                <a:spcPts val="200"/>
              </a:lnSpc>
              <a:spcBef>
                <a:spcPts val="0"/>
              </a:spcBef>
            </a:pPr>
            <a:endParaRPr lang="en-US" dirty="0"/>
          </a:p>
          <a:p>
            <a:r>
              <a:rPr lang="en-US" b="1" dirty="0" smtClean="0"/>
              <a:t>UNIVERSITY OF MADRAS</a:t>
            </a:r>
            <a:endParaRPr lang="en-US" b="1" dirty="0"/>
          </a:p>
        </p:txBody>
      </p:sp>
      <p:sp>
        <p:nvSpPr>
          <p:cNvPr id="4" name="Rectangle 3"/>
          <p:cNvSpPr/>
          <p:nvPr/>
        </p:nvSpPr>
        <p:spPr>
          <a:xfrm>
            <a:off x="3172689" y="4846143"/>
            <a:ext cx="5846618" cy="468077"/>
          </a:xfrm>
          <a:prstGeom prst="rect">
            <a:avLst/>
          </a:prstGeom>
        </p:spPr>
        <p:txBody>
          <a:bodyPr wrap="square">
            <a:spAutoFit/>
          </a:bodyPr>
          <a:lstStyle/>
          <a:p>
            <a:pPr algn="ctr">
              <a:lnSpc>
                <a:spcPct val="107000"/>
              </a:lnSpc>
              <a:spcAft>
                <a:spcPts val="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KRITHIKA DEVI C (32820006</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230673" y="2588066"/>
            <a:ext cx="1211108" cy="1428350"/>
          </a:xfrm>
          <a:prstGeom prst="rect">
            <a:avLst/>
          </a:prstGeom>
        </p:spPr>
      </p:pic>
      <p:pic>
        <p:nvPicPr>
          <p:cNvPr id="3076" name="Picture 4" descr="엑셀에서 생존 곡선(Survival Curve) 구하기"/>
          <p:cNvPicPr>
            <a:picLocks noChangeAspect="1" noChangeArrowheads="1"/>
          </p:cNvPicPr>
          <p:nvPr/>
        </p:nvPicPr>
        <p:blipFill rotWithShape="1">
          <a:blip r:embed="rId3">
            <a:extLst>
              <a:ext uri="{28A0092B-C50C-407E-A947-70E740481C1C}">
                <a14:useLocalDpi xmlns:a14="http://schemas.microsoft.com/office/drawing/2010/main" val="0"/>
              </a:ext>
            </a:extLst>
          </a:blip>
          <a:srcRect l="2777" t="17576" r="4430"/>
          <a:stretch/>
        </p:blipFill>
        <p:spPr bwMode="auto">
          <a:xfrm>
            <a:off x="439838" y="4016416"/>
            <a:ext cx="3252486" cy="24785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to Visualize a Decision Tree from a Random Forest in Python using  Scikit-Learn | by Will Koehrsen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6841" y="4016416"/>
            <a:ext cx="3095613" cy="243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800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5"/>
            <a:ext cx="10515600" cy="5811838"/>
          </a:xfrm>
        </p:spPr>
        <p:txBody>
          <a:bodyPr>
            <a:noAutofit/>
          </a:bodyPr>
          <a:lstStyle/>
          <a:p>
            <a:pPr marL="0" indent="0">
              <a:buNone/>
            </a:pPr>
            <a:r>
              <a:rPr lang="en-IN" sz="2000" dirty="0"/>
              <a:t>Predictor Variables     </a:t>
            </a:r>
            <a:r>
              <a:rPr lang="en-IN" sz="2000" dirty="0" smtClean="0"/>
              <a:t> Levels</a:t>
            </a:r>
            <a:r>
              <a:rPr lang="en-IN" sz="2000" dirty="0"/>
              <a:t>/ IQR                       Variable name 		        Total (</a:t>
            </a:r>
            <a:r>
              <a:rPr lang="en-IN" sz="2000" i="1" dirty="0"/>
              <a:t>n = 198)</a:t>
            </a:r>
            <a:endParaRPr lang="en-IN" sz="2000" dirty="0"/>
          </a:p>
          <a:p>
            <a:pPr marL="0" indent="0">
              <a:buNone/>
            </a:pPr>
            <a:r>
              <a:rPr lang="en-IN" sz="2000" b="1" i="1" dirty="0" smtClean="0"/>
              <a:t>Continuous</a:t>
            </a:r>
            <a:r>
              <a:rPr lang="en-IN" sz="2000" b="1" i="1" dirty="0"/>
              <a:t>:</a:t>
            </a:r>
            <a:endParaRPr lang="en-IN" sz="2000" b="1" dirty="0"/>
          </a:p>
          <a:p>
            <a:pPr marL="0" indent="0">
              <a:buNone/>
            </a:pPr>
            <a:r>
              <a:rPr lang="en-IN" sz="2000" dirty="0" smtClean="0"/>
              <a:t>76-gene </a:t>
            </a:r>
            <a:r>
              <a:rPr lang="en-IN" sz="2000" dirty="0"/>
              <a:t>expression    </a:t>
            </a:r>
            <a:r>
              <a:rPr lang="en-IN" sz="2000" dirty="0" smtClean="0"/>
              <a:t>     IQR         X200726_at</a:t>
            </a:r>
            <a:r>
              <a:rPr lang="en-IN" sz="2000" dirty="0"/>
              <a:t>, X200965_s_at, X201068_s_at,        8.678166 </a:t>
            </a:r>
          </a:p>
          <a:p>
            <a:pPr marL="0" indent="0">
              <a:buNone/>
            </a:pPr>
            <a:r>
              <a:rPr lang="en-IN" sz="2000" dirty="0"/>
              <a:t>ID ref		</a:t>
            </a:r>
            <a:r>
              <a:rPr lang="en-IN" sz="2000" dirty="0" smtClean="0"/>
              <a:t>	</a:t>
            </a:r>
            <a:r>
              <a:rPr lang="en-IN" sz="2000" dirty="0"/>
              <a:t> </a:t>
            </a:r>
            <a:r>
              <a:rPr lang="en-IN" sz="2000" dirty="0" smtClean="0"/>
              <a:t>          X201091_s_at</a:t>
            </a:r>
            <a:r>
              <a:rPr lang="en-IN" sz="2000" dirty="0"/>
              <a:t>, X201288_at, X201368_at,             [14.38958;</a:t>
            </a:r>
          </a:p>
          <a:p>
            <a:pPr marL="0" indent="0">
              <a:buNone/>
            </a:pPr>
            <a:r>
              <a:rPr lang="en-IN" sz="2000" dirty="0"/>
              <a:t>           </a:t>
            </a:r>
            <a:r>
              <a:rPr lang="en-IN" sz="2000" dirty="0" smtClean="0"/>
              <a:t>			           X201663_s_at</a:t>
            </a:r>
            <a:r>
              <a:rPr lang="en-IN" sz="2000" dirty="0"/>
              <a:t>, X201664_at, X202239_at,              0.516942</a:t>
            </a:r>
            <a:r>
              <a:rPr lang="en-IN" sz="2000" dirty="0" smtClean="0"/>
              <a:t>]</a:t>
            </a:r>
          </a:p>
          <a:p>
            <a:pPr marL="0" indent="0">
              <a:buNone/>
            </a:pPr>
            <a:r>
              <a:rPr lang="en-IN" sz="2000" dirty="0" smtClean="0"/>
              <a:t>			           X202240_at</a:t>
            </a:r>
            <a:r>
              <a:rPr lang="en-IN" sz="2000" dirty="0"/>
              <a:t>, X202418_at, X202687_s_at, </a:t>
            </a:r>
          </a:p>
          <a:p>
            <a:pPr marL="0" indent="0">
              <a:buNone/>
            </a:pPr>
            <a:r>
              <a:rPr lang="en-IN" sz="2000" dirty="0" smtClean="0"/>
              <a:t>			           X203391_at</a:t>
            </a:r>
            <a:r>
              <a:rPr lang="en-IN" sz="2000" dirty="0"/>
              <a:t>, X204014_at, X204015_s_at, </a:t>
            </a:r>
          </a:p>
          <a:p>
            <a:pPr marL="0" indent="0">
              <a:buNone/>
            </a:pPr>
            <a:r>
              <a:rPr lang="en-IN" sz="2000" dirty="0" smtClean="0"/>
              <a:t>			           X204073_s_at</a:t>
            </a:r>
            <a:r>
              <a:rPr lang="en-IN" sz="2000" dirty="0"/>
              <a:t>, X204218_at, X204540_at</a:t>
            </a:r>
            <a:r>
              <a:rPr lang="en-IN" sz="2000" dirty="0" smtClean="0"/>
              <a:t>,</a:t>
            </a:r>
          </a:p>
          <a:p>
            <a:pPr marL="0" indent="0">
              <a:buNone/>
            </a:pPr>
            <a:r>
              <a:rPr lang="en-IN" sz="2000" dirty="0" smtClean="0"/>
              <a:t>			          X204631_at</a:t>
            </a:r>
            <a:r>
              <a:rPr lang="en-IN" sz="2000" dirty="0"/>
              <a:t>, X204740_at, X204768_s_at, </a:t>
            </a:r>
          </a:p>
          <a:p>
            <a:pPr marL="0" indent="0">
              <a:buNone/>
            </a:pPr>
            <a:r>
              <a:rPr lang="en-IN" sz="2000" dirty="0" smtClean="0"/>
              <a:t>			          X204888_s_at</a:t>
            </a:r>
            <a:r>
              <a:rPr lang="en-IN" sz="2000" dirty="0"/>
              <a:t>, X205034_at, X205848_at,</a:t>
            </a:r>
          </a:p>
          <a:p>
            <a:pPr marL="0" indent="0">
              <a:buNone/>
            </a:pPr>
            <a:r>
              <a:rPr lang="en-IN" sz="2000" dirty="0" smtClean="0"/>
              <a:t>			          X217019_at</a:t>
            </a:r>
            <a:r>
              <a:rPr lang="en-IN" sz="2000" dirty="0"/>
              <a:t>, X217102_at, X217404_s_at, </a:t>
            </a:r>
          </a:p>
          <a:p>
            <a:pPr marL="0" indent="0">
              <a:buNone/>
            </a:pPr>
            <a:r>
              <a:rPr lang="en-IN" sz="2000" dirty="0" smtClean="0"/>
              <a:t>			          X206295_at</a:t>
            </a:r>
            <a:r>
              <a:rPr lang="en-IN" sz="2000" dirty="0"/>
              <a:t>, X207118_s_at, X208180_s_at,</a:t>
            </a:r>
          </a:p>
          <a:p>
            <a:pPr marL="0" indent="0">
              <a:buNone/>
            </a:pPr>
            <a:r>
              <a:rPr lang="en-IN" sz="2000" dirty="0" smtClean="0"/>
              <a:t>			          X208683_at</a:t>
            </a:r>
            <a:r>
              <a:rPr lang="en-IN" sz="2000" dirty="0"/>
              <a:t>, X209500_x_at, X209524_at, </a:t>
            </a:r>
          </a:p>
          <a:p>
            <a:pPr marL="0" indent="0">
              <a:buNone/>
            </a:pPr>
            <a:r>
              <a:rPr lang="en-IN" sz="2000" dirty="0" smtClean="0"/>
              <a:t>			          X209835_x_at</a:t>
            </a:r>
            <a:r>
              <a:rPr lang="en-IN" sz="2000" dirty="0"/>
              <a:t>, X209862_s_at, X210028_s_at,</a:t>
            </a:r>
          </a:p>
          <a:p>
            <a:pPr marL="0" indent="0">
              <a:buNone/>
            </a:pPr>
            <a:r>
              <a:rPr lang="en-IN" sz="2000" dirty="0" smtClean="0"/>
              <a:t>			          X210314_x_at</a:t>
            </a:r>
            <a:r>
              <a:rPr lang="en-IN" sz="2000" dirty="0"/>
              <a:t>, X210593_at, X211040_x_at</a:t>
            </a:r>
            <a:r>
              <a:rPr lang="en-IN" sz="2000" dirty="0" smtClean="0"/>
              <a:t>,</a:t>
            </a:r>
          </a:p>
          <a:p>
            <a:pPr marL="0" indent="0">
              <a:buNone/>
            </a:pPr>
            <a:r>
              <a:rPr lang="en-IN" sz="2000" dirty="0" smtClean="0"/>
              <a:t> </a:t>
            </a:r>
          </a:p>
          <a:p>
            <a:pPr marL="0" indent="0">
              <a:buNone/>
            </a:pPr>
            <a:endParaRPr lang="en-IN" sz="2000" dirty="0"/>
          </a:p>
          <a:p>
            <a:pPr marL="0" indent="0">
              <a:buNone/>
            </a:pP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4014588615"/>
              </p:ext>
            </p:extLst>
          </p:nvPr>
        </p:nvGraphicFramePr>
        <p:xfrm>
          <a:off x="831273" y="290945"/>
          <a:ext cx="10494818" cy="477982"/>
        </p:xfrm>
        <a:graphic>
          <a:graphicData uri="http://schemas.openxmlformats.org/drawingml/2006/table">
            <a:tbl>
              <a:tblPr/>
              <a:tblGrid>
                <a:gridCol w="10494818">
                  <a:extLst>
                    <a:ext uri="{9D8B030D-6E8A-4147-A177-3AD203B41FA5}">
                      <a16:colId xmlns:a16="http://schemas.microsoft.com/office/drawing/2014/main" val="2925777595"/>
                    </a:ext>
                  </a:extLst>
                </a:gridCol>
              </a:tblGrid>
              <a:tr h="477982">
                <a:tc>
                  <a:txBody>
                    <a:bodyPr/>
                    <a:lstStyle/>
                    <a:p>
                      <a:endParaRPr lang="en-IN"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455261"/>
                  </a:ext>
                </a:extLst>
              </a:tr>
            </a:tbl>
          </a:graphicData>
        </a:graphic>
      </p:graphicFrame>
    </p:spTree>
    <p:extLst>
      <p:ext uri="{BB962C8B-B14F-4D97-AF65-F5344CB8AC3E}">
        <p14:creationId xmlns:p14="http://schemas.microsoft.com/office/powerpoint/2010/main" val="2939459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4"/>
            <a:ext cx="10515600" cy="6794211"/>
          </a:xfrm>
        </p:spPr>
        <p:txBody>
          <a:bodyPr>
            <a:normAutofit fontScale="47500" lnSpcReduction="20000"/>
          </a:bodyPr>
          <a:lstStyle/>
          <a:p>
            <a:pPr marL="0" indent="0">
              <a:buNone/>
            </a:pPr>
            <a:r>
              <a:rPr lang="en-IN" sz="4200" dirty="0" smtClean="0"/>
              <a:t>		                           X211382_s_at, X211762_s_at, X211779_x_at, </a:t>
            </a:r>
          </a:p>
          <a:p>
            <a:pPr marL="0" indent="0">
              <a:buNone/>
            </a:pPr>
            <a:r>
              <a:rPr lang="en-IN" sz="4200" dirty="0" smtClean="0"/>
              <a:t>			           X212014_x_at, X212567_s_at, X214806_at, </a:t>
            </a:r>
          </a:p>
          <a:p>
            <a:pPr marL="0" indent="0">
              <a:buNone/>
            </a:pPr>
            <a:r>
              <a:rPr lang="en-IN" sz="4200" dirty="0" smtClean="0"/>
              <a:t>			           X214915_at, X214919_s_at, X215510_at, </a:t>
            </a:r>
          </a:p>
          <a:p>
            <a:pPr marL="0" indent="0">
              <a:buNone/>
            </a:pPr>
            <a:r>
              <a:rPr lang="en-IN" sz="4200" dirty="0" smtClean="0"/>
              <a:t>			           X215633_x_at, X216010_x_at, X216103_at, </a:t>
            </a:r>
          </a:p>
          <a:p>
            <a:pPr marL="0" indent="0">
              <a:buNone/>
            </a:pPr>
            <a:r>
              <a:rPr lang="en-IN" sz="4200" dirty="0" smtClean="0"/>
              <a:t>			           X216693_x_at, X219724_s_at, X220886_at, </a:t>
            </a:r>
          </a:p>
          <a:p>
            <a:pPr marL="0" indent="0">
              <a:buNone/>
            </a:pPr>
            <a:r>
              <a:rPr lang="en-IN" sz="4200" dirty="0" smtClean="0"/>
              <a:t>			           X221028_s_at, X217471_at, X221241_s_at, </a:t>
            </a:r>
          </a:p>
          <a:p>
            <a:pPr marL="0" indent="0">
              <a:buNone/>
            </a:pPr>
            <a:r>
              <a:rPr lang="en-IN" sz="4200" dirty="0" smtClean="0"/>
              <a:t>			           X217767_at, X221344_at, X217771_at, </a:t>
            </a:r>
          </a:p>
          <a:p>
            <a:pPr marL="0" indent="0">
              <a:buNone/>
            </a:pPr>
            <a:r>
              <a:rPr lang="en-IN" sz="4200" dirty="0" smtClean="0"/>
              <a:t>			           X221634_at, X217815_at, X221816_s_at, </a:t>
            </a:r>
          </a:p>
          <a:p>
            <a:pPr marL="0" indent="0">
              <a:buNone/>
            </a:pPr>
            <a:r>
              <a:rPr lang="en-IN" sz="4200" dirty="0" smtClean="0"/>
              <a:t>			           X218430_s_at, X221882_s_at, X218478_s_at,</a:t>
            </a:r>
          </a:p>
          <a:p>
            <a:pPr marL="0" indent="0">
              <a:buNone/>
            </a:pPr>
            <a:r>
              <a:rPr lang="en-IN" sz="4200" dirty="0" smtClean="0"/>
              <a:t>			          X221916_at, X218533_s_at, X221928_at, </a:t>
            </a:r>
          </a:p>
          <a:p>
            <a:pPr marL="0" indent="0">
              <a:buNone/>
            </a:pPr>
            <a:r>
              <a:rPr lang="en-IN" sz="4200" dirty="0" smtClean="0"/>
              <a:t>			          X218782_s_at, X218883_s_at, X218914_at, </a:t>
            </a:r>
          </a:p>
          <a:p>
            <a:pPr marL="0" indent="0">
              <a:buNone/>
            </a:pPr>
            <a:r>
              <a:rPr lang="en-IN" sz="4200" dirty="0" smtClean="0"/>
              <a:t>			          X219340_s_at, X219510_at, X219588_s_at,</a:t>
            </a:r>
          </a:p>
          <a:p>
            <a:pPr marL="0" indent="0">
              <a:buNone/>
            </a:pPr>
            <a:r>
              <a:rPr lang="en-IN" sz="4200" dirty="0" smtClean="0"/>
              <a:t>			          X203306_s_at</a:t>
            </a:r>
          </a:p>
          <a:p>
            <a:pPr marL="0" indent="0">
              <a:buNone/>
            </a:pPr>
            <a:endParaRPr lang="en-IN" sz="4200" dirty="0" smtClean="0"/>
          </a:p>
          <a:p>
            <a:pPr marL="0" indent="0">
              <a:buNone/>
            </a:pPr>
            <a:r>
              <a:rPr lang="en-IN" sz="4200" dirty="0" smtClean="0"/>
              <a:t>Age		IQR	          age	                                            		46 [ 24; 60] </a:t>
            </a:r>
          </a:p>
          <a:p>
            <a:pPr marL="0" indent="0">
              <a:buNone/>
            </a:pPr>
            <a:r>
              <a:rPr lang="en-IN" sz="4200" dirty="0" smtClean="0"/>
              <a:t> </a:t>
            </a:r>
          </a:p>
          <a:p>
            <a:pPr marL="0" indent="0">
              <a:buNone/>
            </a:pPr>
            <a:r>
              <a:rPr lang="en-IN" sz="4200" dirty="0" err="1" smtClean="0"/>
              <a:t>Tumor</a:t>
            </a:r>
            <a:r>
              <a:rPr lang="en-IN" sz="4200" dirty="0" smtClean="0"/>
              <a:t> Size	IQR	          size			    		2 [0.6; 5]</a:t>
            </a:r>
          </a:p>
          <a:p>
            <a:pPr marL="0" indent="0">
              <a:buNone/>
            </a:pPr>
            <a:endParaRPr lang="en-IN" dirty="0"/>
          </a:p>
          <a:p>
            <a:pPr marL="0" indent="0">
              <a:buNone/>
            </a:pPr>
            <a:endParaRPr lang="en-IN" sz="2000" dirty="0" smtClean="0"/>
          </a:p>
          <a:p>
            <a:pPr marL="0" indent="0">
              <a:buNone/>
            </a:pPr>
            <a:r>
              <a:rPr lang="en-IN" sz="2000" dirty="0" smtClean="0"/>
              <a:t> </a:t>
            </a:r>
            <a:endParaRPr lang="en-IN" sz="2000" dirty="0"/>
          </a:p>
        </p:txBody>
      </p:sp>
    </p:spTree>
    <p:extLst>
      <p:ext uri="{BB962C8B-B14F-4D97-AF65-F5344CB8AC3E}">
        <p14:creationId xmlns:p14="http://schemas.microsoft.com/office/powerpoint/2010/main" val="745675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467591"/>
            <a:ext cx="10515600" cy="5709372"/>
          </a:xfrm>
        </p:spPr>
        <p:txBody>
          <a:bodyPr>
            <a:noAutofit/>
          </a:bodyPr>
          <a:lstStyle/>
          <a:p>
            <a:pPr marL="0" indent="0">
              <a:buNone/>
            </a:pPr>
            <a:endParaRPr lang="en-IN" sz="2000" dirty="0" smtClean="0"/>
          </a:p>
          <a:p>
            <a:pPr marL="0" indent="0">
              <a:buNone/>
            </a:pPr>
            <a:r>
              <a:rPr lang="en-IN" sz="2000" dirty="0" smtClean="0"/>
              <a:t>Period </a:t>
            </a:r>
            <a:r>
              <a:rPr lang="en-IN" sz="2000" dirty="0"/>
              <a:t>of days taken    </a:t>
            </a:r>
            <a:r>
              <a:rPr lang="en-IN" sz="2000" dirty="0" smtClean="0"/>
              <a:t>	IQR</a:t>
            </a:r>
            <a:r>
              <a:rPr lang="en-IN" sz="2000" dirty="0"/>
              <a:t>		                     </a:t>
            </a:r>
            <a:r>
              <a:rPr lang="en-IN" sz="2000" dirty="0" smtClean="0"/>
              <a:t>  days</a:t>
            </a:r>
            <a:r>
              <a:rPr lang="en-IN" sz="2000" dirty="0"/>
              <a:t>		</a:t>
            </a:r>
            <a:r>
              <a:rPr lang="en-IN" sz="2000" dirty="0" smtClean="0"/>
              <a:t> 	4384 </a:t>
            </a:r>
            <a:r>
              <a:rPr lang="en-IN" sz="2000" dirty="0"/>
              <a:t>[125; </a:t>
            </a:r>
            <a:r>
              <a:rPr lang="en-IN" sz="2000" dirty="0" smtClean="0"/>
              <a:t>											9108</a:t>
            </a:r>
            <a:r>
              <a:rPr lang="en-IN" sz="2000" dirty="0"/>
              <a:t>]</a:t>
            </a:r>
          </a:p>
          <a:p>
            <a:pPr marL="0" indent="0">
              <a:buNone/>
            </a:pPr>
            <a:r>
              <a:rPr lang="en-IN" sz="2000" i="1" dirty="0"/>
              <a:t> </a:t>
            </a:r>
            <a:endParaRPr lang="en-IN" sz="2000" dirty="0" smtClean="0"/>
          </a:p>
          <a:p>
            <a:pPr marL="0" indent="0">
              <a:buNone/>
            </a:pPr>
            <a:r>
              <a:rPr lang="en-IN" sz="2000" dirty="0" smtClean="0"/>
              <a:t>Survival Status	             	0/1		       	       status</a:t>
            </a:r>
            <a:r>
              <a:rPr lang="en-IN" sz="2000" dirty="0"/>
              <a:t>	</a:t>
            </a:r>
            <a:r>
              <a:rPr lang="en-IN" sz="2000" dirty="0" smtClean="0"/>
              <a:t>	 147/51</a:t>
            </a:r>
          </a:p>
          <a:p>
            <a:pPr marL="0" indent="0">
              <a:buNone/>
            </a:pPr>
            <a:r>
              <a:rPr lang="en-IN" sz="2000" i="1" dirty="0"/>
              <a:t> </a:t>
            </a:r>
            <a:endParaRPr lang="en-IN" sz="2000" dirty="0"/>
          </a:p>
          <a:p>
            <a:pPr marL="0" indent="0">
              <a:buNone/>
            </a:pPr>
            <a:r>
              <a:rPr lang="en-IN" sz="2000" b="1" i="1" dirty="0"/>
              <a:t>Factors:</a:t>
            </a:r>
            <a:endParaRPr lang="en-IN" sz="2000" b="1" dirty="0"/>
          </a:p>
          <a:p>
            <a:pPr marL="0" indent="0">
              <a:buNone/>
            </a:pPr>
            <a:r>
              <a:rPr lang="en-IN" sz="2000" i="1" dirty="0"/>
              <a:t> </a:t>
            </a:r>
            <a:endParaRPr lang="en-IN" sz="2000" dirty="0"/>
          </a:p>
          <a:p>
            <a:pPr marL="0" indent="0">
              <a:buNone/>
            </a:pPr>
            <a:r>
              <a:rPr lang="en-IN" sz="2000" dirty="0"/>
              <a:t>Status of                             </a:t>
            </a:r>
          </a:p>
          <a:p>
            <a:pPr marL="0" indent="0">
              <a:buNone/>
            </a:pPr>
            <a:r>
              <a:rPr lang="en-IN" sz="2000" dirty="0" err="1"/>
              <a:t>Estrogen</a:t>
            </a:r>
            <a:r>
              <a:rPr lang="en-IN" sz="2000" dirty="0"/>
              <a:t> Receptor    	 positive/negative       	       </a:t>
            </a:r>
            <a:r>
              <a:rPr lang="en-IN" sz="2000" dirty="0" err="1"/>
              <a:t>er</a:t>
            </a:r>
            <a:r>
              <a:rPr lang="en-IN" sz="2000" dirty="0"/>
              <a:t>			</a:t>
            </a:r>
            <a:r>
              <a:rPr lang="en-IN" sz="2000" dirty="0" smtClean="0"/>
              <a:t>134/64</a:t>
            </a:r>
            <a:r>
              <a:rPr lang="en-IN" sz="2000" dirty="0"/>
              <a:t>							      		         				</a:t>
            </a:r>
          </a:p>
          <a:p>
            <a:pPr marL="0" indent="0">
              <a:buNone/>
            </a:pPr>
            <a:r>
              <a:rPr lang="en-IN" sz="2000" dirty="0" err="1"/>
              <a:t>Tumor</a:t>
            </a:r>
            <a:r>
              <a:rPr lang="en-IN" sz="2000" dirty="0"/>
              <a:t> Grade	         	poorly differentiated/	       grade 		</a:t>
            </a:r>
            <a:r>
              <a:rPr lang="en-IN" sz="2000" dirty="0" smtClean="0"/>
              <a:t>83/83/30/2</a:t>
            </a:r>
            <a:r>
              <a:rPr lang="en-IN" sz="2000" dirty="0"/>
              <a:t>	</a:t>
            </a:r>
          </a:p>
          <a:p>
            <a:pPr marL="0" indent="0">
              <a:buNone/>
            </a:pPr>
            <a:r>
              <a:rPr lang="en-IN" sz="2000" dirty="0"/>
              <a:t>		        	intermediate/</a:t>
            </a:r>
          </a:p>
          <a:p>
            <a:pPr marL="0" indent="0">
              <a:buNone/>
            </a:pPr>
            <a:r>
              <a:rPr lang="en-IN" sz="2000" dirty="0"/>
              <a:t>		        	well differentiated/</a:t>
            </a:r>
          </a:p>
          <a:p>
            <a:pPr marL="0" indent="0">
              <a:buNone/>
            </a:pPr>
            <a:r>
              <a:rPr lang="en-IN" sz="2000" dirty="0"/>
              <a:t>		        	unknown	</a:t>
            </a:r>
          </a:p>
          <a:p>
            <a:pPr marL="0" indent="0">
              <a:buNone/>
            </a:pPr>
            <a:endParaRPr lang="en-IN" sz="2000" dirty="0"/>
          </a:p>
        </p:txBody>
      </p:sp>
    </p:spTree>
    <p:extLst>
      <p:ext uri="{BB962C8B-B14F-4D97-AF65-F5344CB8AC3E}">
        <p14:creationId xmlns:p14="http://schemas.microsoft.com/office/powerpoint/2010/main" val="234785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891252"/>
            <a:ext cx="10515600" cy="5625346"/>
          </a:xfrm>
        </p:spPr>
        <p:txBody>
          <a:bodyPr>
            <a:normAutofit/>
          </a:bodyPr>
          <a:lstStyle/>
          <a:p>
            <a:pPr marL="0" indent="0" algn="just">
              <a:lnSpc>
                <a:spcPct val="100000"/>
              </a:lnSpc>
              <a:spcBef>
                <a:spcPts val="0"/>
              </a:spcBef>
              <a:buNone/>
            </a:pPr>
            <a:r>
              <a:rPr lang="en-IN" dirty="0" smtClean="0"/>
              <a:t>	The </a:t>
            </a:r>
            <a:r>
              <a:rPr lang="en-IN" dirty="0"/>
              <a:t>entire dataset does not contain non-null values. It has a float data type for 76-gene expression and </a:t>
            </a:r>
            <a:r>
              <a:rPr lang="en-IN" dirty="0" err="1"/>
              <a:t>tumor</a:t>
            </a:r>
            <a:r>
              <a:rPr lang="en-IN" dirty="0"/>
              <a:t> size. Also, it has an integer data type for remaining covariates except </a:t>
            </a:r>
            <a:r>
              <a:rPr lang="en-IN" dirty="0" err="1"/>
              <a:t>estrogen</a:t>
            </a:r>
            <a:r>
              <a:rPr lang="en-IN" dirty="0"/>
              <a:t> receptor status and </a:t>
            </a:r>
            <a:r>
              <a:rPr lang="en-IN" dirty="0" err="1"/>
              <a:t>tumor</a:t>
            </a:r>
            <a:r>
              <a:rPr lang="en-IN" dirty="0"/>
              <a:t> grade which consists of object (Character) data type. </a:t>
            </a:r>
          </a:p>
          <a:p>
            <a:pPr marL="0" indent="0" algn="just">
              <a:lnSpc>
                <a:spcPct val="50000"/>
              </a:lnSpc>
              <a:spcBef>
                <a:spcPts val="0"/>
              </a:spcBef>
              <a:buNone/>
            </a:pPr>
            <a:r>
              <a:rPr lang="en-IN" dirty="0" smtClean="0"/>
              <a:t>	</a:t>
            </a:r>
          </a:p>
          <a:p>
            <a:pPr marL="0" indent="0" algn="just">
              <a:lnSpc>
                <a:spcPct val="100000"/>
              </a:lnSpc>
              <a:spcBef>
                <a:spcPts val="0"/>
              </a:spcBef>
              <a:buNone/>
            </a:pPr>
            <a:r>
              <a:rPr lang="en-IN" dirty="0"/>
              <a:t>	</a:t>
            </a:r>
            <a:r>
              <a:rPr lang="en-IN" dirty="0" smtClean="0"/>
              <a:t>To </a:t>
            </a:r>
            <a:r>
              <a:rPr lang="en-IN" dirty="0"/>
              <a:t>perform the CPH and RSF model for the estimation of survival prediction, fixed random samples of size 198 were considered and 178 datasets were generated, for each of the models. The datasets were considered for training and evaluation (i.e., </a:t>
            </a:r>
            <a:r>
              <a:rPr lang="en-IN" b="1" dirty="0">
                <a:solidFill>
                  <a:srgbClr val="FF0000"/>
                </a:solidFill>
              </a:rPr>
              <a:t>178 for training set</a:t>
            </a:r>
            <a:r>
              <a:rPr lang="en-IN" dirty="0"/>
              <a:t> and </a:t>
            </a:r>
            <a:r>
              <a:rPr lang="en-IN" b="1" dirty="0">
                <a:solidFill>
                  <a:srgbClr val="FF0000"/>
                </a:solidFill>
              </a:rPr>
              <a:t>20 for testing set</a:t>
            </a:r>
            <a:r>
              <a:rPr lang="en-IN" dirty="0"/>
              <a:t>). Performances of the CPH and RSF methods were compared based on measures of accuracy derived from the test set of 20 samples, for both the model settings.</a:t>
            </a:r>
          </a:p>
          <a:p>
            <a:pPr marL="0" indent="0" algn="just">
              <a:buNone/>
            </a:pPr>
            <a:endParaRPr lang="en-IN" dirty="0"/>
          </a:p>
        </p:txBody>
      </p:sp>
    </p:spTree>
    <p:extLst>
      <p:ext uri="{BB962C8B-B14F-4D97-AF65-F5344CB8AC3E}">
        <p14:creationId xmlns:p14="http://schemas.microsoft.com/office/powerpoint/2010/main" val="4063619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4125"/>
          <a:stretch/>
        </p:blipFill>
        <p:spPr bwMode="auto">
          <a:xfrm>
            <a:off x="793800" y="800555"/>
            <a:ext cx="4744851" cy="441588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t="4128"/>
          <a:stretch/>
        </p:blipFill>
        <p:spPr bwMode="auto">
          <a:xfrm>
            <a:off x="5721531" y="800555"/>
            <a:ext cx="5886996" cy="4415880"/>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5721531" y="5216435"/>
            <a:ext cx="5254535" cy="923330"/>
          </a:xfrm>
          <a:prstGeom prst="rect">
            <a:avLst/>
          </a:prstGeom>
        </p:spPr>
        <p:txBody>
          <a:bodyPr wrap="square">
            <a:spAutoFit/>
          </a:bodyPr>
          <a:lstStyle/>
          <a:p>
            <a:pPr indent="457200" algn="just">
              <a:lnSpc>
                <a:spcPct val="150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Figure 4.1: Distribution </a:t>
            </a:r>
            <a:r>
              <a:rPr lang="en-IN" dirty="0" smtClean="0">
                <a:latin typeface="Calibri" panose="020F0502020204030204" pitchFamily="34" charset="0"/>
                <a:ea typeface="Calibri" panose="020F0502020204030204" pitchFamily="34" charset="0"/>
                <a:cs typeface="Times New Roman" panose="02020603050405020304" pitchFamily="18" charset="0"/>
              </a:rPr>
              <a:t>of </a:t>
            </a:r>
            <a:r>
              <a:rPr lang="en-IN" dirty="0" err="1" smtClean="0">
                <a:latin typeface="Calibri" panose="020F0502020204030204" pitchFamily="34" charset="0"/>
                <a:ea typeface="Calibri" panose="020F0502020204030204" pitchFamily="34" charset="0"/>
                <a:cs typeface="Times New Roman" panose="02020603050405020304" pitchFamily="18" charset="0"/>
              </a:rPr>
              <a:t>estrogen</a:t>
            </a:r>
            <a:r>
              <a:rPr lang="en-IN" dirty="0" smtClean="0">
                <a:latin typeface="Calibri" panose="020F0502020204030204" pitchFamily="34" charset="0"/>
                <a:ea typeface="Calibri" panose="020F0502020204030204" pitchFamily="34" charset="0"/>
                <a:cs typeface="Times New Roman" panose="02020603050405020304" pitchFamily="18" charset="0"/>
              </a:rPr>
              <a:t> receptor </a:t>
            </a:r>
          </a:p>
          <a:p>
            <a:pPr indent="457200" algn="just">
              <a:lnSpc>
                <a:spcPct val="150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corresponding </a:t>
            </a:r>
            <a:r>
              <a:rPr lang="en-IN" dirty="0">
                <a:latin typeface="Calibri" panose="020F0502020204030204" pitchFamily="34" charset="0"/>
                <a:ea typeface="Calibri" panose="020F0502020204030204" pitchFamily="34" charset="0"/>
                <a:cs typeface="Times New Roman" panose="02020603050405020304" pitchFamily="18" charset="0"/>
              </a:rPr>
              <a:t>to its </a:t>
            </a:r>
            <a:r>
              <a:rPr lang="en-IN" dirty="0" smtClean="0">
                <a:latin typeface="Calibri" panose="020F0502020204030204" pitchFamily="34" charset="0"/>
                <a:ea typeface="Calibri" panose="020F0502020204030204" pitchFamily="34" charset="0"/>
                <a:cs typeface="Times New Roman" panose="02020603050405020304" pitchFamily="18" charset="0"/>
              </a:rPr>
              <a:t>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45522" y="5216435"/>
            <a:ext cx="5254535" cy="923330"/>
          </a:xfrm>
          <a:prstGeom prst="rect">
            <a:avLst/>
          </a:prstGeom>
        </p:spPr>
        <p:txBody>
          <a:bodyPr wrap="square">
            <a:spAutoFit/>
          </a:bodyPr>
          <a:lstStyle/>
          <a:p>
            <a:pPr indent="457200" algn="just">
              <a:lnSpc>
                <a:spcPct val="150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Figure 4.1: Distribution of Status </a:t>
            </a: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corresponding </a:t>
            </a:r>
            <a:r>
              <a:rPr lang="en-IN" dirty="0">
                <a:latin typeface="Calibri" panose="020F0502020204030204" pitchFamily="34" charset="0"/>
                <a:ea typeface="Calibri" panose="020F0502020204030204" pitchFamily="34" charset="0"/>
                <a:cs typeface="Times New Roman" panose="02020603050405020304" pitchFamily="18" charset="0"/>
              </a:rPr>
              <a:t>to its </a:t>
            </a:r>
            <a:r>
              <a:rPr lang="en-IN" dirty="0" err="1">
                <a:latin typeface="Calibri" panose="020F0502020204030204" pitchFamily="34" charset="0"/>
                <a:ea typeface="Calibri" panose="020F0502020204030204" pitchFamily="34" charset="0"/>
                <a:cs typeface="Times New Roman" panose="02020603050405020304" pitchFamily="18" charset="0"/>
              </a:rPr>
              <a:t>estrogen</a:t>
            </a:r>
            <a:r>
              <a:rPr lang="en-IN" dirty="0">
                <a:latin typeface="Calibri" panose="020F0502020204030204" pitchFamily="34" charset="0"/>
                <a:ea typeface="Calibri" panose="020F0502020204030204" pitchFamily="34" charset="0"/>
                <a:cs typeface="Times New Roman" panose="02020603050405020304" pitchFamily="18" charset="0"/>
              </a:rPr>
              <a:t> receptor.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2754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62"/>
            <a:ext cx="10515600" cy="1325563"/>
          </a:xfrm>
        </p:spPr>
        <p:txBody>
          <a:bodyPr/>
          <a:lstStyle/>
          <a:p>
            <a:r>
              <a:rPr lang="en-US" b="1" dirty="0">
                <a:latin typeface="+mn-lt"/>
              </a:rPr>
              <a:t>3</a:t>
            </a:r>
            <a:r>
              <a:rPr lang="en-US" b="1" dirty="0" smtClean="0">
                <a:latin typeface="+mn-lt"/>
              </a:rPr>
              <a:t>. BREAST CANCER</a:t>
            </a:r>
            <a:endParaRPr lang="en-IN" b="1" dirty="0">
              <a:latin typeface="+mn-lt"/>
            </a:endParaRPr>
          </a:p>
        </p:txBody>
      </p:sp>
      <p:sp>
        <p:nvSpPr>
          <p:cNvPr id="3" name="Content Placeholder 2"/>
          <p:cNvSpPr>
            <a:spLocks noGrp="1"/>
          </p:cNvSpPr>
          <p:nvPr>
            <p:ph idx="1"/>
          </p:nvPr>
        </p:nvSpPr>
        <p:spPr>
          <a:xfrm>
            <a:off x="838200" y="1433289"/>
            <a:ext cx="10839994" cy="5233729"/>
          </a:xfrm>
        </p:spPr>
        <p:txBody>
          <a:bodyPr>
            <a:normAutofit fontScale="92500"/>
          </a:bodyPr>
          <a:lstStyle/>
          <a:p>
            <a:pPr algn="just">
              <a:lnSpc>
                <a:spcPct val="120000"/>
              </a:lnSpc>
            </a:pPr>
            <a:r>
              <a:rPr lang="en-IN" dirty="0" smtClean="0"/>
              <a:t>Breast</a:t>
            </a:r>
            <a:r>
              <a:rPr lang="en-IN" dirty="0"/>
              <a:t> cancer is a cancer that starts in breast tissue. It happens when cells in the breast change and grow out of control. The cells usually form a </a:t>
            </a:r>
            <a:r>
              <a:rPr lang="en-IN" dirty="0" err="1"/>
              <a:t>tumor</a:t>
            </a:r>
            <a:r>
              <a:rPr lang="en-IN" dirty="0"/>
              <a:t>. </a:t>
            </a:r>
            <a:endParaRPr lang="en-IN" dirty="0" smtClean="0"/>
          </a:p>
          <a:p>
            <a:pPr algn="just">
              <a:lnSpc>
                <a:spcPct val="120000"/>
              </a:lnSpc>
            </a:pPr>
            <a:r>
              <a:rPr lang="en-IN" dirty="0" smtClean="0"/>
              <a:t>In </a:t>
            </a:r>
            <a:r>
              <a:rPr lang="en-IN" dirty="0"/>
              <a:t>some cases, cancerous cells can invade surrounding breast tissue. In these cases, the condition is known as invasive breast cancer. Sometimes, </a:t>
            </a:r>
            <a:r>
              <a:rPr lang="en-IN" dirty="0" err="1"/>
              <a:t>tumors</a:t>
            </a:r>
            <a:r>
              <a:rPr lang="en-IN" dirty="0"/>
              <a:t> spread to other parts of the body. If breast cancer spreads, cancerous cells most often appear in the bones, liver, lungs, or brain. </a:t>
            </a:r>
            <a:r>
              <a:rPr lang="en-IN" dirty="0" err="1"/>
              <a:t>Tumors</a:t>
            </a:r>
            <a:r>
              <a:rPr lang="en-IN" dirty="0"/>
              <a:t> that begin at one site and then spread to other areas of the body are called metastatic cancers. </a:t>
            </a:r>
            <a:endParaRPr lang="en-IN" dirty="0" smtClean="0"/>
          </a:p>
          <a:p>
            <a:pPr algn="just">
              <a:lnSpc>
                <a:spcPct val="120000"/>
              </a:lnSpc>
            </a:pPr>
            <a:r>
              <a:rPr lang="en-IN" dirty="0"/>
              <a:t>Breast cancer happens when there are changes in the genetic material (DNA). </a:t>
            </a:r>
          </a:p>
          <a:p>
            <a:pPr marL="0" indent="0" algn="just">
              <a:lnSpc>
                <a:spcPct val="120000"/>
              </a:lnSpc>
              <a:buNone/>
            </a:pPr>
            <a:endParaRPr lang="en-IN" dirty="0"/>
          </a:p>
        </p:txBody>
      </p:sp>
    </p:spTree>
    <p:extLst>
      <p:ext uri="{BB962C8B-B14F-4D97-AF65-F5344CB8AC3E}">
        <p14:creationId xmlns:p14="http://schemas.microsoft.com/office/powerpoint/2010/main" val="1674012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555584"/>
            <a:ext cx="10515600" cy="5424609"/>
          </a:xfrm>
        </p:spPr>
        <p:txBody>
          <a:bodyPr/>
          <a:lstStyle/>
          <a:p>
            <a:pPr algn="just"/>
            <a:r>
              <a:rPr lang="en-IN" dirty="0"/>
              <a:t>Breast cancer can be classified into different stages depending on several factors, such as </a:t>
            </a:r>
            <a:r>
              <a:rPr lang="en-IN" dirty="0" err="1"/>
              <a:t>tumor</a:t>
            </a:r>
            <a:r>
              <a:rPr lang="en-IN" dirty="0"/>
              <a:t> size, lymph node involvement, and metastasis</a:t>
            </a:r>
            <a:r>
              <a:rPr lang="en-IN" dirty="0" smtClean="0"/>
              <a:t>.</a:t>
            </a:r>
            <a:endParaRPr lang="en-IN" dirty="0"/>
          </a:p>
          <a:p>
            <a:pPr marL="0" indent="0" algn="just">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38200" y="2077917"/>
            <a:ext cx="10515600" cy="4099046"/>
          </a:xfrm>
          <a:prstGeom prst="rect">
            <a:avLst/>
          </a:prstGeom>
        </p:spPr>
      </p:pic>
    </p:spTree>
    <p:extLst>
      <p:ext uri="{BB962C8B-B14F-4D97-AF65-F5344CB8AC3E}">
        <p14:creationId xmlns:p14="http://schemas.microsoft.com/office/powerpoint/2010/main" val="2918323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2292"/>
            <a:ext cx="11176322" cy="1325563"/>
          </a:xfrm>
        </p:spPr>
        <p:txBody>
          <a:bodyPr>
            <a:normAutofit/>
          </a:bodyPr>
          <a:lstStyle/>
          <a:p>
            <a:r>
              <a:rPr lang="en-IN" sz="3500" b="1" dirty="0">
                <a:latin typeface="+mn-lt"/>
              </a:rPr>
              <a:t>3</a:t>
            </a:r>
            <a:r>
              <a:rPr lang="en-IN" sz="3500" b="1" dirty="0" smtClean="0">
                <a:latin typeface="+mn-lt"/>
              </a:rPr>
              <a:t>.1 </a:t>
            </a:r>
            <a:r>
              <a:rPr lang="en-IN" sz="3500" b="1" dirty="0" err="1" smtClean="0">
                <a:latin typeface="+mn-lt"/>
              </a:rPr>
              <a:t>Estrogen</a:t>
            </a:r>
            <a:r>
              <a:rPr lang="en-IN" sz="3500" b="1" dirty="0" smtClean="0">
                <a:latin typeface="+mn-lt"/>
              </a:rPr>
              <a:t> receptor - Positive and Negative Breast Cancer</a:t>
            </a:r>
            <a:endParaRPr lang="en-IN" sz="3500" dirty="0">
              <a:latin typeface="+mn-lt"/>
            </a:endParaRPr>
          </a:p>
        </p:txBody>
      </p:sp>
      <p:sp>
        <p:nvSpPr>
          <p:cNvPr id="3" name="Content Placeholder 2"/>
          <p:cNvSpPr>
            <a:spLocks noGrp="1"/>
          </p:cNvSpPr>
          <p:nvPr>
            <p:ph idx="1"/>
          </p:nvPr>
        </p:nvSpPr>
        <p:spPr>
          <a:xfrm>
            <a:off x="838199" y="1537855"/>
            <a:ext cx="10830791" cy="4873336"/>
          </a:xfrm>
        </p:spPr>
        <p:txBody>
          <a:bodyPr>
            <a:normAutofit/>
          </a:bodyPr>
          <a:lstStyle/>
          <a:p>
            <a:pPr marL="0" indent="0" algn="just">
              <a:lnSpc>
                <a:spcPct val="100000"/>
              </a:lnSpc>
              <a:buNone/>
            </a:pPr>
            <a:r>
              <a:rPr lang="en-IN" dirty="0" smtClean="0"/>
              <a:t>	Determination </a:t>
            </a:r>
            <a:r>
              <a:rPr lang="en-IN" dirty="0"/>
              <a:t>of </a:t>
            </a:r>
            <a:r>
              <a:rPr lang="en-IN" dirty="0" err="1"/>
              <a:t>estrogen</a:t>
            </a:r>
            <a:r>
              <a:rPr lang="en-IN" dirty="0"/>
              <a:t> receptor (ER) status on invasive carcinomas (cancer) prior to therapeutic procedures has become a standard practice in the management of breast cancer and approximately 60–65% of primary breast cancers are ER-positive. </a:t>
            </a:r>
          </a:p>
          <a:p>
            <a:pPr marL="0" indent="0" algn="just">
              <a:lnSpc>
                <a:spcPct val="100000"/>
              </a:lnSpc>
              <a:spcBef>
                <a:spcPts val="0"/>
              </a:spcBef>
              <a:buNone/>
            </a:pPr>
            <a:r>
              <a:rPr lang="en-IN" dirty="0" smtClean="0"/>
              <a:t>	</a:t>
            </a:r>
          </a:p>
          <a:p>
            <a:pPr marL="0" indent="0" algn="just">
              <a:lnSpc>
                <a:spcPct val="100000"/>
              </a:lnSpc>
              <a:buNone/>
            </a:pPr>
            <a:r>
              <a:rPr lang="en-IN" dirty="0"/>
              <a:t>	</a:t>
            </a:r>
            <a:r>
              <a:rPr lang="en-IN" dirty="0" smtClean="0"/>
              <a:t>Conversely</a:t>
            </a:r>
            <a:r>
              <a:rPr lang="en-IN" dirty="0"/>
              <a:t>, ER-negative </a:t>
            </a:r>
            <a:r>
              <a:rPr lang="en-IN" dirty="0" err="1"/>
              <a:t>tumors</a:t>
            </a:r>
            <a:r>
              <a:rPr lang="en-IN" dirty="0"/>
              <a:t> are more likely to be of higher histological grade, and the patients to have a decreased overall survival depending on age and lymph node status. </a:t>
            </a:r>
          </a:p>
        </p:txBody>
      </p:sp>
    </p:spTree>
    <p:extLst>
      <p:ext uri="{BB962C8B-B14F-4D97-AF65-F5344CB8AC3E}">
        <p14:creationId xmlns:p14="http://schemas.microsoft.com/office/powerpoint/2010/main" val="3769907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4</a:t>
            </a:r>
            <a:r>
              <a:rPr lang="en-US" b="1" dirty="0" smtClean="0">
                <a:latin typeface="+mn-lt"/>
              </a:rPr>
              <a:t>. USE OF GENOMIC DATA</a:t>
            </a:r>
            <a:endParaRPr lang="en-IN" b="1" dirty="0">
              <a:latin typeface="+mn-lt"/>
            </a:endParaRPr>
          </a:p>
        </p:txBody>
      </p:sp>
      <p:sp>
        <p:nvSpPr>
          <p:cNvPr id="3" name="Content Placeholder 2"/>
          <p:cNvSpPr>
            <a:spLocks noGrp="1"/>
          </p:cNvSpPr>
          <p:nvPr>
            <p:ph idx="1"/>
          </p:nvPr>
        </p:nvSpPr>
        <p:spPr>
          <a:xfrm>
            <a:off x="838200" y="1496291"/>
            <a:ext cx="10515600" cy="4680672"/>
          </a:xfrm>
        </p:spPr>
        <p:txBody>
          <a:bodyPr>
            <a:normAutofit/>
          </a:bodyPr>
          <a:lstStyle/>
          <a:p>
            <a:pPr algn="just"/>
            <a:r>
              <a:rPr lang="en-IN" dirty="0"/>
              <a:t>Genomic data science applies statistics and computer science to the genome. The goal is to understand, </a:t>
            </a:r>
            <a:r>
              <a:rPr lang="en-IN" dirty="0" err="1"/>
              <a:t>analyze</a:t>
            </a:r>
            <a:r>
              <a:rPr lang="en-IN" dirty="0"/>
              <a:t>, and interpret information from genome sequences.</a:t>
            </a:r>
          </a:p>
          <a:p>
            <a:pPr algn="just"/>
            <a:r>
              <a:rPr lang="en-IN" dirty="0"/>
              <a:t>Gene expression profiling has been used extensively in biological research and has resulted in significant advances in the understanding of the molecular mechanisms of complex disorders, including cancer, heart disease, and metabolic disorders.</a:t>
            </a:r>
          </a:p>
          <a:p>
            <a:pPr algn="just"/>
            <a:r>
              <a:rPr lang="en-IN" dirty="0"/>
              <a:t>The hope is that by </a:t>
            </a:r>
            <a:r>
              <a:rPr lang="en-IN" dirty="0" err="1"/>
              <a:t>analyzing</a:t>
            </a:r>
            <a:r>
              <a:rPr lang="en-IN" dirty="0"/>
              <a:t> patterns of gene expression (e.g. profiling) scientists will be able to better understand the molecular </a:t>
            </a:r>
            <a:r>
              <a:rPr lang="en-IN" dirty="0" err="1"/>
              <a:t>etiology</a:t>
            </a:r>
            <a:r>
              <a:rPr lang="en-IN" dirty="0"/>
              <a:t> of multi-factorial disorders such as obesity, diabetes, heart disease, or cancer.</a:t>
            </a:r>
          </a:p>
        </p:txBody>
      </p:sp>
    </p:spTree>
    <p:extLst>
      <p:ext uri="{BB962C8B-B14F-4D97-AF65-F5344CB8AC3E}">
        <p14:creationId xmlns:p14="http://schemas.microsoft.com/office/powerpoint/2010/main" val="331861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ACA9-0633-4248-A1EF-073919A76CFB}"/>
              </a:ext>
            </a:extLst>
          </p:cNvPr>
          <p:cNvSpPr>
            <a:spLocks noGrp="1"/>
          </p:cNvSpPr>
          <p:nvPr>
            <p:ph type="title"/>
          </p:nvPr>
        </p:nvSpPr>
        <p:spPr>
          <a:xfrm>
            <a:off x="554190" y="317734"/>
            <a:ext cx="11529780" cy="1477531"/>
          </a:xfrm>
        </p:spPr>
        <p:txBody>
          <a:bodyPr>
            <a:noAutofit/>
          </a:bodyPr>
          <a:lstStyle/>
          <a:p>
            <a:r>
              <a:rPr lang="en-US" b="1" dirty="0">
                <a:latin typeface="+mn-lt"/>
                <a:ea typeface="Calibri" panose="020F0502020204030204" pitchFamily="34" charset="0"/>
                <a:cs typeface="Times New Roman" panose="02020603050405020304" pitchFamily="18" charset="0"/>
              </a:rPr>
              <a:t>5</a:t>
            </a:r>
            <a:r>
              <a:rPr lang="en-US" b="1" dirty="0" smtClean="0">
                <a:latin typeface="+mn-lt"/>
                <a:ea typeface="Calibri" panose="020F0502020204030204" pitchFamily="34" charset="0"/>
                <a:cs typeface="Times New Roman" panose="02020603050405020304" pitchFamily="18" charset="0"/>
              </a:rPr>
              <a:t>. COX PROPORTIONAL HAZARD (CPH) MODEL</a:t>
            </a:r>
            <a:r>
              <a:rPr lang="en-IN" dirty="0" smtClean="0">
                <a:latin typeface="+mn-lt"/>
                <a:ea typeface="Calibri" panose="020F0502020204030204" pitchFamily="34" charset="0"/>
                <a:cs typeface="Times New Roman" panose="02020603050405020304" pitchFamily="18" charset="0"/>
              </a:rPr>
              <a:t/>
            </a:r>
            <a:br>
              <a:rPr lang="en-IN" dirty="0" smtClean="0">
                <a:latin typeface="+mn-lt"/>
                <a:ea typeface="Calibri" panose="020F0502020204030204" pitchFamily="34" charset="0"/>
                <a:cs typeface="Times New Roman" panose="02020603050405020304" pitchFamily="18" charset="0"/>
              </a:rPr>
            </a:br>
            <a:endParaRPr lang="en-IN"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58E7D-6859-4D72-BBAE-1984F042B98C}"/>
                  </a:ext>
                </a:extLst>
              </p:cNvPr>
              <p:cNvSpPr>
                <a:spLocks noGrp="1"/>
              </p:cNvSpPr>
              <p:nvPr>
                <p:ph idx="1"/>
              </p:nvPr>
            </p:nvSpPr>
            <p:spPr>
              <a:xfrm>
                <a:off x="554190" y="1201625"/>
                <a:ext cx="10972800" cy="5458685"/>
              </a:xfrm>
            </p:spPr>
            <p:txBody>
              <a:bodyPr>
                <a:normAutofit fontScale="92500" lnSpcReduction="10000"/>
              </a:bodyPr>
              <a:lstStyle/>
              <a:p>
                <a:pPr algn="just">
                  <a:lnSpc>
                    <a:spcPct val="110000"/>
                  </a:lnSpc>
                  <a:spcBef>
                    <a:spcPts val="0"/>
                  </a:spcBef>
                </a:pPr>
                <a:r>
                  <a:rPr lang="en-IN" dirty="0">
                    <a:latin typeface="Calibri" panose="020F0502020204030204" pitchFamily="34" charset="0"/>
                    <a:ea typeface="Calibri" panose="020F0502020204030204" pitchFamily="34" charset="0"/>
                    <a:cs typeface="Calibri" panose="020F0502020204030204" pitchFamily="34" charset="0"/>
                  </a:rPr>
                  <a:t>The most popular regression model used in survival analysis is the Cox proportional hazards model developed  by Cox (1972) investigates the covariate effects on survival time which takes into account the effect of censored observations. </a:t>
                </a:r>
                <a:endParaRPr lang="en-IN"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spcBef>
                    <a:spcPts val="0"/>
                  </a:spcBef>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spcBef>
                    <a:spcPts val="0"/>
                  </a:spcBef>
                </a:pPr>
                <a:r>
                  <a:rPr lang="en-IN" dirty="0" smtClean="0">
                    <a:latin typeface="Calibri" panose="020F0502020204030204" pitchFamily="34" charset="0"/>
                    <a:ea typeface="Calibri" panose="020F0502020204030204" pitchFamily="34" charset="0"/>
                    <a:cs typeface="Calibri" panose="020F0502020204030204" pitchFamily="34" charset="0"/>
                  </a:rPr>
                  <a:t>It </a:t>
                </a:r>
                <a:r>
                  <a:rPr lang="en-IN" dirty="0">
                    <a:latin typeface="Calibri" panose="020F0502020204030204" pitchFamily="34" charset="0"/>
                    <a:ea typeface="Calibri" panose="020F0502020204030204" pitchFamily="34" charset="0"/>
                    <a:cs typeface="Calibri" panose="020F0502020204030204" pitchFamily="34" charset="0"/>
                  </a:rPr>
                  <a:t>models the hazard rate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h</m:t>
                    </m:r>
                    <m:d>
                      <m:dPr>
                        <m:ctrlPr>
                          <a:rPr lang="en-IN" i="1">
                            <a:latin typeface="Cambria Math" panose="02040503050406030204" pitchFamily="18" charset="0"/>
                            <a:ea typeface="Calibri" panose="020F0502020204030204" pitchFamily="34" charset="0"/>
                            <a:cs typeface="Times New Roman" panose="02020603050405020304" pitchFamily="18" charset="0"/>
                          </a:rPr>
                        </m:ctrlPr>
                      </m:dPr>
                      <m:e>
                        <m:r>
                          <a:rPr lang="en-IN" i="1">
                            <a:latin typeface="Cambria Math" panose="02040503050406030204" pitchFamily="18" charset="0"/>
                            <a:ea typeface="Calibri" panose="020F0502020204030204" pitchFamily="34" charset="0"/>
                            <a:cs typeface="Times New Roman" panose="02020603050405020304" pitchFamily="18" charset="0"/>
                          </a:rPr>
                          <m:t>𝑡</m:t>
                        </m:r>
                        <m:r>
                          <a:rPr lang="en-IN" i="1">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𝑥</m:t>
                            </m:r>
                          </m:e>
                          <m:sub>
                            <m:r>
                              <a:rPr lang="en-IN" i="1">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en-IN" dirty="0">
                    <a:latin typeface="Calibri" panose="020F0502020204030204" pitchFamily="34" charset="0"/>
                    <a:ea typeface="Calibri" panose="020F0502020204030204" pitchFamily="34" charset="0"/>
                    <a:cs typeface="Calibri" panose="020F0502020204030204" pitchFamily="34" charset="0"/>
                  </a:rPr>
                  <a:t>of an individual at time </a:t>
                </a:r>
                <a14:m>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𝑡</m:t>
                    </m:r>
                  </m:oMath>
                </a14:m>
                <a:r>
                  <a:rPr lang="en-IN" dirty="0">
                    <a:latin typeface="Calibri" panose="020F0502020204030204" pitchFamily="34" charset="0"/>
                    <a:ea typeface="Calibri" panose="020F0502020204030204" pitchFamily="34" charset="0"/>
                    <a:cs typeface="Calibri" panose="020F0502020204030204" pitchFamily="34" charset="0"/>
                  </a:rPr>
                  <a:t> and consists of terms, the non-parametric baseline hazard rate </a:t>
                </a:r>
                <a14:m>
                  <m:oMath xmlns:m="http://schemas.openxmlformats.org/officeDocument/2006/math">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h</m:t>
                        </m:r>
                      </m:e>
                      <m:sub>
                        <m:r>
                          <a:rPr lang="en-IN"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𝑡</m:t>
                        </m:r>
                      </m:e>
                    </m:d>
                    <m:r>
                      <a:rPr lang="en-IN" i="1">
                        <a:latin typeface="Cambria Math" panose="02040503050406030204" pitchFamily="18" charset="0"/>
                        <a:ea typeface="Times New Roman" panose="02020603050405020304" pitchFamily="18" charset="0"/>
                        <a:cs typeface="Times New Roman" panose="02020603050405020304" pitchFamily="18" charset="0"/>
                      </a:rPr>
                      <m:t> </m:t>
                    </m:r>
                  </m:oMath>
                </a14:m>
                <a:r>
                  <a:rPr lang="en-IN" dirty="0">
                    <a:latin typeface="Calibri" panose="020F0502020204030204" pitchFamily="34" charset="0"/>
                    <a:ea typeface="Calibri" panose="020F0502020204030204" pitchFamily="34" charset="0"/>
                    <a:cs typeface="Calibri" panose="020F0502020204030204" pitchFamily="34" charset="0"/>
                  </a:rPr>
                  <a:t>and a parametric form of the covariate effect </a:t>
                </a:r>
                <a:r>
                  <a:rPr lang="en-IN" dirty="0" smtClean="0">
                    <a:latin typeface="Calibri" panose="020F0502020204030204" pitchFamily="34" charset="0"/>
                    <a:ea typeface="Calibri" panose="020F0502020204030204" pitchFamily="34" charset="0"/>
                    <a:cs typeface="Calibri" panose="020F0502020204030204" pitchFamily="34" charset="0"/>
                  </a:rPr>
                  <a:t>as</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10000"/>
                  </a:lnSpc>
                  <a:spcBef>
                    <a:spcPts val="0"/>
                  </a:spcBef>
                  <a:buNone/>
                </a:pPr>
                <a:endParaRPr lang="en-US" b="0" i="1" dirty="0" smtClean="0">
                  <a:latin typeface="Cambria Math" panose="020405030504060302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buNone/>
                </a:pPr>
                <a14:m>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h</m:t>
                    </m:r>
                    <m:d>
                      <m:dPr>
                        <m:ctrlPr>
                          <a:rPr lang="en-IN" i="1">
                            <a:latin typeface="Cambria Math" panose="02040503050406030204" pitchFamily="18" charset="0"/>
                            <a:ea typeface="Calibri" panose="020F0502020204030204" pitchFamily="34" charset="0"/>
                            <a:cs typeface="Times New Roman" panose="02020603050405020304" pitchFamily="18" charset="0"/>
                          </a:rPr>
                        </m:ctrlPr>
                      </m:dPr>
                      <m:e>
                        <m:r>
                          <a:rPr lang="en-IN" i="1">
                            <a:latin typeface="Cambria Math" panose="02040503050406030204" pitchFamily="18" charset="0"/>
                            <a:ea typeface="Calibri" panose="020F0502020204030204" pitchFamily="34" charset="0"/>
                            <a:cs typeface="Times New Roman" panose="02020603050405020304" pitchFamily="18" charset="0"/>
                          </a:rPr>
                          <m:t>𝑡</m:t>
                        </m:r>
                        <m:r>
                          <a:rPr lang="en-IN" i="1">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𝑥</m:t>
                            </m:r>
                          </m:e>
                          <m:sub>
                            <m:r>
                              <a:rPr lang="en-IN" i="1">
                                <a:latin typeface="Cambria Math" panose="02040503050406030204" pitchFamily="18" charset="0"/>
                                <a:ea typeface="Calibri" panose="020F0502020204030204" pitchFamily="34" charset="0"/>
                                <a:cs typeface="Times New Roman" panose="02020603050405020304" pitchFamily="18" charset="0"/>
                              </a:rPr>
                              <m:t>𝑖</m:t>
                            </m:r>
                          </m:sub>
                        </m:sSub>
                      </m:e>
                    </m:d>
                    <m:r>
                      <a:rPr lang="en-IN" i="1">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h</m:t>
                        </m:r>
                      </m:e>
                      <m:sub>
                        <m:r>
                          <a:rPr lang="en-IN"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𝑡</m:t>
                        </m:r>
                      </m:e>
                    </m:d>
                    <m:r>
                      <a:rPr lang="en-IN" i="1">
                        <a:latin typeface="Cambria Math" panose="02040503050406030204" pitchFamily="18" charset="0"/>
                        <a:ea typeface="Times New Roman" panose="02020603050405020304" pitchFamily="18" charset="0"/>
                        <a:cs typeface="Times New Roman" panose="02020603050405020304" pitchFamily="18" charset="0"/>
                      </a:rPr>
                      <m:t> </m:t>
                    </m:r>
                    <m:r>
                      <a:rPr lang="en-IN" i="1">
                        <a:latin typeface="Cambria Math" panose="02040503050406030204" pitchFamily="18" charset="0"/>
                        <a:ea typeface="Times New Roman" panose="02020603050405020304" pitchFamily="18" charset="0"/>
                        <a:cs typeface="Times New Roman" panose="02020603050405020304" pitchFamily="18" charset="0"/>
                      </a:rPr>
                      <m:t>𝑒𝑥𝑝</m:t>
                    </m:r>
                  </m:oMath>
                </a14:m>
                <a:r>
                  <a:rPr lang="en-IN" dirty="0">
                    <a:latin typeface="Calibri" panose="020F0502020204030204" pitchFamily="34" charset="0"/>
                    <a:ea typeface="Times New Roman" panose="02020603050405020304" pitchFamily="18" charset="0"/>
                    <a:cs typeface="Calibri" panose="020F0502020204030204" pitchFamily="34" charset="0"/>
                  </a:rPr>
                  <a:t>(</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𝛽</m:t>
                    </m:r>
                    <m:r>
                      <a:rPr lang="en-IN"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h</m:t>
                        </m:r>
                      </m:e>
                      <m:sub>
                        <m:r>
                          <a:rPr lang="en-IN"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𝑡</m:t>
                        </m:r>
                      </m:e>
                    </m:d>
                    <m:r>
                      <a:rPr lang="en-IN" i="1">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IN" i="0">
                        <a:latin typeface="Cambria Math" panose="02040503050406030204" pitchFamily="18" charset="0"/>
                        <a:ea typeface="Times New Roman" panose="02020603050405020304" pitchFamily="18" charset="0"/>
                        <a:cs typeface="Times New Roman" panose="02020603050405020304" pitchFamily="18" charset="0"/>
                      </a:rPr>
                      <m:t>exp</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r>
                          <a:rPr lang="en-IN" i="1">
                            <a:latin typeface="Cambria Math" panose="02040503050406030204" pitchFamily="18" charset="0"/>
                            <a:ea typeface="Times New Roman" panose="02020603050405020304" pitchFamily="18" charset="0"/>
                            <a:cs typeface="Times New Roman" panose="02020603050405020304" pitchFamily="18" charset="0"/>
                          </a:rPr>
                          <m:t>𝑗</m:t>
                        </m:r>
                        <m:r>
                          <a:rPr lang="en-IN" i="1">
                            <a:latin typeface="Cambria Math" panose="02040503050406030204" pitchFamily="18" charset="0"/>
                            <a:ea typeface="Times New Roman" panose="02020603050405020304" pitchFamily="18" charset="0"/>
                            <a:cs typeface="Times New Roman" panose="02020603050405020304" pitchFamily="18" charset="0"/>
                          </a:rPr>
                          <m:t>=1</m:t>
                        </m:r>
                      </m:sub>
                      <m:sup>
                        <m:r>
                          <a:rPr lang="en-IN" i="1">
                            <a:latin typeface="Cambria Math" panose="02040503050406030204" pitchFamily="18" charset="0"/>
                            <a:ea typeface="Times New Roman" panose="02020603050405020304" pitchFamily="18" charset="0"/>
                            <a:cs typeface="Times New Roman" panose="02020603050405020304" pitchFamily="18" charset="0"/>
                          </a:rPr>
                          <m:t>𝑝</m:t>
                        </m:r>
                      </m:sup>
                      <m:e>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latin typeface="Cambria Math" panose="02040503050406030204" pitchFamily="18" charset="0"/>
                                <a:ea typeface="Times New Roman" panose="02020603050405020304" pitchFamily="18" charset="0"/>
                                <a:cs typeface="Times New Roman" panose="02020603050405020304" pitchFamily="18" charset="0"/>
                              </a:rPr>
                              <m:t>𝑖</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en-IN"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dirty="0">
                    <a:latin typeface="Calibri" panose="020F0502020204030204" pitchFamily="34" charset="0"/>
                    <a:ea typeface="Times New Roman" panose="02020603050405020304" pitchFamily="18" charset="0"/>
                    <a:cs typeface="Calibri" panose="020F0502020204030204" pitchFamily="34" charset="0"/>
                  </a:rPr>
                  <a:t> 	</a:t>
                </a:r>
                <a:r>
                  <a:rPr lang="en-IN" dirty="0" smtClean="0">
                    <a:latin typeface="Calibri" panose="020F0502020204030204" pitchFamily="34" charset="0"/>
                    <a:ea typeface="Times New Roman" panose="02020603050405020304" pitchFamily="18" charset="0"/>
                    <a:cs typeface="Calibri" panose="020F0502020204030204" pitchFamily="34" charset="0"/>
                  </a:rPr>
                  <a:t>(5.1)</a:t>
                </a:r>
              </a:p>
              <a:p>
                <a:pPr marL="0" indent="0" algn="ctr">
                  <a:lnSpc>
                    <a:spcPct val="110000"/>
                  </a:lnSpc>
                  <a:spcBef>
                    <a:spcPts val="0"/>
                  </a:spcBef>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10000"/>
                  </a:lnSpc>
                  <a:spcBef>
                    <a:spcPts val="0"/>
                  </a:spcBef>
                  <a:buNone/>
                </a:pPr>
                <a:r>
                  <a:rPr lang="en-IN" dirty="0" smtClean="0">
                    <a:latin typeface="Calibri" panose="020F0502020204030204" pitchFamily="34" charset="0"/>
                    <a:ea typeface="Calibri" panose="020F0502020204030204" pitchFamily="34" charset="0"/>
                    <a:cs typeface="Calibri" panose="020F0502020204030204" pitchFamily="34" charset="0"/>
                  </a:rPr>
                  <a:t>    In </a:t>
                </a:r>
                <a:r>
                  <a:rPr lang="en-IN" dirty="0">
                    <a:latin typeface="Calibri" panose="020F0502020204030204" pitchFamily="34" charset="0"/>
                    <a:ea typeface="Calibri" panose="020F0502020204030204" pitchFamily="34" charset="0"/>
                    <a:cs typeface="Calibri" panose="020F0502020204030204" pitchFamily="34" charset="0"/>
                  </a:rPr>
                  <a:t>matrix notation,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𝛽</m:t>
                    </m:r>
                    <m:r>
                      <a:rPr lang="en-IN"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IN" dirty="0">
                    <a:latin typeface="Calibri" panose="020F0502020204030204" pitchFamily="34" charset="0"/>
                    <a:ea typeface="Times New Roman" panose="02020603050405020304" pitchFamily="18" charset="0"/>
                    <a:cs typeface="Calibri" panose="020F0502020204030204" pitchFamily="34" charset="0"/>
                  </a:rPr>
                  <a:t> is the linear component of the model which is also </a:t>
                </a:r>
                <a:r>
                  <a:rPr lang="en-IN" dirty="0" smtClean="0">
                    <a:latin typeface="Calibri" panose="020F0502020204030204" pitchFamily="34" charset="0"/>
                    <a:ea typeface="Times New Roman" panose="02020603050405020304" pitchFamily="18" charset="0"/>
                    <a:cs typeface="Calibri" panose="020F0502020204030204" pitchFamily="34" charset="0"/>
                  </a:rPr>
                  <a:t> known </a:t>
                </a:r>
                <a:r>
                  <a:rPr lang="en-IN" dirty="0">
                    <a:latin typeface="Calibri" panose="020F0502020204030204" pitchFamily="34" charset="0"/>
                    <a:ea typeface="Times New Roman" panose="02020603050405020304" pitchFamily="18" charset="0"/>
                    <a:cs typeface="Calibri" panose="020F0502020204030204" pitchFamily="34" charset="0"/>
                  </a:rPr>
                  <a:t>as the ‘risk score’ or ‘prognostic index’ for the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𝑖</m:t>
                        </m:r>
                      </m:e>
                      <m:sup>
                        <m:r>
                          <a:rPr lang="en-IN" i="1">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dirty="0">
                    <a:latin typeface="Calibri" panose="020F0502020204030204" pitchFamily="34" charset="0"/>
                    <a:ea typeface="Times New Roman" panose="02020603050405020304" pitchFamily="18" charset="0"/>
                    <a:cs typeface="Calibri" panose="020F0502020204030204" pitchFamily="34" charset="0"/>
                  </a:rPr>
                  <a:t> individual.</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20000"/>
                  </a:lnSpc>
                  <a:buNone/>
                </a:pPr>
                <a:endParaRPr lang="en-IN"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6D58E7D-6859-4D72-BBAE-1984F042B98C}"/>
                  </a:ext>
                </a:extLst>
              </p:cNvPr>
              <p:cNvSpPr>
                <a:spLocks noGrp="1" noRot="1" noChangeAspect="1" noMove="1" noResize="1" noEditPoints="1" noAdjustHandles="1" noChangeArrowheads="1" noChangeShapeType="1" noTextEdit="1"/>
              </p:cNvSpPr>
              <p:nvPr>
                <p:ph idx="1"/>
              </p:nvPr>
            </p:nvSpPr>
            <p:spPr>
              <a:xfrm>
                <a:off x="554190" y="1201625"/>
                <a:ext cx="10972800" cy="5458685"/>
              </a:xfrm>
              <a:blipFill>
                <a:blip r:embed="rId2"/>
                <a:stretch>
                  <a:fillRect l="-1000" t="-893" r="-1000" b="-781"/>
                </a:stretch>
              </a:blipFill>
            </p:spPr>
            <p:txBody>
              <a:bodyPr/>
              <a:lstStyle/>
              <a:p>
                <a:r>
                  <a:rPr lang="en-IN">
                    <a:noFill/>
                  </a:rPr>
                  <a:t> </a:t>
                </a:r>
              </a:p>
            </p:txBody>
          </p:sp>
        </mc:Fallback>
      </mc:AlternateContent>
    </p:spTree>
    <p:extLst>
      <p:ext uri="{BB962C8B-B14F-4D97-AF65-F5344CB8AC3E}">
        <p14:creationId xmlns:p14="http://schemas.microsoft.com/office/powerpoint/2010/main" val="71966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a:solidFill>
            <a:schemeClr val="tx1"/>
          </a:solidFill>
        </p:spPr>
        <p:txBody>
          <a:bodyPr>
            <a:normAutofit/>
          </a:bodyPr>
          <a:lstStyle/>
          <a:p>
            <a:pPr algn="ctr"/>
            <a:r>
              <a:rPr lang="en-US" sz="4800" b="1" dirty="0" smtClean="0">
                <a:solidFill>
                  <a:schemeClr val="bg1"/>
                </a:solidFill>
                <a:latin typeface="+mn-lt"/>
              </a:rPr>
              <a:t>OUTLINE</a:t>
            </a:r>
            <a:endParaRPr lang="en-IN" sz="4800" b="1" dirty="0">
              <a:solidFill>
                <a:schemeClr val="bg1"/>
              </a:solidFill>
              <a:latin typeface="+mn-lt"/>
            </a:endParaRPr>
          </a:p>
        </p:txBody>
      </p:sp>
      <p:sp>
        <p:nvSpPr>
          <p:cNvPr id="4" name="Content Placeholder 3"/>
          <p:cNvSpPr>
            <a:spLocks noGrp="1"/>
          </p:cNvSpPr>
          <p:nvPr>
            <p:ph idx="1"/>
          </p:nvPr>
        </p:nvSpPr>
        <p:spPr>
          <a:xfrm>
            <a:off x="838200" y="1320800"/>
            <a:ext cx="10515600" cy="4856163"/>
          </a:xfrm>
        </p:spPr>
        <p:txBody>
          <a:bodyPr>
            <a:normAutofit fontScale="92500"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Data Descriptive and Summary</a:t>
            </a:r>
          </a:p>
          <a:p>
            <a:pPr marL="514350" indent="-514350">
              <a:buFont typeface="+mj-lt"/>
              <a:buAutoNum type="arabicPeriod"/>
            </a:pPr>
            <a:r>
              <a:rPr lang="en-US" dirty="0" smtClean="0"/>
              <a:t>Breast Cancer</a:t>
            </a:r>
          </a:p>
          <a:p>
            <a:pPr marL="514350" indent="-514350">
              <a:buFont typeface="+mj-lt"/>
              <a:buAutoNum type="arabicPeriod"/>
            </a:pPr>
            <a:r>
              <a:rPr lang="en-US" dirty="0" smtClean="0"/>
              <a:t>Use of Genomic Data</a:t>
            </a:r>
          </a:p>
          <a:p>
            <a:pPr marL="514350" indent="-514350">
              <a:buFont typeface="+mj-lt"/>
              <a:buAutoNum type="arabicPeriod"/>
            </a:pPr>
            <a:r>
              <a:rPr lang="en-US" dirty="0" smtClean="0"/>
              <a:t>Cox Proportional Hazard (CPH) model</a:t>
            </a:r>
          </a:p>
          <a:p>
            <a:pPr marL="514350" indent="-514350">
              <a:buFont typeface="+mj-lt"/>
              <a:buAutoNum type="arabicPeriod"/>
            </a:pPr>
            <a:r>
              <a:rPr lang="en-US" dirty="0" smtClean="0"/>
              <a:t>Analysis on CPH</a:t>
            </a:r>
          </a:p>
          <a:p>
            <a:pPr marL="514350" indent="-514350">
              <a:buFont typeface="+mj-lt"/>
              <a:buAutoNum type="arabicPeriod"/>
            </a:pPr>
            <a:r>
              <a:rPr lang="en-US" dirty="0" smtClean="0"/>
              <a:t>Random Survival Forest</a:t>
            </a:r>
          </a:p>
          <a:p>
            <a:pPr marL="514350" indent="-514350">
              <a:buFont typeface="+mj-lt"/>
              <a:buAutoNum type="arabicPeriod"/>
            </a:pPr>
            <a:r>
              <a:rPr lang="en-US" dirty="0" smtClean="0"/>
              <a:t>Analysis on RSF</a:t>
            </a:r>
          </a:p>
          <a:p>
            <a:pPr marL="514350" indent="-514350">
              <a:buFont typeface="+mj-lt"/>
              <a:buAutoNum type="arabicPeriod"/>
            </a:pPr>
            <a:r>
              <a:rPr lang="en-US" dirty="0" smtClean="0"/>
              <a:t>Prediction Performance</a:t>
            </a:r>
          </a:p>
          <a:p>
            <a:pPr marL="514350" indent="-514350">
              <a:buFont typeface="+mj-lt"/>
              <a:buAutoNum type="arabicPeriod"/>
            </a:pPr>
            <a:r>
              <a:rPr lang="en-US" dirty="0" smtClean="0"/>
              <a:t>Comparison of CPH and RSF on Predictive ability</a:t>
            </a:r>
          </a:p>
          <a:p>
            <a:pPr marL="514350" indent="-514350">
              <a:buFont typeface="+mj-lt"/>
              <a:buAutoNum type="arabicPeriod"/>
            </a:pPr>
            <a:r>
              <a:rPr lang="en-US" dirty="0" smtClean="0"/>
              <a:t>Conclusion</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431958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7F21-389D-4C47-B873-2B4323DB2654}"/>
              </a:ext>
            </a:extLst>
          </p:cNvPr>
          <p:cNvSpPr>
            <a:spLocks noGrp="1"/>
          </p:cNvSpPr>
          <p:nvPr>
            <p:ph type="title"/>
          </p:nvPr>
        </p:nvSpPr>
        <p:spPr>
          <a:xfrm>
            <a:off x="838204" y="365128"/>
            <a:ext cx="10515600" cy="315912"/>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85BF96-5477-43CA-BDC9-A958BDD2F0A9}"/>
                  </a:ext>
                </a:extLst>
              </p:cNvPr>
              <p:cNvSpPr>
                <a:spLocks noGrp="1"/>
              </p:cNvSpPr>
              <p:nvPr>
                <p:ph idx="1"/>
              </p:nvPr>
            </p:nvSpPr>
            <p:spPr>
              <a:xfrm>
                <a:off x="728135" y="841913"/>
                <a:ext cx="11265595" cy="5927579"/>
              </a:xfrm>
            </p:spPr>
            <p:txBody>
              <a:bodyPr>
                <a:normAutofit/>
              </a:bodyPr>
              <a:lstStyle/>
              <a:p>
                <a:pPr marL="0" indent="0" algn="just">
                  <a:lnSpc>
                    <a:spcPct val="120000"/>
                  </a:lnSpc>
                  <a:spcAft>
                    <a:spcPts val="799"/>
                  </a:spcAft>
                  <a:buNone/>
                </a:pPr>
                <a:r>
                  <a:rPr lang="en-IN" dirty="0" smtClean="0">
                    <a:solidFill>
                      <a:schemeClr val="tx1"/>
                    </a:solidFill>
                    <a:ea typeface="Times New Roman" panose="02020603050405020304" pitchFamily="18" charset="0"/>
                    <a:cs typeface="Calibri" panose="020F0502020204030204" pitchFamily="34" charset="0"/>
                  </a:rPr>
                  <a:t>The general proportional hazards model the becomes</a:t>
                </a:r>
                <a:endParaRPr lang="en-IN" dirty="0">
                  <a:solidFill>
                    <a:schemeClr val="tx1"/>
                  </a:solidFill>
                  <a:ea typeface="Calibri" panose="020F0502020204030204" pitchFamily="34" charset="0"/>
                  <a:cs typeface="Calibri" panose="020F0502020204030204" pitchFamily="34" charset="0"/>
                </a:endParaRPr>
              </a:p>
              <a:p>
                <a:pPr marL="0" indent="0" algn="just">
                  <a:lnSpc>
                    <a:spcPct val="120000"/>
                  </a:lnSpc>
                  <a:spcAft>
                    <a:spcPts val="799"/>
                  </a:spcAft>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d>
                        <m:d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𝑡</m:t>
                          </m:r>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unc>
                        <m:func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a:solidFill>
                                <a:schemeClr val="tx1"/>
                              </a:solidFill>
                              <a:latin typeface="Cambria Math" panose="02040503050406030204" pitchFamily="18" charset="0"/>
                              <a:ea typeface="Calibri" panose="020F0502020204030204" pitchFamily="34" charset="0"/>
                              <a:cs typeface="Times New Roman" panose="02020603050405020304" pitchFamily="18" charset="0"/>
                            </a:rPr>
                            <m:t>exp</m:t>
                          </m:r>
                        </m:fName>
                        <m:e>
                          <m:d>
                            <m:d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b>
                              </m:sSub>
                            </m:e>
                          </m:d>
                        </m:e>
                      </m:func>
                      <m:sSub>
                        <m:sSub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e>
                        <m:sub>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e>
                      </m:d>
                    </m:oMath>
                  </m:oMathPara>
                </a14:m>
                <a:endParaRPr lang="en-US" i="1" dirty="0">
                  <a:solidFill>
                    <a:schemeClr val="tx1"/>
                  </a:solidFill>
                  <a:ea typeface="Times New Roman" panose="02020603050405020304" pitchFamily="18" charset="0"/>
                  <a:cs typeface="Calibri" panose="020F0502020204030204" pitchFamily="34" charset="0"/>
                </a:endParaRPr>
              </a:p>
              <a:p>
                <a:pPr marL="0" indent="0" algn="just">
                  <a:lnSpc>
                    <a:spcPct val="120000"/>
                  </a:lnSpc>
                  <a:spcAft>
                    <a:spcPts val="799"/>
                  </a:spcAft>
                  <a:buNone/>
                </a:pPr>
                <a:r>
                  <a:rPr lang="en-IN" dirty="0">
                    <a:solidFill>
                      <a:schemeClr val="tx1"/>
                    </a:solidFill>
                    <a:ea typeface="Calibri" panose="020F0502020204030204" pitchFamily="34" charset="0"/>
                    <a:cs typeface="Calibri" panose="020F0502020204030204" pitchFamily="34" charset="0"/>
                  </a:rPr>
                  <a:t>     	</a:t>
                </a:r>
                <a:r>
                  <a:rPr lang="en-IN" dirty="0" smtClean="0">
                    <a:solidFill>
                      <a:schemeClr val="tx1"/>
                    </a:solidFill>
                    <a:ea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d>
                      <m:d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𝑡</m:t>
                        </m:r>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n-US"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𝑗</m:t>
                                </m:r>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p>
                              <m:e>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𝑗</m:t>
                                    </m:r>
                                  </m:sub>
                                </m:sSub>
                              </m:e>
                            </m:nary>
                          </m:e>
                        </m:d>
                      </m:e>
                    </m:func>
                    <m:sSub>
                      <m:sSub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e>
                      <m:sub>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n-IN" dirty="0">
                    <a:solidFill>
                      <a:schemeClr val="tx1"/>
                    </a:solidFill>
                    <a:ea typeface="Times New Roman" panose="02020603050405020304" pitchFamily="18" charset="0"/>
                    <a:cs typeface="Calibri" panose="020F0502020204030204" pitchFamily="34" charset="0"/>
                  </a:rPr>
                  <a:t>        		</a:t>
                </a:r>
                <a:r>
                  <a:rPr lang="en-IN" dirty="0" smtClean="0">
                    <a:solidFill>
                      <a:schemeClr val="tx1"/>
                    </a:solidFill>
                    <a:ea typeface="Times New Roman" panose="02020603050405020304" pitchFamily="18" charset="0"/>
                    <a:cs typeface="Calibri" panose="020F0502020204030204" pitchFamily="34" charset="0"/>
                  </a:rPr>
                  <a:t>(5.2</a:t>
                </a:r>
                <a:r>
                  <a:rPr lang="en-IN" dirty="0">
                    <a:solidFill>
                      <a:schemeClr val="tx1"/>
                    </a:solidFill>
                    <a:ea typeface="Times New Roman" panose="02020603050405020304" pitchFamily="18" charset="0"/>
                    <a:cs typeface="Calibri" panose="020F0502020204030204" pitchFamily="34" charset="0"/>
                  </a:rPr>
                  <a:t>)</a:t>
                </a:r>
                <a:endParaRPr lang="en-IN" dirty="0">
                  <a:solidFill>
                    <a:schemeClr val="tx1"/>
                  </a:solidFill>
                  <a:ea typeface="Calibri" panose="020F0502020204030204" pitchFamily="34" charset="0"/>
                  <a:cs typeface="Calibri" panose="020F0502020204030204" pitchFamily="34" charset="0"/>
                </a:endParaRPr>
              </a:p>
              <a:p>
                <a:pPr marL="0" indent="0" algn="just">
                  <a:lnSpc>
                    <a:spcPct val="120000"/>
                  </a:lnSpc>
                  <a:spcAft>
                    <a:spcPts val="799"/>
                  </a:spcAft>
                  <a:buNone/>
                </a:pPr>
                <a:r>
                  <a:rPr lang="en-IN" dirty="0">
                    <a:solidFill>
                      <a:schemeClr val="tx1"/>
                    </a:solidFill>
                    <a:ea typeface="Times New Roman" panose="02020603050405020304" pitchFamily="18" charset="0"/>
                    <a:cs typeface="Calibri" panose="020F0502020204030204" pitchFamily="34" charset="0"/>
                  </a:rPr>
                  <a:t>Thus, the linear model for the logarithm of the hazard ratio is </a:t>
                </a:r>
                <a:endParaRPr lang="en-IN" dirty="0">
                  <a:solidFill>
                    <a:schemeClr val="tx1"/>
                  </a:solidFill>
                  <a:ea typeface="Calibri" panose="020F0502020204030204" pitchFamily="34" charset="0"/>
                  <a:cs typeface="Calibri" panose="020F0502020204030204" pitchFamily="34" charset="0"/>
                </a:endParaRPr>
              </a:p>
              <a:p>
                <a:pPr marL="0" indent="0" algn="just">
                  <a:lnSpc>
                    <a:spcPct val="120000"/>
                  </a:lnSpc>
                  <a:spcAft>
                    <a:spcPts val="799"/>
                  </a:spcAft>
                  <a:buNone/>
                </a:pPr>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𝑙𝑜𝑔</m:t>
                      </m:r>
                      <m:d>
                        <m:dPr>
                          <m:begChr m:val="{"/>
                          <m:endChr m:val="}"/>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d>
                                <m:d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𝑡</m:t>
                                  </m:r>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e>
                              </m:d>
                            </m:num>
                            <m:den>
                              <m:sSub>
                                <m:sSubPr>
                                  <m:ctrlP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e>
                                <m:sub>
                                  <m:r>
                                    <a:rPr lang="en-IN"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𝑡</m:t>
                                  </m:r>
                                </m:e>
                              </m:d>
                            </m:den>
                          </m:f>
                        </m:e>
                      </m:d>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𝑗</m:t>
                          </m:r>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sup>
                        <m:e>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𝛽</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𝑗</m:t>
                              </m:r>
                            </m:sub>
                          </m:sSub>
                        </m:e>
                      </m:nary>
                    </m:oMath>
                  </m:oMathPara>
                </a14:m>
                <a:endParaRPr lang="en-IN" dirty="0">
                  <a:solidFill>
                    <a:schemeClr val="tx1"/>
                  </a:solidFill>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2B85BF96-5477-43CA-BDC9-A958BDD2F0A9}"/>
                  </a:ext>
                </a:extLst>
              </p:cNvPr>
              <p:cNvSpPr>
                <a:spLocks noGrp="1" noRot="1" noChangeAspect="1" noMove="1" noResize="1" noEditPoints="1" noAdjustHandles="1" noChangeArrowheads="1" noChangeShapeType="1" noTextEdit="1"/>
              </p:cNvSpPr>
              <p:nvPr>
                <p:ph idx="1"/>
              </p:nvPr>
            </p:nvSpPr>
            <p:spPr>
              <a:xfrm>
                <a:off x="728135" y="841913"/>
                <a:ext cx="11265595" cy="5927579"/>
              </a:xfrm>
              <a:blipFill>
                <a:blip r:embed="rId2"/>
                <a:stretch>
                  <a:fillRect l="-1082" t="-103"/>
                </a:stretch>
              </a:blipFill>
            </p:spPr>
            <p:txBody>
              <a:bodyPr/>
              <a:lstStyle/>
              <a:p>
                <a:r>
                  <a:rPr lang="en-IN">
                    <a:noFill/>
                  </a:rPr>
                  <a:t> </a:t>
                </a:r>
              </a:p>
            </p:txBody>
          </p:sp>
        </mc:Fallback>
      </mc:AlternateContent>
    </p:spTree>
    <p:extLst>
      <p:ext uri="{BB962C8B-B14F-4D97-AF65-F5344CB8AC3E}">
        <p14:creationId xmlns:p14="http://schemas.microsoft.com/office/powerpoint/2010/main" val="3287530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6112" y="1386158"/>
                <a:ext cx="10893847" cy="5558652"/>
              </a:xfrm>
            </p:spPr>
            <p:txBody>
              <a:bodyPr>
                <a:normAutofit/>
              </a:bodyPr>
              <a:lstStyle/>
              <a:p>
                <a:pPr marL="0" indent="0" algn="just">
                  <a:lnSpc>
                    <a:spcPct val="120000"/>
                  </a:lnSpc>
                  <a:spcAft>
                    <a:spcPts val="799"/>
                  </a:spcAft>
                  <a:buNone/>
                </a:pPr>
                <a:r>
                  <a:rPr lang="en-IN" sz="2400" dirty="0" smtClean="0">
                    <a:latin typeface="Calibri" panose="020F0502020204030204" pitchFamily="34" charset="0"/>
                    <a:ea typeface="Calibri" panose="020F0502020204030204" pitchFamily="34" charset="0"/>
                    <a:cs typeface="Calibri" panose="020F0502020204030204" pitchFamily="34" charset="0"/>
                  </a:rPr>
                  <a:t>The </a:t>
                </a:r>
                <a:r>
                  <a:rPr lang="en-IN" sz="2400" dirty="0">
                    <a:latin typeface="Calibri" panose="020F0502020204030204" pitchFamily="34" charset="0"/>
                    <a:ea typeface="Calibri" panose="020F0502020204030204" pitchFamily="34" charset="0"/>
                    <a:cs typeface="Calibri" panose="020F0502020204030204" pitchFamily="34" charset="0"/>
                  </a:rPr>
                  <a:t>regression coefficients </a:t>
                </a:r>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𝑖</m:t>
                        </m:r>
                      </m:sub>
                    </m:sSub>
                  </m:oMath>
                </a14:m>
                <a:r>
                  <a:rPr lang="en-IN" sz="2400" dirty="0">
                    <a:latin typeface="Calibri" panose="020F0502020204030204" pitchFamily="34" charset="0"/>
                    <a:ea typeface="Calibri" panose="020F0502020204030204" pitchFamily="34" charset="0"/>
                    <a:cs typeface="Calibri" panose="020F0502020204030204" pitchFamily="34" charset="0"/>
                  </a:rPr>
                  <a:t> are traditionally estimated via maximum likelihood based on the partial </a:t>
                </a:r>
                <a:r>
                  <a:rPr lang="en-IN" sz="2400" dirty="0" smtClean="0">
                    <a:latin typeface="Calibri" panose="020F0502020204030204" pitchFamily="34" charset="0"/>
                    <a:ea typeface="Calibri" panose="020F0502020204030204" pitchFamily="34" charset="0"/>
                    <a:cs typeface="Calibri" panose="020F0502020204030204" pitchFamily="34" charset="0"/>
                  </a:rPr>
                  <a:t>likelihood.</a:t>
                </a:r>
              </a:p>
              <a:p>
                <a:pPr algn="just">
                  <a:lnSpc>
                    <a:spcPct val="120000"/>
                  </a:lnSpc>
                  <a:spcAft>
                    <a:spcPts val="799"/>
                  </a:spcAft>
                </a:pPr>
                <a:r>
                  <a:rPr lang="en-IN" sz="2400" dirty="0" smtClean="0">
                    <a:latin typeface="Calibri" panose="020F0502020204030204" pitchFamily="34" charset="0"/>
                    <a:ea typeface="Calibri" panose="020F0502020204030204" pitchFamily="34" charset="0"/>
                    <a:cs typeface="Calibri" panose="020F0502020204030204" pitchFamily="34" charset="0"/>
                  </a:rPr>
                  <a:t>Cox </a:t>
                </a:r>
                <a:r>
                  <a:rPr lang="en-IN" sz="2400" dirty="0">
                    <a:latin typeface="Calibri" panose="020F0502020204030204" pitchFamily="34" charset="0"/>
                    <a:ea typeface="Calibri" panose="020F0502020204030204" pitchFamily="34" charset="0"/>
                    <a:cs typeface="Calibri" panose="020F0502020204030204" pitchFamily="34" charset="0"/>
                  </a:rPr>
                  <a:t>showed that the relevant partial likelihood function for the model in Equation </a:t>
                </a:r>
                <a:r>
                  <a:rPr lang="en-IN" sz="2400" dirty="0" smtClean="0">
                    <a:latin typeface="Calibri" panose="020F0502020204030204" pitchFamily="34" charset="0"/>
                    <a:ea typeface="Calibri" panose="020F0502020204030204" pitchFamily="34" charset="0"/>
                    <a:cs typeface="Calibri" panose="020F0502020204030204" pitchFamily="34" charset="0"/>
                  </a:rPr>
                  <a:t>(5.2</a:t>
                </a:r>
                <a:r>
                  <a:rPr lang="en-IN" sz="2400" dirty="0">
                    <a:latin typeface="Calibri" panose="020F0502020204030204" pitchFamily="34" charset="0"/>
                    <a:ea typeface="Calibri" panose="020F0502020204030204" pitchFamily="34" charset="0"/>
                    <a:cs typeface="Calibri" panose="020F0502020204030204" pitchFamily="34" charset="0"/>
                  </a:rPr>
                  <a:t>) is given by</a:t>
                </a:r>
              </a:p>
              <a:p>
                <a:pPr marL="0" indent="0" algn="ctr">
                  <a:lnSpc>
                    <a:spcPct val="120000"/>
                  </a:lnSpc>
                  <a:spcAft>
                    <a:spcPts val="799"/>
                  </a:spcAft>
                  <a:buNone/>
                </a:pP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𝐿</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IN" sz="2400" i="1">
                            <a:latin typeface="Cambria Math" panose="02040503050406030204" pitchFamily="18" charset="0"/>
                            <a:ea typeface="Calibri" panose="020F0502020204030204" pitchFamily="34" charset="0"/>
                            <a:cs typeface="Times New Roman" panose="02020603050405020304" pitchFamily="18" charset="0"/>
                          </a:rPr>
                          <m:t>𝛽</m:t>
                        </m:r>
                      </m:e>
                    </m:d>
                    <m:r>
                      <a:rPr lang="en-US" sz="2400">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IN" sz="2400" i="1">
                            <a:latin typeface="Cambria Math" panose="02040503050406030204" pitchFamily="18" charset="0"/>
                            <a:ea typeface="Calibri" panose="020F0502020204030204" pitchFamily="34" charset="0"/>
                            <a:cs typeface="Times New Roman" panose="02020603050405020304" pitchFamily="18" charset="0"/>
                          </a:rPr>
                        </m:ctrlPr>
                      </m:naryPr>
                      <m:sub>
                        <m:r>
                          <a:rPr lang="en-IN" sz="2400" i="1">
                            <a:latin typeface="Cambria Math" panose="02040503050406030204" pitchFamily="18" charset="0"/>
                            <a:ea typeface="Calibri" panose="020F0502020204030204" pitchFamily="34" charset="0"/>
                            <a:cs typeface="Times New Roman" panose="02020603050405020304" pitchFamily="18" charset="0"/>
                          </a:rPr>
                          <m:t>𝑗</m:t>
                        </m:r>
                        <m:r>
                          <a:rPr lang="en-IN" sz="2400" i="1">
                            <a:latin typeface="Cambria Math" panose="02040503050406030204" pitchFamily="18" charset="0"/>
                            <a:ea typeface="Calibri" panose="020F0502020204030204" pitchFamily="34" charset="0"/>
                            <a:cs typeface="Times New Roman" panose="02020603050405020304" pitchFamily="18" charset="0"/>
                          </a:rPr>
                          <m:t>=1</m:t>
                        </m:r>
                      </m:sub>
                      <m:sup>
                        <m:r>
                          <a:rPr lang="en-IN" sz="2400" i="1">
                            <a:latin typeface="Cambria Math" panose="02040503050406030204" pitchFamily="18" charset="0"/>
                            <a:ea typeface="Calibri" panose="020F0502020204030204" pitchFamily="34" charset="0"/>
                            <a:cs typeface="Times New Roman" panose="02020603050405020304" pitchFamily="18" charset="0"/>
                          </a:rPr>
                          <m:t>𝑟</m:t>
                        </m:r>
                      </m:sup>
                      <m:e>
                        <m:f>
                          <m:fPr>
                            <m:ctrlPr>
                              <a:rPr lang="en-IN"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h</m:t>
                            </m:r>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IN" sz="2400" i="1">
                                        <a:latin typeface="Cambria Math" panose="02040503050406030204" pitchFamily="18" charset="0"/>
                                        <a:ea typeface="Calibri" panose="020F0502020204030204" pitchFamily="34" charset="0"/>
                                        <a:cs typeface="Times New Roman" panose="02020603050405020304" pitchFamily="18" charset="0"/>
                                      </a:rPr>
                                      <m:t>𝑡</m:t>
                                    </m:r>
                                  </m:e>
                                  <m:sub>
                                    <m:r>
                                      <a:rPr lang="en-IN" sz="2400" i="1">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𝑗</m:t>
                                    </m:r>
                                    <m:r>
                                      <a:rPr lang="en-IN" sz="2400" i="1">
                                        <a:latin typeface="Cambria Math" panose="02040503050406030204" pitchFamily="18" charset="0"/>
                                        <a:ea typeface="Calibri" panose="020F0502020204030204" pitchFamily="34" charset="0"/>
                                        <a:cs typeface="Times New Roman" panose="02020603050405020304" pitchFamily="18" charset="0"/>
                                      </a:rPr>
                                      <m:t>)</m:t>
                                    </m:r>
                                  </m:sub>
                                </m:sSub>
                                <m:r>
                                  <a:rPr lang="en-IN"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𝑥</m:t>
                                    </m:r>
                                  </m:e>
                                  <m:sub>
                                    <m:r>
                                      <a:rPr lang="en-IN" sz="2400" i="1">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𝑗</m:t>
                                    </m:r>
                                    <m:r>
                                      <a:rPr lang="en-IN" sz="2400" i="1">
                                        <a:latin typeface="Cambria Math" panose="02040503050406030204" pitchFamily="18" charset="0"/>
                                        <a:ea typeface="Calibri" panose="020F0502020204030204" pitchFamily="34" charset="0"/>
                                        <a:cs typeface="Times New Roman" panose="02020603050405020304" pitchFamily="18" charset="0"/>
                                      </a:rPr>
                                      <m:t>)</m:t>
                                    </m:r>
                                  </m:sub>
                                </m:sSub>
                              </m:e>
                            </m:d>
                          </m:num>
                          <m:den>
                            <m:nary>
                              <m:naryPr>
                                <m:chr m:val="∑"/>
                                <m:limLoc m:val="undOvr"/>
                                <m:supHide m:val="on"/>
                                <m:ctrlPr>
                                  <a:rPr lang="en-IN" sz="2400" i="1">
                                    <a:latin typeface="Cambria Math" panose="02040503050406030204" pitchFamily="18" charset="0"/>
                                    <a:ea typeface="Calibri" panose="020F0502020204030204" pitchFamily="34" charset="0"/>
                                    <a:cs typeface="Times New Roman" panose="02020603050405020304" pitchFamily="18" charset="0"/>
                                  </a:rPr>
                                </m:ctrlPr>
                              </m:naryPr>
                              <m:sub>
                                <m:r>
                                  <m:rPr>
                                    <m:brk/>
                                  </m:rPr>
                                  <a:rPr lang="en-IN" sz="2400" i="1" smtClean="0">
                                    <a:latin typeface="Cambria Math" panose="02040503050406030204" pitchFamily="18" charset="0"/>
                                    <a:ea typeface="Cambria Math" panose="02040503050406030204" pitchFamily="18" charset="0"/>
                                    <a:cs typeface="Times New Roman" panose="02020603050405020304" pitchFamily="18" charset="0"/>
                                  </a:rPr>
                                  <m:t>ℓ</m:t>
                                </m:r>
                                <m:r>
                                  <a:rPr lang="en-IN"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i="1">
                                        <a:latin typeface="Cambria Math" panose="02040503050406030204" pitchFamily="18" charset="0"/>
                                        <a:cs typeface="Times New Roman" panose="02020603050405020304" pitchFamily="18" charset="0"/>
                                      </a:rPr>
                                      <m:t>𝑗</m:t>
                                    </m:r>
                                  </m:sub>
                                </m:sSub>
                              </m:sub>
                              <m:sup/>
                              <m:e>
                                <m:r>
                                  <a:rPr lang="en-US" sz="2400" i="1">
                                    <a:latin typeface="Cambria Math" panose="02040503050406030204" pitchFamily="18" charset="0"/>
                                    <a:ea typeface="Calibri" panose="020F0502020204030204" pitchFamily="34" charset="0"/>
                                    <a:cs typeface="Times New Roman" panose="02020603050405020304" pitchFamily="18" charset="0"/>
                                  </a:rPr>
                                  <m:t>h</m:t>
                                </m:r>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IN" sz="2400" i="1">
                                            <a:latin typeface="Cambria Math" panose="02040503050406030204" pitchFamily="18" charset="0"/>
                                            <a:ea typeface="Calibri" panose="020F0502020204030204" pitchFamily="34" charset="0"/>
                                            <a:cs typeface="Times New Roman" panose="02020603050405020304" pitchFamily="18" charset="0"/>
                                          </a:rPr>
                                          <m:t>𝑡</m:t>
                                        </m:r>
                                      </m:e>
                                      <m:sub>
                                        <m:r>
                                          <a:rPr lang="en-IN" sz="2400" i="1">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𝑗</m:t>
                                        </m:r>
                                        <m:r>
                                          <a:rPr lang="en-IN" sz="2400" i="1">
                                            <a:latin typeface="Cambria Math" panose="02040503050406030204" pitchFamily="18" charset="0"/>
                                            <a:ea typeface="Calibri" panose="020F0502020204030204" pitchFamily="34" charset="0"/>
                                            <a:cs typeface="Times New Roman" panose="02020603050405020304" pitchFamily="18" charset="0"/>
                                          </a:rPr>
                                          <m:t>)</m:t>
                                        </m:r>
                                      </m:sub>
                                    </m:sSub>
                                    <m:r>
                                      <a:rPr lang="en-IN"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b>
                                        <m:r>
                                          <a:rPr lang="en-US" sz="2400" i="1" smtClean="0">
                                            <a:latin typeface="Cambria Math" panose="02040503050406030204" pitchFamily="18" charset="0"/>
                                            <a:ea typeface="Cambria Math" panose="02040503050406030204" pitchFamily="18" charset="0"/>
                                            <a:cs typeface="Times New Roman" panose="02020603050405020304" pitchFamily="18" charset="0"/>
                                          </a:rPr>
                                          <m:t>ℓ</m:t>
                                        </m:r>
                                      </m:sub>
                                    </m:sSub>
                                  </m:e>
                                </m:d>
                              </m:e>
                            </m:nary>
                          </m:den>
                        </m:f>
                      </m:e>
                    </m:nary>
                    <m:r>
                      <a:rPr lang="en-US" sz="2400"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IN" sz="2400" i="1">
                            <a:latin typeface="Cambria Math" panose="02040503050406030204" pitchFamily="18" charset="0"/>
                            <a:ea typeface="Calibri" panose="020F0502020204030204" pitchFamily="34" charset="0"/>
                            <a:cs typeface="Times New Roman" panose="02020603050405020304" pitchFamily="18" charset="0"/>
                          </a:rPr>
                        </m:ctrlPr>
                      </m:naryPr>
                      <m:sub>
                        <m:r>
                          <a:rPr lang="en-IN" sz="2400" i="1">
                            <a:latin typeface="Cambria Math" panose="02040503050406030204" pitchFamily="18" charset="0"/>
                            <a:ea typeface="Calibri" panose="020F0502020204030204" pitchFamily="34" charset="0"/>
                            <a:cs typeface="Times New Roman" panose="02020603050405020304" pitchFamily="18" charset="0"/>
                          </a:rPr>
                          <m:t>𝑗</m:t>
                        </m:r>
                        <m:r>
                          <a:rPr lang="en-IN" sz="2400" i="1">
                            <a:latin typeface="Cambria Math" panose="02040503050406030204" pitchFamily="18" charset="0"/>
                            <a:ea typeface="Calibri" panose="020F0502020204030204" pitchFamily="34" charset="0"/>
                            <a:cs typeface="Times New Roman" panose="02020603050405020304" pitchFamily="18" charset="0"/>
                          </a:rPr>
                          <m:t>=1</m:t>
                        </m:r>
                      </m:sub>
                      <m:sup>
                        <m:r>
                          <a:rPr lang="en-IN" sz="2400" i="1">
                            <a:latin typeface="Cambria Math" panose="02040503050406030204" pitchFamily="18" charset="0"/>
                            <a:ea typeface="Calibri" panose="020F0502020204030204" pitchFamily="34" charset="0"/>
                            <a:cs typeface="Times New Roman" panose="02020603050405020304" pitchFamily="18" charset="0"/>
                          </a:rPr>
                          <m:t>𝑟</m:t>
                        </m:r>
                      </m:sup>
                      <m:e>
                        <m:f>
                          <m:fPr>
                            <m:ctrlPr>
                              <a:rPr lang="en-IN"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2400">
                                <a:latin typeface="Cambria Math" panose="02040503050406030204" pitchFamily="18" charset="0"/>
                                <a:ea typeface="Calibri" panose="020F0502020204030204" pitchFamily="34" charset="0"/>
                                <a:cs typeface="Times New Roman" panose="02020603050405020304" pitchFamily="18" charset="0"/>
                              </a:rPr>
                              <m:t>exp</m:t>
                            </m:r>
                            <m:r>
                              <a:rPr lang="en-IN" sz="2400">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naryPr>
                              <m:sub>
                                <m:r>
                                  <m:rPr>
                                    <m:brk/>
                                  </m:rP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𝑖</m:t>
                                </m:r>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𝑝</m:t>
                                </m:r>
                              </m:sup>
                              <m:e>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b>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r>
                                          <a:rPr lang="en-IN" sz="2400" i="1">
                                            <a:latin typeface="Cambria Math" panose="02040503050406030204" pitchFamily="18" charset="0"/>
                                            <a:ea typeface="Calibri" panose="020F0502020204030204" pitchFamily="34" charset="0"/>
                                            <a:cs typeface="Times New Roman" panose="02020603050405020304" pitchFamily="18" charset="0"/>
                                          </a:rPr>
                                          <m:t>𝑗</m:t>
                                        </m:r>
                                      </m:e>
                                    </m:d>
                                    <m:r>
                                      <a:rPr lang="en-US" sz="2400" b="0" i="1" smtClean="0">
                                        <a:latin typeface="Cambria Math" panose="02040503050406030204" pitchFamily="18" charset="0"/>
                                        <a:ea typeface="Calibri" panose="020F0502020204030204" pitchFamily="34" charset="0"/>
                                        <a:cs typeface="Times New Roman" panose="02020603050405020304" pitchFamily="18" charset="0"/>
                                      </a:rPr>
                                      <m:t>𝑖</m:t>
                                    </m:r>
                                  </m:sub>
                                </m:sSub>
                              </m:e>
                            </m:nary>
                            <m:r>
                              <a:rPr lang="en-IN" sz="2400" i="1">
                                <a:latin typeface="Cambria Math" panose="02040503050406030204" pitchFamily="18" charset="0"/>
                                <a:ea typeface="Times New Roman" panose="02020603050405020304" pitchFamily="18" charset="0"/>
                                <a:cs typeface="Times New Roman" panose="02020603050405020304" pitchFamily="18" charset="0"/>
                              </a:rPr>
                              <m:t>)</m:t>
                            </m:r>
                          </m:num>
                          <m:den>
                            <m:nary>
                              <m:naryPr>
                                <m:chr m:val="∑"/>
                                <m:limLoc m:val="undOvr"/>
                                <m:supHide m:val="on"/>
                                <m:ctrlPr>
                                  <a:rPr lang="en-IN" sz="2400" i="1">
                                    <a:latin typeface="Cambria Math" panose="02040503050406030204" pitchFamily="18" charset="0"/>
                                    <a:ea typeface="Calibri" panose="020F0502020204030204" pitchFamily="34" charset="0"/>
                                    <a:cs typeface="Times New Roman" panose="02020603050405020304" pitchFamily="18" charset="0"/>
                                  </a:rPr>
                                </m:ctrlPr>
                              </m:naryPr>
                              <m:sub>
                                <m:r>
                                  <m:rPr>
                                    <m:brk/>
                                  </m:rPr>
                                  <a:rPr lang="en-IN" sz="2400" i="1">
                                    <a:latin typeface="Cambria Math" panose="02040503050406030204" pitchFamily="18" charset="0"/>
                                    <a:ea typeface="Cambria Math" panose="02040503050406030204" pitchFamily="18" charset="0"/>
                                    <a:cs typeface="Times New Roman" panose="02020603050405020304" pitchFamily="18" charset="0"/>
                                  </a:rPr>
                                  <m:t>ℓ</m:t>
                                </m:r>
                                <m:r>
                                  <a:rPr lang="en-IN"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i="1">
                                        <a:latin typeface="Cambria Math" panose="02040503050406030204" pitchFamily="18" charset="0"/>
                                        <a:cs typeface="Times New Roman" panose="02020603050405020304" pitchFamily="18" charset="0"/>
                                      </a:rPr>
                                      <m:t>𝑗</m:t>
                                    </m:r>
                                  </m:sub>
                                </m:sSub>
                              </m:sub>
                              <m:sup/>
                              <m:e>
                                <m:r>
                                  <m:rPr>
                                    <m:sty m:val="p"/>
                                  </m:rPr>
                                  <a:rPr lang="en-IN" sz="2400">
                                    <a:latin typeface="Cambria Math" panose="02040503050406030204" pitchFamily="18" charset="0"/>
                                    <a:ea typeface="Calibri" panose="020F0502020204030204" pitchFamily="34" charset="0"/>
                                    <a:cs typeface="Times New Roman" panose="02020603050405020304" pitchFamily="18" charset="0"/>
                                  </a:rPr>
                                  <m:t>exp</m:t>
                                </m:r>
                                <m:r>
                                  <a:rPr lang="en-IN" sz="2400">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naryPr>
                                  <m:sub>
                                    <m:r>
                                      <m:rPr>
                                        <m:brk/>
                                      </m:rP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𝑖</m:t>
                                    </m:r>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𝑝</m:t>
                                    </m:r>
                                  </m:sup>
                                  <m:e>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sub>
                                        <m:r>
                                          <a:rPr lang="en-US" sz="2400" i="1" smtClean="0">
                                            <a:latin typeface="Cambria Math" panose="02040503050406030204" pitchFamily="18" charset="0"/>
                                            <a:ea typeface="Cambria Math" panose="02040503050406030204" pitchFamily="18" charset="0"/>
                                            <a:cs typeface="Times New Roman" panose="02020603050405020304" pitchFamily="18" charset="0"/>
                                          </a:rPr>
                                          <m:t>ℓ</m:t>
                                        </m:r>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e>
                                </m:nary>
                                <m:r>
                                  <a:rPr lang="en-IN" sz="2400" i="1">
                                    <a:latin typeface="Cambria Math" panose="02040503050406030204" pitchFamily="18" charset="0"/>
                                    <a:ea typeface="Calibri" panose="020F0502020204030204" pitchFamily="34" charset="0"/>
                                    <a:cs typeface="Times New Roman" panose="02020603050405020304" pitchFamily="18" charset="0"/>
                                  </a:rPr>
                                  <m:t>)</m:t>
                                </m:r>
                              </m:e>
                            </m:nary>
                          </m:den>
                        </m:f>
                      </m:e>
                    </m:nary>
                  </m:oMath>
                </a14:m>
                <a:r>
                  <a:rPr lang="en-IN" sz="2400" dirty="0">
                    <a:latin typeface="Calibri" panose="020F0502020204030204" pitchFamily="34" charset="0"/>
                    <a:ea typeface="Times New Roman" panose="02020603050405020304" pitchFamily="18" charset="0"/>
                    <a:cs typeface="Calibri" panose="020F0502020204030204" pitchFamily="34" charset="0"/>
                  </a:rPr>
                  <a:t>       	</a:t>
                </a:r>
                <a:r>
                  <a:rPr lang="en-IN" sz="2400" dirty="0" smtClean="0">
                    <a:latin typeface="Calibri" panose="020F0502020204030204" pitchFamily="34" charset="0"/>
                    <a:ea typeface="Times New Roman" panose="02020603050405020304" pitchFamily="18" charset="0"/>
                    <a:cs typeface="Calibri" panose="020F0502020204030204" pitchFamily="34" charset="0"/>
                  </a:rPr>
                  <a:t>(5.3)</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0" indent="0" algn="just">
                  <a:lnSpc>
                    <a:spcPct val="120000"/>
                  </a:lnSpc>
                  <a:spcAft>
                    <a:spcPts val="799"/>
                  </a:spcAft>
                  <a:buNone/>
                </a:pPr>
                <a:r>
                  <a:rPr lang="en-IN" sz="2400" dirty="0">
                    <a:latin typeface="Calibri" panose="020F0502020204030204" pitchFamily="34" charset="0"/>
                    <a:ea typeface="Calibri" panose="020F0502020204030204" pitchFamily="34" charset="0"/>
                    <a:cs typeface="Calibri" panose="020F0502020204030204" pitchFamily="34" charset="0"/>
                  </a:rPr>
                  <a:t>Individuals for whom the survival times are censored do not contribute to the numerator of the log-likelihood function, but they do enter into the summation over the risk sets at death times that occur before a censored time.</a:t>
                </a:r>
              </a:p>
              <a:p>
                <a:pPr marL="0" indent="0" algn="just">
                  <a:lnSpc>
                    <a:spcPct val="120000"/>
                  </a:lnSpc>
                  <a:spcAft>
                    <a:spcPts val="799"/>
                  </a:spcAft>
                  <a:buNone/>
                </a:pPr>
                <a:r>
                  <a:rPr lang="en-US" sz="2000" dirty="0" smtClean="0">
                    <a:latin typeface="Calibri" panose="020F0502020204030204" pitchFamily="34" charset="0"/>
                    <a:ea typeface="Calibri" panose="020F0502020204030204" pitchFamily="34" charset="0"/>
                    <a:cs typeface="Calibri" panose="020F0502020204030204" pitchFamily="34" charset="0"/>
                  </a:rPr>
                  <a:t>      </a:t>
                </a:r>
              </a:p>
              <a:p>
                <a:pPr algn="just">
                  <a:lnSpc>
                    <a:spcPct val="120000"/>
                  </a:lnSpc>
                  <a:spcAft>
                    <a:spcPts val="799"/>
                  </a:spcAft>
                </a:pPr>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6112" y="1386158"/>
                <a:ext cx="10893847" cy="5558652"/>
              </a:xfrm>
              <a:blipFill>
                <a:blip r:embed="rId2"/>
                <a:stretch>
                  <a:fillRect l="-895" t="-110" r="-839"/>
                </a:stretch>
              </a:blipFill>
            </p:spPr>
            <p:txBody>
              <a:bodyPr/>
              <a:lstStyle/>
              <a:p>
                <a:r>
                  <a:rPr lang="en-IN">
                    <a:noFill/>
                  </a:rPr>
                  <a:t> </a:t>
                </a:r>
              </a:p>
            </p:txBody>
          </p:sp>
        </mc:Fallback>
      </mc:AlternateContent>
      <p:sp>
        <p:nvSpPr>
          <p:cNvPr id="4" name="Title 3"/>
          <p:cNvSpPr>
            <a:spLocks noGrp="1"/>
          </p:cNvSpPr>
          <p:nvPr>
            <p:ph type="title"/>
          </p:nvPr>
        </p:nvSpPr>
        <p:spPr>
          <a:xfrm>
            <a:off x="646112" y="176342"/>
            <a:ext cx="10515600" cy="1325563"/>
          </a:xfrm>
        </p:spPr>
        <p:txBody>
          <a:bodyPr/>
          <a:lstStyle/>
          <a:p>
            <a:r>
              <a:rPr lang="en-US" b="1" dirty="0">
                <a:latin typeface="+mn-lt"/>
              </a:rPr>
              <a:t>5</a:t>
            </a:r>
            <a:r>
              <a:rPr lang="en-US" b="1" dirty="0" smtClean="0">
                <a:latin typeface="+mn-lt"/>
              </a:rPr>
              <a:t>.1 COX PARTIAL LIKELIHOOD</a:t>
            </a:r>
            <a:endParaRPr lang="en-IN" b="1" dirty="0">
              <a:latin typeface="+mn-lt"/>
            </a:endParaRPr>
          </a:p>
        </p:txBody>
      </p:sp>
    </p:spTree>
    <p:extLst>
      <p:ext uri="{BB962C8B-B14F-4D97-AF65-F5344CB8AC3E}">
        <p14:creationId xmlns:p14="http://schemas.microsoft.com/office/powerpoint/2010/main" val="2710735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27906"/>
                <a:ext cx="10515600" cy="4351338"/>
              </a:xfrm>
            </p:spPr>
            <p:txBody>
              <a:bodyPr/>
              <a:lstStyle/>
              <a:p>
                <a:pPr marL="0" indent="0" algn="just">
                  <a:lnSpc>
                    <a:spcPct val="120000"/>
                  </a:lnSpc>
                  <a:spcAft>
                    <a:spcPts val="799"/>
                  </a:spcAft>
                  <a:buNone/>
                </a:pPr>
                <a:r>
                  <a:rPr lang="en-US" dirty="0">
                    <a:ea typeface="Calibri" panose="020F0502020204030204" pitchFamily="34" charset="0"/>
                    <a:cs typeface="Calibri" panose="020F0502020204030204" pitchFamily="34" charset="0"/>
                  </a:rPr>
                  <a:t>The partial  log-likelihood is defined as</a:t>
                </a:r>
              </a:p>
              <a:p>
                <a:pPr marL="0" indent="0" algn="just">
                  <a:lnSpc>
                    <a:spcPct val="120000"/>
                  </a:lnSpc>
                  <a:spcAft>
                    <a:spcPts val="799"/>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alibri" panose="020F0502020204030204" pitchFamily="34" charset="0"/>
                        </a:rPr>
                        <m:t>𝑙</m:t>
                      </m:r>
                      <m:d>
                        <m:dPr>
                          <m:ctrlPr>
                            <a:rPr lang="en-US" i="1">
                              <a:latin typeface="Cambria Math" panose="02040503050406030204" pitchFamily="18" charset="0"/>
                              <a:ea typeface="Calibri" panose="020F0502020204030204" pitchFamily="34" charset="0"/>
                              <a:cs typeface="Calibri" panose="020F0502020204030204" pitchFamily="34" charset="0"/>
                            </a:rPr>
                          </m:ctrlPr>
                        </m:dPr>
                        <m:e>
                          <m:r>
                            <a:rPr lang="en-US" i="1">
                              <a:latin typeface="Cambria Math" panose="02040503050406030204" pitchFamily="18" charset="0"/>
                              <a:ea typeface="Cambria Math" panose="02040503050406030204" pitchFamily="18" charset="0"/>
                              <a:cs typeface="Calibri" panose="020F0502020204030204" pitchFamily="34" charset="0"/>
                            </a:rPr>
                            <m:t>𝛽</m:t>
                          </m:r>
                        </m:e>
                      </m:d>
                      <m:r>
                        <a:rPr lang="en-US" i="1">
                          <a:latin typeface="Cambria Math" panose="02040503050406030204" pitchFamily="18" charset="0"/>
                          <a:ea typeface="Cambria Math" panose="02040503050406030204" pitchFamily="18" charset="0"/>
                          <a:cs typeface="Calibri" panose="020F0502020204030204" pitchFamily="34" charset="0"/>
                        </a:rPr>
                        <m:t>=</m:t>
                      </m:r>
                      <m:func>
                        <m:funcPr>
                          <m:ctrlPr>
                            <a:rPr lang="en-US" i="1">
                              <a:latin typeface="Cambria Math" panose="02040503050406030204" pitchFamily="18" charset="0"/>
                              <a:ea typeface="Cambria Math" panose="02040503050406030204" pitchFamily="18" charset="0"/>
                              <a:cs typeface="Calibri" panose="020F0502020204030204" pitchFamily="34" charset="0"/>
                            </a:rPr>
                          </m:ctrlPr>
                        </m:funcPr>
                        <m:fName>
                          <m:r>
                            <m:rPr>
                              <m:sty m:val="p"/>
                            </m:rPr>
                            <a:rPr lang="en-US">
                              <a:latin typeface="Cambria Math" panose="02040503050406030204" pitchFamily="18" charset="0"/>
                              <a:ea typeface="Cambria Math" panose="02040503050406030204" pitchFamily="18" charset="0"/>
                              <a:cs typeface="Calibri" panose="020F0502020204030204" pitchFamily="34" charset="0"/>
                            </a:rPr>
                            <m:t>ln</m:t>
                          </m:r>
                        </m:fName>
                        <m:e>
                          <m:d>
                            <m:dPr>
                              <m:ctrlPr>
                                <a:rPr lang="en-US" i="1">
                                  <a:latin typeface="Cambria Math" panose="02040503050406030204" pitchFamily="18" charset="0"/>
                                  <a:ea typeface="Cambria Math" panose="02040503050406030204" pitchFamily="18" charset="0"/>
                                  <a:cs typeface="Calibri" panose="020F0502020204030204" pitchFamily="34" charset="0"/>
                                </a:rPr>
                              </m:ctrlPr>
                            </m:dPr>
                            <m:e>
                              <m:r>
                                <a:rPr lang="en-US" i="1">
                                  <a:latin typeface="Cambria Math" panose="02040503050406030204" pitchFamily="18" charset="0"/>
                                  <a:ea typeface="Cambria Math" panose="02040503050406030204" pitchFamily="18" charset="0"/>
                                  <a:cs typeface="Calibri" panose="020F0502020204030204" pitchFamily="34" charset="0"/>
                                </a:rPr>
                                <m:t>𝐿</m:t>
                              </m:r>
                              <m:r>
                                <a:rPr lang="en-US" i="1">
                                  <a:latin typeface="Cambria Math" panose="02040503050406030204" pitchFamily="18" charset="0"/>
                                  <a:ea typeface="Cambria Math" panose="02040503050406030204" pitchFamily="18" charset="0"/>
                                  <a:cs typeface="Calibri" panose="020F0502020204030204" pitchFamily="34" charset="0"/>
                                </a:rPr>
                                <m:t>(</m:t>
                              </m:r>
                              <m:r>
                                <a:rPr lang="en-US" i="1">
                                  <a:latin typeface="Cambria Math" panose="02040503050406030204" pitchFamily="18" charset="0"/>
                                  <a:ea typeface="Cambria Math" panose="02040503050406030204" pitchFamily="18" charset="0"/>
                                  <a:cs typeface="Calibri" panose="020F0502020204030204" pitchFamily="34" charset="0"/>
                                </a:rPr>
                                <m:t>𝛽</m:t>
                              </m:r>
                              <m:r>
                                <a:rPr lang="en-US" i="1">
                                  <a:latin typeface="Cambria Math" panose="02040503050406030204" pitchFamily="18" charset="0"/>
                                  <a:ea typeface="Cambria Math" panose="02040503050406030204" pitchFamily="18" charset="0"/>
                                  <a:cs typeface="Calibri" panose="020F0502020204030204" pitchFamily="34" charset="0"/>
                                </a:rPr>
                                <m:t>)</m:t>
                              </m:r>
                            </m:e>
                          </m:d>
                        </m:e>
                      </m:func>
                      <m:r>
                        <a:rPr lang="en-US" i="1">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i="1">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i="1">
                              <a:latin typeface="Cambria Math" panose="02040503050406030204" pitchFamily="18" charset="0"/>
                              <a:ea typeface="Cambria Math" panose="02040503050406030204" pitchFamily="18" charset="0"/>
                              <a:cs typeface="Calibri" panose="020F0502020204030204" pitchFamily="34" charset="0"/>
                            </a:rPr>
                            <m:t>𝑗</m:t>
                          </m:r>
                          <m:r>
                            <a:rPr lang="en-US" i="1">
                              <a:latin typeface="Cambria Math" panose="02040503050406030204" pitchFamily="18" charset="0"/>
                              <a:ea typeface="Cambria Math" panose="02040503050406030204" pitchFamily="18" charset="0"/>
                              <a:cs typeface="Calibri" panose="020F0502020204030204" pitchFamily="34" charset="0"/>
                            </a:rPr>
                            <m:t>=1</m:t>
                          </m:r>
                        </m:sub>
                        <m:sup>
                          <m:r>
                            <a:rPr lang="en-US" i="1">
                              <a:latin typeface="Cambria Math" panose="02040503050406030204" pitchFamily="18" charset="0"/>
                              <a:ea typeface="Cambria Math" panose="02040503050406030204" pitchFamily="18" charset="0"/>
                              <a:cs typeface="Calibri" panose="020F0502020204030204" pitchFamily="34" charset="0"/>
                            </a:rPr>
                            <m:t>𝑟</m:t>
                          </m:r>
                        </m:sup>
                        <m:e>
                          <m:nary>
                            <m:naryPr>
                              <m:chr m:val="∑"/>
                              <m:ctrlPr>
                                <a:rPr lang="en-US" i="1">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i="1">
                                  <a:latin typeface="Cambria Math" panose="02040503050406030204" pitchFamily="18" charset="0"/>
                                  <a:ea typeface="Cambria Math" panose="02040503050406030204" pitchFamily="18" charset="0"/>
                                  <a:cs typeface="Calibri" panose="020F0502020204030204" pitchFamily="34" charset="0"/>
                                </a:rPr>
                                <m:t>𝑖</m:t>
                              </m:r>
                              <m:r>
                                <a:rPr lang="en-US" i="1">
                                  <a:latin typeface="Cambria Math" panose="02040503050406030204" pitchFamily="18" charset="0"/>
                                  <a:ea typeface="Cambria Math" panose="02040503050406030204" pitchFamily="18" charset="0"/>
                                  <a:cs typeface="Calibri" panose="020F0502020204030204" pitchFamily="34" charset="0"/>
                                </a:rPr>
                                <m:t>=1</m:t>
                              </m:r>
                            </m:sub>
                            <m:sup>
                              <m:r>
                                <a:rPr lang="en-US" i="1">
                                  <a:latin typeface="Cambria Math" panose="02040503050406030204" pitchFamily="18" charset="0"/>
                                  <a:ea typeface="Cambria Math" panose="02040503050406030204" pitchFamily="18" charset="0"/>
                                  <a:cs typeface="Calibri" panose="020F0502020204030204" pitchFamily="34" charset="0"/>
                                </a:rPr>
                                <m:t>𝑝</m:t>
                              </m:r>
                            </m:sup>
                            <m:e>
                              <m:sSub>
                                <m:sSubPr>
                                  <m:ctrlPr>
                                    <a:rPr lang="en-US" i="1">
                                      <a:latin typeface="Cambria Math" panose="02040503050406030204" pitchFamily="18" charset="0"/>
                                      <a:ea typeface="Cambria Math" panose="02040503050406030204" pitchFamily="18" charset="0"/>
                                      <a:cs typeface="Calibri" panose="020F0502020204030204" pitchFamily="34" charset="0"/>
                                    </a:rPr>
                                  </m:ctrlPr>
                                </m:sSubPr>
                                <m:e>
                                  <m:r>
                                    <a:rPr lang="en-US" i="1">
                                      <a:latin typeface="Cambria Math" panose="02040503050406030204" pitchFamily="18" charset="0"/>
                                      <a:ea typeface="Cambria Math" panose="02040503050406030204" pitchFamily="18" charset="0"/>
                                      <a:cs typeface="Calibri" panose="020F0502020204030204" pitchFamily="34" charset="0"/>
                                    </a:rPr>
                                    <m:t>𝛽</m:t>
                                  </m:r>
                                </m:e>
                                <m:sub>
                                  <m:r>
                                    <a:rPr lang="en-US" i="1">
                                      <a:latin typeface="Cambria Math" panose="02040503050406030204" pitchFamily="18" charset="0"/>
                                      <a:ea typeface="Cambria Math" panose="02040503050406030204" pitchFamily="18" charset="0"/>
                                      <a:cs typeface="Calibri" panose="020F0502020204030204" pitchFamily="34" charset="0"/>
                                    </a:rPr>
                                    <m:t>𝑖</m:t>
                                  </m:r>
                                </m:sub>
                              </m:sSub>
                              <m:sSub>
                                <m:sSubPr>
                                  <m:ctrlPr>
                                    <a:rPr lang="en-US" i="1">
                                      <a:latin typeface="Cambria Math" panose="02040503050406030204" pitchFamily="18" charset="0"/>
                                      <a:ea typeface="Cambria Math" panose="02040503050406030204" pitchFamily="18" charset="0"/>
                                      <a:cs typeface="Calibri" panose="020F0502020204030204" pitchFamily="34" charset="0"/>
                                    </a:rPr>
                                  </m:ctrlPr>
                                </m:sSubPr>
                                <m:e>
                                  <m:r>
                                    <a:rPr lang="en-US" i="1">
                                      <a:latin typeface="Cambria Math" panose="02040503050406030204" pitchFamily="18" charset="0"/>
                                      <a:ea typeface="Cambria Math" panose="02040503050406030204" pitchFamily="18" charset="0"/>
                                      <a:cs typeface="Calibri" panose="020F0502020204030204" pitchFamily="34" charset="0"/>
                                    </a:rPr>
                                    <m:t>𝑥</m:t>
                                  </m:r>
                                </m:e>
                                <m:sub>
                                  <m:d>
                                    <m:dPr>
                                      <m:ctrlPr>
                                        <a:rPr lang="en-US" i="1">
                                          <a:latin typeface="Cambria Math" panose="02040503050406030204" pitchFamily="18" charset="0"/>
                                          <a:ea typeface="Cambria Math" panose="02040503050406030204" pitchFamily="18" charset="0"/>
                                          <a:cs typeface="Calibri" panose="020F0502020204030204" pitchFamily="34" charset="0"/>
                                        </a:rPr>
                                      </m:ctrlPr>
                                    </m:dPr>
                                    <m:e>
                                      <m:r>
                                        <a:rPr lang="en-US" i="1">
                                          <a:latin typeface="Cambria Math" panose="02040503050406030204" pitchFamily="18" charset="0"/>
                                          <a:ea typeface="Cambria Math" panose="02040503050406030204" pitchFamily="18" charset="0"/>
                                          <a:cs typeface="Calibri" panose="020F0502020204030204" pitchFamily="34" charset="0"/>
                                        </a:rPr>
                                        <m:t>𝑗</m:t>
                                      </m:r>
                                    </m:e>
                                  </m:d>
                                  <m:r>
                                    <a:rPr lang="en-US" i="1">
                                      <a:latin typeface="Cambria Math" panose="02040503050406030204" pitchFamily="18" charset="0"/>
                                      <a:ea typeface="Cambria Math" panose="02040503050406030204" pitchFamily="18" charset="0"/>
                                      <a:cs typeface="Calibri" panose="020F0502020204030204" pitchFamily="34" charset="0"/>
                                    </a:rPr>
                                    <m:t>𝑖</m:t>
                                  </m:r>
                                </m:sub>
                              </m:sSub>
                              <m:r>
                                <a:rPr lang="en-US" i="1">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i="1">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i="1">
                                      <a:latin typeface="Cambria Math" panose="02040503050406030204" pitchFamily="18" charset="0"/>
                                      <a:ea typeface="Cambria Math" panose="02040503050406030204" pitchFamily="18" charset="0"/>
                                      <a:cs typeface="Calibri" panose="020F0502020204030204" pitchFamily="34" charset="0"/>
                                    </a:rPr>
                                    <m:t>𝑗</m:t>
                                  </m:r>
                                  <m:r>
                                    <a:rPr lang="en-US" i="1">
                                      <a:latin typeface="Cambria Math" panose="02040503050406030204" pitchFamily="18" charset="0"/>
                                      <a:ea typeface="Cambria Math" panose="02040503050406030204" pitchFamily="18" charset="0"/>
                                      <a:cs typeface="Calibri" panose="020F0502020204030204" pitchFamily="34" charset="0"/>
                                    </a:rPr>
                                    <m:t>=1</m:t>
                                  </m:r>
                                </m:sub>
                                <m:sup>
                                  <m:r>
                                    <a:rPr lang="en-US" i="1">
                                      <a:latin typeface="Cambria Math" panose="02040503050406030204" pitchFamily="18" charset="0"/>
                                      <a:ea typeface="Cambria Math" panose="02040503050406030204" pitchFamily="18" charset="0"/>
                                      <a:cs typeface="Calibri" panose="020F0502020204030204" pitchFamily="34" charset="0"/>
                                    </a:rPr>
                                    <m:t>𝑟</m:t>
                                  </m:r>
                                </m:sup>
                                <m:e>
                                  <m:func>
                                    <m:funcPr>
                                      <m:ctrlPr>
                                        <a:rPr lang="en-US" i="1">
                                          <a:latin typeface="Cambria Math" panose="02040503050406030204" pitchFamily="18" charset="0"/>
                                          <a:ea typeface="Cambria Math" panose="02040503050406030204" pitchFamily="18" charset="0"/>
                                          <a:cs typeface="Calibri" panose="020F0502020204030204" pitchFamily="34" charset="0"/>
                                        </a:rPr>
                                      </m:ctrlPr>
                                    </m:funcPr>
                                    <m:fName>
                                      <m:r>
                                        <m:rPr>
                                          <m:sty m:val="p"/>
                                        </m:rPr>
                                        <a:rPr lang="en-US">
                                          <a:latin typeface="Cambria Math" panose="02040503050406030204" pitchFamily="18" charset="0"/>
                                          <a:ea typeface="Cambria Math" panose="02040503050406030204" pitchFamily="18" charset="0"/>
                                          <a:cs typeface="Calibri" panose="020F0502020204030204" pitchFamily="34" charset="0"/>
                                        </a:rPr>
                                        <m:t>ln</m:t>
                                      </m:r>
                                    </m:fName>
                                    <m:e>
                                      <m:d>
                                        <m:dPr>
                                          <m:begChr m:val="["/>
                                          <m:endChr m:val="]"/>
                                          <m:ctrlPr>
                                            <a:rPr lang="en-US" i="1">
                                              <a:latin typeface="Cambria Math" panose="02040503050406030204" pitchFamily="18" charset="0"/>
                                              <a:ea typeface="Cambria Math" panose="02040503050406030204" pitchFamily="18" charset="0"/>
                                              <a:cs typeface="Calibri" panose="020F0502020204030204" pitchFamily="34" charset="0"/>
                                            </a:rPr>
                                          </m:ctrlPr>
                                        </m:dPr>
                                        <m:e>
                                          <m:nary>
                                            <m:naryPr>
                                              <m:chr m:val="∑"/>
                                              <m:supHide m:val="on"/>
                                              <m:ctrlPr>
                                                <a:rPr lang="en-US" i="1">
                                                  <a:latin typeface="Cambria Math" panose="02040503050406030204" pitchFamily="18" charset="0"/>
                                                  <a:ea typeface="Cambria Math" panose="02040503050406030204" pitchFamily="18" charset="0"/>
                                                  <a:cs typeface="Calibri" panose="020F0502020204030204" pitchFamily="34" charset="0"/>
                                                </a:rPr>
                                              </m:ctrlPr>
                                            </m:naryPr>
                                            <m:sub>
                                              <m:r>
                                                <m:rPr>
                                                  <m:brk/>
                                                </m:rPr>
                                                <a:rPr lang="en-IN" i="1">
                                                  <a:latin typeface="Cambria Math" panose="02040503050406030204" pitchFamily="18" charset="0"/>
                                                  <a:ea typeface="Cambria Math" panose="02040503050406030204" pitchFamily="18" charset="0"/>
                                                  <a:cs typeface="Times New Roman" panose="02020603050405020304" pitchFamily="18" charset="0"/>
                                                </a:rPr>
                                                <m:t>ℓ</m:t>
                                              </m:r>
                                              <m:r>
                                                <a:rPr lang="en-IN" i="1">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i="1">
                                                      <a:latin typeface="Cambria Math" panose="02040503050406030204" pitchFamily="18" charset="0"/>
                                                      <a:cs typeface="Times New Roman" panose="02020603050405020304" pitchFamily="18" charset="0"/>
                                                    </a:rPr>
                                                    <m:t>𝑗</m:t>
                                                  </m:r>
                                                </m:sub>
                                              </m:sSub>
                                            </m:sub>
                                            <m:sup/>
                                            <m:e>
                                              <m:func>
                                                <m:funcPr>
                                                  <m:ctrlPr>
                                                    <a:rPr lang="en-US" i="1">
                                                      <a:latin typeface="Cambria Math" panose="02040503050406030204" pitchFamily="18" charset="0"/>
                                                      <a:ea typeface="Cambria Math" panose="02040503050406030204" pitchFamily="18" charset="0"/>
                                                      <a:cs typeface="Calibri" panose="020F0502020204030204" pitchFamily="34" charset="0"/>
                                                    </a:rPr>
                                                  </m:ctrlPr>
                                                </m:funcPr>
                                                <m:fName>
                                                  <m:r>
                                                    <m:rPr>
                                                      <m:sty m:val="p"/>
                                                    </m:rPr>
                                                    <a:rPr lang="en-US">
                                                      <a:latin typeface="Cambria Math" panose="02040503050406030204" pitchFamily="18" charset="0"/>
                                                      <a:ea typeface="Cambria Math" panose="02040503050406030204" pitchFamily="18" charset="0"/>
                                                      <a:cs typeface="Calibri" panose="020F0502020204030204" pitchFamily="34" charset="0"/>
                                                    </a:rPr>
                                                    <m:t>exp</m:t>
                                                  </m:r>
                                                </m:fName>
                                                <m:e>
                                                  <m:d>
                                                    <m:dPr>
                                                      <m:ctrlPr>
                                                        <a:rPr lang="en-US" i="1">
                                                          <a:latin typeface="Cambria Math" panose="02040503050406030204" pitchFamily="18" charset="0"/>
                                                          <a:ea typeface="Cambria Math" panose="02040503050406030204" pitchFamily="18" charset="0"/>
                                                          <a:cs typeface="Calibri" panose="020F0502020204030204" pitchFamily="34" charset="0"/>
                                                        </a:rPr>
                                                      </m:ctrlPr>
                                                    </m:dPr>
                                                    <m:e>
                                                      <m:nary>
                                                        <m:naryPr>
                                                          <m:chr m:val="∑"/>
                                                          <m:ctrlPr>
                                                            <a:rPr lang="en-US" i="1">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i="1">
                                                              <a:latin typeface="Cambria Math" panose="02040503050406030204" pitchFamily="18" charset="0"/>
                                                              <a:ea typeface="Cambria Math" panose="02040503050406030204" pitchFamily="18" charset="0"/>
                                                              <a:cs typeface="Calibri" panose="020F0502020204030204" pitchFamily="34" charset="0"/>
                                                            </a:rPr>
                                                            <m:t>𝑖</m:t>
                                                          </m:r>
                                                          <m:r>
                                                            <a:rPr lang="en-US" i="1">
                                                              <a:latin typeface="Cambria Math" panose="02040503050406030204" pitchFamily="18" charset="0"/>
                                                              <a:ea typeface="Cambria Math" panose="02040503050406030204" pitchFamily="18" charset="0"/>
                                                              <a:cs typeface="Calibri" panose="020F0502020204030204" pitchFamily="34" charset="0"/>
                                                            </a:rPr>
                                                            <m:t>=1</m:t>
                                                          </m:r>
                                                        </m:sub>
                                                        <m:sup>
                                                          <m:r>
                                                            <a:rPr lang="en-US" i="1">
                                                              <a:latin typeface="Cambria Math" panose="02040503050406030204" pitchFamily="18" charset="0"/>
                                                              <a:ea typeface="Cambria Math" panose="02040503050406030204" pitchFamily="18" charset="0"/>
                                                              <a:cs typeface="Calibri" panose="020F0502020204030204" pitchFamily="34" charset="0"/>
                                                            </a:rPr>
                                                            <m:t>𝑝</m:t>
                                                          </m:r>
                                                        </m:sup>
                                                        <m:e>
                                                          <m:sSub>
                                                            <m:sSubPr>
                                                              <m:ctrlPr>
                                                                <a:rPr lang="en-IN" i="1">
                                                                  <a:latin typeface="Cambria Math" panose="02040503050406030204" pitchFamily="18" charset="0"/>
                                                                  <a:ea typeface="Times New Roman" panose="02020603050405020304" pitchFamily="18" charset="0"/>
                                                                  <a:cs typeface="Times New Roman" panose="02020603050405020304" pitchFamily="18" charset="0"/>
                                                                </a:rPr>
                                                              </m:ctrlPr>
                                                            </m:sSubPr>
                                                            <m:e>
                                                              <m:r>
                                                                <a:rPr lang="en-IN" i="1">
                                                                  <a:latin typeface="Cambria Math" panose="02040503050406030204" pitchFamily="18" charset="0"/>
                                                                  <a:ea typeface="Times New Roman" panose="02020603050405020304" pitchFamily="18" charset="0"/>
                                                                  <a:cs typeface="Times New Roman" panose="02020603050405020304" pitchFamily="18" charset="0"/>
                                                                </a:rPr>
                                                                <m:t>𝛽</m:t>
                                                              </m:r>
                                                            </m:e>
                                                            <m:sub>
                                                              <m:r>
                                                                <a:rPr lang="en-US" i="1">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𝑥</m:t>
                                                              </m:r>
                                                            </m:e>
                                                            <m:sub>
                                                              <m:r>
                                                                <a:rPr lang="en-US" i="1">
                                                                  <a:latin typeface="Cambria Math" panose="02040503050406030204" pitchFamily="18" charset="0"/>
                                                                  <a:ea typeface="Cambria Math" panose="02040503050406030204" pitchFamily="18" charset="0"/>
                                                                  <a:cs typeface="Times New Roman" panose="02020603050405020304" pitchFamily="18" charset="0"/>
                                                                </a:rPr>
                                                                <m:t>ℓ</m:t>
                                                              </m:r>
                                                              <m:r>
                                                                <a:rPr lang="en-US" i="1">
                                                                  <a:latin typeface="Cambria Math" panose="02040503050406030204" pitchFamily="18" charset="0"/>
                                                                  <a:ea typeface="Calibri" panose="020F0502020204030204" pitchFamily="34" charset="0"/>
                                                                  <a:cs typeface="Times New Roman" panose="02020603050405020304" pitchFamily="18" charset="0"/>
                                                                </a:rPr>
                                                                <m:t>𝑖</m:t>
                                                              </m:r>
                                                            </m:sub>
                                                          </m:sSub>
                                                        </m:e>
                                                      </m:nary>
                                                    </m:e>
                                                  </m:d>
                                                </m:e>
                                              </m:func>
                                            </m:e>
                                          </m:nary>
                                        </m:e>
                                      </m:d>
                                    </m:e>
                                  </m:func>
                                </m:e>
                              </m:nary>
                            </m:e>
                          </m:nary>
                        </m:e>
                      </m:nary>
                    </m:oMath>
                  </m:oMathPara>
                </a14:m>
                <a:endParaRPr lang="en-IN" dirty="0">
                  <a:ea typeface="Calibri" panose="020F0502020204030204" pitchFamily="34" charset="0"/>
                  <a:cs typeface="Calibri" panose="020F0502020204030204" pitchFamily="34" charset="0"/>
                </a:endParaRPr>
              </a:p>
              <a:p>
                <a:pPr marL="0" indent="0" algn="just">
                  <a:lnSpc>
                    <a:spcPct val="120000"/>
                  </a:lnSpc>
                  <a:spcAft>
                    <a:spcPts val="799"/>
                  </a:spcAft>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𝑅</m:t>
                        </m:r>
                      </m:e>
                      <m:sub>
                        <m:r>
                          <a:rPr lang="en-US" i="1">
                            <a:latin typeface="Cambria Math" panose="02040503050406030204" pitchFamily="18" charset="0"/>
                            <a:cs typeface="Times New Roman" panose="02020603050405020304" pitchFamily="18" charset="0"/>
                          </a:rPr>
                          <m:t>𝑗</m:t>
                        </m:r>
                      </m:sub>
                    </m:sSub>
                    <m:r>
                      <a:rPr lang="en-US" i="1">
                        <a:latin typeface="Cambria Math" panose="02040503050406030204" pitchFamily="18" charset="0"/>
                        <a:cs typeface="Times New Roman" panose="02020603050405020304" pitchFamily="18" charset="0"/>
                      </a:rPr>
                      <m:t>=</m:t>
                    </m:r>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ℓ : </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𝑡</m:t>
                            </m:r>
                          </m:e>
                          <m:sub>
                            <m:r>
                              <a:rPr lang="en-US" i="1">
                                <a:latin typeface="Cambria Math" panose="02040503050406030204" pitchFamily="18" charset="0"/>
                                <a:ea typeface="Cambria Math" panose="02040503050406030204" pitchFamily="18" charset="0"/>
                                <a:cs typeface="Times New Roman" panose="02020603050405020304" pitchFamily="18" charset="0"/>
                              </a:rPr>
                              <m:t>ℓ</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𝑗</m:t>
                                </m:r>
                              </m:e>
                            </m:d>
                          </m:sub>
                        </m:sSub>
                      </m:e>
                    </m:d>
                  </m:oMath>
                </a14:m>
                <a:r>
                  <a:rPr lang="en-IN" dirty="0">
                    <a:ea typeface="Calibri" panose="020F0502020204030204" pitchFamily="34" charset="0"/>
                    <a:cs typeface="Calibri" panose="020F0502020204030204" pitchFamily="34" charset="0"/>
                  </a:rPr>
                  <a:t>, </a:t>
                </a:r>
                <a14:m>
                  <m:oMath xmlns:m="http://schemas.openxmlformats.org/officeDocument/2006/math">
                    <m:r>
                      <a:rPr lang="en-US" i="1">
                        <a:latin typeface="Cambria Math" panose="02040503050406030204" pitchFamily="18" charset="0"/>
                        <a:ea typeface="Calibri" panose="020F0502020204030204" pitchFamily="34" charset="0"/>
                        <a:cs typeface="Calibri" panose="020F0502020204030204" pitchFamily="34" charset="0"/>
                      </a:rPr>
                      <m:t>𝑗</m:t>
                    </m:r>
                    <m:r>
                      <a:rPr lang="en-US" i="1">
                        <a:latin typeface="Cambria Math" panose="02040503050406030204" pitchFamily="18" charset="0"/>
                        <a:ea typeface="Calibri" panose="020F0502020204030204" pitchFamily="34" charset="0"/>
                        <a:cs typeface="Calibri" panose="020F0502020204030204" pitchFamily="34" charset="0"/>
                      </a:rPr>
                      <m:t>=1,2,…,</m:t>
                    </m:r>
                    <m:r>
                      <a:rPr lang="en-US" i="1">
                        <a:latin typeface="Cambria Math" panose="02040503050406030204" pitchFamily="18" charset="0"/>
                        <a:ea typeface="Calibri" panose="020F0502020204030204" pitchFamily="34" charset="0"/>
                        <a:cs typeface="Calibri" panose="020F0502020204030204" pitchFamily="34" charset="0"/>
                      </a:rPr>
                      <m:t>𝑟</m:t>
                    </m:r>
                  </m:oMath>
                </a14:m>
                <a:r>
                  <a:rPr lang="en-IN" dirty="0">
                    <a:ea typeface="Calibri" panose="020F0502020204030204" pitchFamily="34" charset="0"/>
                    <a:cs typeface="Calibri" panose="020F0502020204030204" pitchFamily="34" charset="0"/>
                  </a:rPr>
                  <a:t>, denote the set of patients who are “at risk” for failure at time to  </a:t>
                </a:r>
                <a14:m>
                  <m:oMath xmlns:m="http://schemas.openxmlformats.org/officeDocument/2006/math">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𝑡</m:t>
                        </m:r>
                      </m:e>
                      <m:sub>
                        <m:r>
                          <a:rPr lang="en-IN" i="1">
                            <a:latin typeface="Cambria Math" panose="02040503050406030204" pitchFamily="18" charset="0"/>
                            <a:ea typeface="Calibri" panose="020F0502020204030204" pitchFamily="34" charset="0"/>
                            <a:cs typeface="Times New Roman" panose="02020603050405020304" pitchFamily="18" charset="0"/>
                          </a:rPr>
                          <m:t>(</m:t>
                        </m:r>
                        <m:r>
                          <a:rPr lang="en-IN" i="1">
                            <a:latin typeface="Cambria Math" panose="02040503050406030204" pitchFamily="18" charset="0"/>
                            <a:ea typeface="Calibri" panose="020F0502020204030204" pitchFamily="34" charset="0"/>
                            <a:cs typeface="Times New Roman" panose="02020603050405020304" pitchFamily="18" charset="0"/>
                          </a:rPr>
                          <m:t>𝑗</m:t>
                        </m:r>
                        <m:r>
                          <a:rPr lang="en-IN" i="1">
                            <a:latin typeface="Cambria Math" panose="02040503050406030204" pitchFamily="18" charset="0"/>
                            <a:ea typeface="Calibri" panose="020F0502020204030204" pitchFamily="34" charset="0"/>
                            <a:cs typeface="Times New Roman" panose="02020603050405020304" pitchFamily="18" charset="0"/>
                          </a:rPr>
                          <m:t>)</m:t>
                        </m:r>
                      </m:sub>
                    </m:sSub>
                    <m:r>
                      <a:rPr lang="en-US">
                        <a:latin typeface="Cambria Math" panose="02040503050406030204" pitchFamily="18" charset="0"/>
                        <a:ea typeface="Calibri" panose="020F0502020204030204" pitchFamily="34" charset="0"/>
                        <a:cs typeface="Times New Roman" panose="02020603050405020304" pitchFamily="18" charset="0"/>
                      </a:rPr>
                      <m:t>,</m:t>
                    </m:r>
                  </m:oMath>
                </a14:m>
                <a:r>
                  <a:rPr lang="en-IN" dirty="0">
                    <a:ea typeface="Calibri" panose="020F0502020204030204" pitchFamily="34" charset="0"/>
                    <a:cs typeface="Calibri" panose="020F0502020204030204" pitchFamily="34" charset="0"/>
                  </a:rPr>
                  <a:t>  called the risk set. </a:t>
                </a:r>
                <a14:m>
                  <m:oMath xmlns:m="http://schemas.openxmlformats.org/officeDocument/2006/math">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𝑥</m:t>
                        </m:r>
                      </m:e>
                      <m:sub>
                        <m:r>
                          <a:rPr lang="en-IN" i="1">
                            <a:latin typeface="Cambria Math" panose="02040503050406030204" pitchFamily="18" charset="0"/>
                            <a:ea typeface="Calibri" panose="020F0502020204030204" pitchFamily="34" charset="0"/>
                            <a:cs typeface="Times New Roman" panose="02020603050405020304" pitchFamily="18" charset="0"/>
                          </a:rPr>
                          <m:t>𝓁</m:t>
                        </m:r>
                      </m:sub>
                    </m:sSub>
                  </m:oMath>
                </a14:m>
                <a:r>
                  <a:rPr lang="en-IN" dirty="0">
                    <a:ea typeface="Calibri" panose="020F0502020204030204" pitchFamily="34" charset="0"/>
                    <a:cs typeface="Times New Roman" panose="02020603050405020304" pitchFamily="18" charset="0"/>
                  </a:rPr>
                  <a:t> is vector of p covariates for the individual who is in the risk set.</a:t>
                </a:r>
                <a:endParaRPr lang="en-IN" dirty="0">
                  <a:cs typeface="Calibri" panose="020F0502020204030204" pitchFamily="34"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27906"/>
                <a:ext cx="10515600" cy="4351338"/>
              </a:xfrm>
              <a:blipFill>
                <a:blip r:embed="rId2"/>
                <a:stretch>
                  <a:fillRect l="-1217" t="-281" r="-1159" b="-561"/>
                </a:stretch>
              </a:blipFill>
            </p:spPr>
            <p:txBody>
              <a:bodyPr/>
              <a:lstStyle/>
              <a:p>
                <a:r>
                  <a:rPr lang="en-IN">
                    <a:noFill/>
                  </a:rPr>
                  <a:t> </a:t>
                </a:r>
              </a:p>
            </p:txBody>
          </p:sp>
        </mc:Fallback>
      </mc:AlternateContent>
    </p:spTree>
    <p:extLst>
      <p:ext uri="{BB962C8B-B14F-4D97-AF65-F5344CB8AC3E}">
        <p14:creationId xmlns:p14="http://schemas.microsoft.com/office/powerpoint/2010/main" val="4223647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BC49-EAE4-48B8-AFC1-7FA9C517261F}"/>
              </a:ext>
            </a:extLst>
          </p:cNvPr>
          <p:cNvSpPr>
            <a:spLocks noGrp="1"/>
          </p:cNvSpPr>
          <p:nvPr>
            <p:ph type="title"/>
          </p:nvPr>
        </p:nvSpPr>
        <p:spPr>
          <a:xfrm>
            <a:off x="838204" y="365132"/>
            <a:ext cx="10515600" cy="521567"/>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D65969-8AFA-4BB7-8B4E-698657077F96}"/>
                  </a:ext>
                </a:extLst>
              </p:cNvPr>
              <p:cNvSpPr>
                <a:spLocks noGrp="1"/>
              </p:cNvSpPr>
              <p:nvPr>
                <p:ph idx="1"/>
              </p:nvPr>
            </p:nvSpPr>
            <p:spPr>
              <a:xfrm>
                <a:off x="592650" y="365131"/>
                <a:ext cx="11225102" cy="5890195"/>
              </a:xfrm>
            </p:spPr>
            <p:txBody>
              <a:bodyPr>
                <a:noAutofit/>
              </a:bodyPr>
              <a:lstStyle/>
              <a:p>
                <a:pPr marL="0" indent="0" algn="just">
                  <a:lnSpc>
                    <a:spcPct val="120000"/>
                  </a:lnSpc>
                  <a:spcAft>
                    <a:spcPts val="800"/>
                  </a:spcAft>
                  <a:buNone/>
                </a:pPr>
                <a:r>
                  <a:rPr lang="en-IN" sz="2600" b="1" dirty="0" smtClean="0">
                    <a:latin typeface="Calibri" panose="020F0502020204030204" pitchFamily="34" charset="0"/>
                    <a:ea typeface="Calibri" panose="020F0502020204030204" pitchFamily="34" charset="0"/>
                    <a:cs typeface="Calibri" panose="020F0502020204030204" pitchFamily="34" charset="0"/>
                  </a:rPr>
                  <a:t>In </a:t>
                </a:r>
                <a:r>
                  <a:rPr lang="en-IN" sz="2600" b="1" dirty="0">
                    <a:latin typeface="Calibri" panose="020F0502020204030204" pitchFamily="34" charset="0"/>
                    <a:ea typeface="Calibri" panose="020F0502020204030204" pitchFamily="34" charset="0"/>
                    <a:cs typeface="Calibri" panose="020F0502020204030204" pitchFamily="34" charset="0"/>
                  </a:rPr>
                  <a:t>presence of tied observations</a:t>
                </a:r>
                <a:r>
                  <a:rPr lang="en-IN" sz="2600" dirty="0">
                    <a:latin typeface="Calibri" panose="020F0502020204030204" pitchFamily="34" charset="0"/>
                    <a:ea typeface="Calibri" panose="020F0502020204030204" pitchFamily="34" charset="0"/>
                    <a:cs typeface="Calibri" panose="020F0502020204030204" pitchFamily="34" charset="0"/>
                  </a:rPr>
                  <a:t>, there are two popular methods suggested by </a:t>
                </a:r>
                <a:r>
                  <a:rPr lang="en-IN" sz="2600" dirty="0">
                    <a:solidFill>
                      <a:srgbClr val="FF0000"/>
                    </a:solidFill>
                    <a:latin typeface="Calibri" panose="020F0502020204030204" pitchFamily="34" charset="0"/>
                    <a:ea typeface="Calibri" panose="020F0502020204030204" pitchFamily="34" charset="0"/>
                    <a:cs typeface="Calibri" panose="020F0502020204030204" pitchFamily="34" charset="0"/>
                  </a:rPr>
                  <a:t>Breslow</a:t>
                </a:r>
                <a:r>
                  <a:rPr lang="en-IN" sz="2600" dirty="0">
                    <a:latin typeface="Calibri" panose="020F0502020204030204" pitchFamily="34" charset="0"/>
                    <a:ea typeface="Calibri" panose="020F0502020204030204" pitchFamily="34" charset="0"/>
                    <a:cs typeface="Calibri" panose="020F0502020204030204" pitchFamily="34" charset="0"/>
                  </a:rPr>
                  <a:t> (1974) and </a:t>
                </a:r>
                <a:r>
                  <a:rPr lang="en-IN" sz="2600" dirty="0" err="1">
                    <a:solidFill>
                      <a:srgbClr val="FF0000"/>
                    </a:solidFill>
                    <a:latin typeface="Calibri" panose="020F0502020204030204" pitchFamily="34" charset="0"/>
                    <a:ea typeface="Calibri" panose="020F0502020204030204" pitchFamily="34" charset="0"/>
                    <a:cs typeface="Calibri" panose="020F0502020204030204" pitchFamily="34" charset="0"/>
                  </a:rPr>
                  <a:t>Efron</a:t>
                </a:r>
                <a:r>
                  <a:rPr lang="en-IN" sz="2600" dirty="0">
                    <a:latin typeface="Calibri" panose="020F0502020204030204" pitchFamily="34" charset="0"/>
                    <a:ea typeface="Calibri" panose="020F0502020204030204" pitchFamily="34" charset="0"/>
                    <a:cs typeface="Calibri" panose="020F0502020204030204" pitchFamily="34" charset="0"/>
                  </a:rPr>
                  <a:t> (1977). </a:t>
                </a:r>
                <a:r>
                  <a:rPr lang="en-IN" sz="2400" dirty="0">
                    <a:latin typeface="Calibri" panose="020F0502020204030204" pitchFamily="34" charset="0"/>
                    <a:ea typeface="Calibri" panose="020F0502020204030204" pitchFamily="34" charset="0"/>
                    <a:cs typeface="Calibri" panose="020F0502020204030204" pitchFamily="34" charset="0"/>
                  </a:rPr>
                  <a:t>When the number of ties is large, the partial likelihood proposed by </a:t>
                </a:r>
                <a:r>
                  <a:rPr lang="en-IN" sz="2400" dirty="0" err="1">
                    <a:solidFill>
                      <a:srgbClr val="FF0000"/>
                    </a:solidFill>
                    <a:latin typeface="Calibri" panose="020F0502020204030204" pitchFamily="34" charset="0"/>
                    <a:ea typeface="Calibri" panose="020F0502020204030204" pitchFamily="34" charset="0"/>
                    <a:cs typeface="Calibri" panose="020F0502020204030204" pitchFamily="34" charset="0"/>
                  </a:rPr>
                  <a:t>Efron</a:t>
                </a:r>
                <a:r>
                  <a:rPr lang="en-IN" sz="2400" dirty="0">
                    <a:latin typeface="Calibri" panose="020F0502020204030204" pitchFamily="34" charset="0"/>
                    <a:ea typeface="Calibri" panose="020F0502020204030204" pitchFamily="34" charset="0"/>
                    <a:cs typeface="Calibri" panose="020F0502020204030204" pitchFamily="34" charset="0"/>
                  </a:rPr>
                  <a:t> is more precise</a:t>
                </a:r>
              </a:p>
              <a:p>
                <a:pPr marL="0" indent="0" algn="ctr">
                  <a:lnSpc>
                    <a:spcPct val="120000"/>
                  </a:lnSpc>
                  <a:spcAft>
                    <a:spcPts val="800"/>
                  </a:spcAft>
                  <a:buNone/>
                </a:pP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𝐿</m:t>
                        </m:r>
                      </m:e>
                      <m:sub>
                        <m:r>
                          <a:rPr lang="en-US" sz="2400" i="1">
                            <a:latin typeface="Cambria Math" panose="02040503050406030204" pitchFamily="18" charset="0"/>
                            <a:cs typeface="Times New Roman" panose="02020603050405020304" pitchFamily="18" charset="0"/>
                          </a:rPr>
                          <m:t>𝐸</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𝛽</m:t>
                    </m:r>
                    <m:r>
                      <a:rPr lang="en-US" sz="2400"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IN" sz="2400" i="1">
                            <a:latin typeface="Cambria Math" panose="02040503050406030204" pitchFamily="18" charset="0"/>
                            <a:ea typeface="Calibri" panose="020F0502020204030204" pitchFamily="34" charset="0"/>
                            <a:cs typeface="Times New Roman" panose="02020603050405020304" pitchFamily="18" charset="0"/>
                          </a:rPr>
                        </m:ctrlPr>
                      </m:naryPr>
                      <m:sub>
                        <m:r>
                          <a:rPr lang="en-IN" sz="2400" i="1">
                            <a:latin typeface="Cambria Math" panose="02040503050406030204" pitchFamily="18" charset="0"/>
                            <a:ea typeface="Calibri" panose="020F0502020204030204" pitchFamily="34" charset="0"/>
                            <a:cs typeface="Times New Roman" panose="02020603050405020304" pitchFamily="18" charset="0"/>
                          </a:rPr>
                          <m:t>𝑗</m:t>
                        </m:r>
                        <m:r>
                          <a:rPr lang="en-IN" sz="2400" i="1">
                            <a:latin typeface="Cambria Math" panose="02040503050406030204" pitchFamily="18" charset="0"/>
                            <a:ea typeface="Calibri" panose="020F0502020204030204" pitchFamily="34" charset="0"/>
                            <a:cs typeface="Times New Roman" panose="02020603050405020304" pitchFamily="18" charset="0"/>
                          </a:rPr>
                          <m:t>=1</m:t>
                        </m:r>
                      </m:sub>
                      <m:sup>
                        <m:r>
                          <a:rPr lang="en-IN" sz="2400" i="1">
                            <a:latin typeface="Cambria Math" panose="02040503050406030204" pitchFamily="18" charset="0"/>
                            <a:ea typeface="Calibri" panose="020F0502020204030204" pitchFamily="34" charset="0"/>
                            <a:cs typeface="Times New Roman" panose="02020603050405020304" pitchFamily="18" charset="0"/>
                          </a:rPr>
                          <m:t>𝑟</m:t>
                        </m:r>
                      </m:sup>
                      <m:e>
                        <m:r>
                          <a:rPr lang="en-US" sz="2400" i="1">
                            <a:latin typeface="Cambria Math" panose="02040503050406030204" pitchFamily="18" charset="0"/>
                            <a:ea typeface="Calibri" panose="020F0502020204030204" pitchFamily="34" charset="0"/>
                            <a:cs typeface="Times New Roman" panose="02020603050405020304" pitchFamily="18" charset="0"/>
                          </a:rPr>
                          <m:t> </m:t>
                        </m:r>
                        <m:f>
                          <m:fPr>
                            <m:ctrlPr>
                              <a:rPr lang="en-IN"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2400">
                                <a:latin typeface="Cambria Math" panose="02040503050406030204" pitchFamily="18" charset="0"/>
                                <a:ea typeface="Calibri" panose="020F0502020204030204" pitchFamily="34" charset="0"/>
                                <a:cs typeface="Times New Roman" panose="02020603050405020304" pitchFamily="18" charset="0"/>
                              </a:rPr>
                              <m:t>exp</m:t>
                            </m:r>
                            <m:r>
                              <a:rPr lang="en-IN" sz="2400">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latin typeface="Cambria Math" panose="02040503050406030204" pitchFamily="18" charset="0"/>
                                    <a:ea typeface="Times New Roman" panose="02020603050405020304" pitchFamily="18" charset="0"/>
                                    <a:cs typeface="Times New Roman" panose="02020603050405020304" pitchFamily="18" charset="0"/>
                                  </a:rPr>
                                  <m:t>𝛽</m:t>
                                </m:r>
                              </m:e>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p>
                            <m:r>
                              <a:rPr lang="en-IN" sz="24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𝑗</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num>
                          <m:den>
                            <m:nary>
                              <m:naryPr>
                                <m:chr m:val="∏"/>
                                <m:ctrlPr>
                                  <a:rPr lang="en-IN" sz="2400" i="1">
                                    <a:latin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cs typeface="Times New Roman" panose="02020603050405020304" pitchFamily="18" charset="0"/>
                                  </a:rPr>
                                  <m:t>𝑔</m:t>
                                </m:r>
                                <m:r>
                                  <a:rPr lang="en-US" sz="2400" i="1">
                                    <a:latin typeface="Cambria Math" panose="02040503050406030204" pitchFamily="18" charset="0"/>
                                    <a:cs typeface="Times New Roman" panose="02020603050405020304" pitchFamily="18" charset="0"/>
                                  </a:rPr>
                                  <m:t>=1</m:t>
                                </m:r>
                              </m:sub>
                              <m:sup>
                                <m:sSub>
                                  <m:sSubPr>
                                    <m:ctrlPr>
                                      <a:rPr lang="en-IN"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𝑑</m:t>
                                    </m:r>
                                  </m:e>
                                  <m:sub>
                                    <m:r>
                                      <a:rPr lang="en-US" sz="2400" i="1">
                                        <a:latin typeface="Cambria Math" panose="02040503050406030204" pitchFamily="18" charset="0"/>
                                        <a:cs typeface="Times New Roman" panose="02020603050405020304" pitchFamily="18" charset="0"/>
                                      </a:rPr>
                                      <m:t>𝑗</m:t>
                                    </m:r>
                                  </m:sub>
                                </m:sSub>
                              </m:sup>
                              <m:e>
                                <m:sSup>
                                  <m:sSupPr>
                                    <m:ctrlPr>
                                      <a:rPr lang="en-IN"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en-IN" sz="2400" i="1">
                                                <a:latin typeface="Cambria Math" panose="02040503050406030204" pitchFamily="18" charset="0"/>
                                                <a:ea typeface="Calibri" panose="020F0502020204030204" pitchFamily="34" charset="0"/>
                                                <a:cs typeface="Times New Roman" panose="02020603050405020304" pitchFamily="18" charset="0"/>
                                              </a:rPr>
                                            </m:ctrlPr>
                                          </m:naryPr>
                                          <m:sub>
                                            <m:r>
                                              <m:rPr>
                                                <m:brk/>
                                              </m:rPr>
                                              <a:rPr lang="en-IN" sz="2400" i="1">
                                                <a:latin typeface="Cambria Math" panose="02040503050406030204" pitchFamily="18" charset="0"/>
                                                <a:ea typeface="Cambria Math" panose="02040503050406030204" pitchFamily="18" charset="0"/>
                                                <a:cs typeface="Times New Roman" panose="02020603050405020304" pitchFamily="18" charset="0"/>
                                              </a:rPr>
                                              <m:t>ℓ</m:t>
                                            </m:r>
                                            <m:r>
                                              <a:rPr lang="en-IN"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i="1">
                                                    <a:latin typeface="Cambria Math" panose="02040503050406030204" pitchFamily="18" charset="0"/>
                                                    <a:cs typeface="Times New Roman" panose="02020603050405020304" pitchFamily="18" charset="0"/>
                                                  </a:rPr>
                                                  <m:t>𝑗</m:t>
                                                </m:r>
                                              </m:sub>
                                            </m:sSub>
                                          </m:sub>
                                          <m:sup/>
                                          <m:e>
                                            <m:func>
                                              <m:funcPr>
                                                <m:ctrlPr>
                                                  <a:rPr lang="en-IN"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sz="2400">
                                                    <a:latin typeface="Cambria Math" panose="02040503050406030204" pitchFamily="18" charset="0"/>
                                                    <a:ea typeface="Calibri" panose="020F0502020204030204" pitchFamily="34" charset="0"/>
                                                    <a:cs typeface="Times New Roman" panose="02020603050405020304" pitchFamily="18" charset="0"/>
                                                  </a:rPr>
                                                  <m:t>exp</m:t>
                                                </m:r>
                                              </m:fName>
                                              <m:e>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2400" i="1">
                                                            <a:latin typeface="Cambria Math" panose="02040503050406030204" pitchFamily="18" charset="0"/>
                                                            <a:ea typeface="Calibri" panose="020F0502020204030204" pitchFamily="34" charset="0"/>
                                                            <a:cs typeface="Times New Roman" panose="02020603050405020304" pitchFamily="18" charset="0"/>
                                                          </a:rPr>
                                                        </m:ctrlPr>
                                                      </m:sSupPr>
                                                      <m:e>
                                                        <m:r>
                                                          <a:rPr lang="en-IN" sz="2400" i="1">
                                                            <a:latin typeface="Cambria Math" panose="02040503050406030204" pitchFamily="18" charset="0"/>
                                                            <a:ea typeface="Calibri" panose="020F0502020204030204" pitchFamily="34" charset="0"/>
                                                            <a:cs typeface="Times New Roman" panose="02020603050405020304" pitchFamily="18" charset="0"/>
                                                          </a:rPr>
                                                          <m:t>𝛽</m:t>
                                                        </m:r>
                                                      </m:e>
                                                      <m:sup>
                                                        <m:r>
                                                          <a:rPr lang="en-IN" sz="2400" i="1">
                                                            <a:latin typeface="Cambria Math" panose="02040503050406030204" pitchFamily="18" charset="0"/>
                                                            <a:ea typeface="Calibri" panose="020F0502020204030204" pitchFamily="34" charset="0"/>
                                                            <a:cs typeface="Times New Roman" panose="02020603050405020304" pitchFamily="18" charset="0"/>
                                                          </a:rPr>
                                                          <m:t>′</m:t>
                                                        </m:r>
                                                      </m:sup>
                                                    </m:sSup>
                                                    <m:r>
                                                      <a:rPr lang="en-IN"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IN" sz="2400" i="1">
                                                            <a:latin typeface="Cambria Math" panose="02040503050406030204" pitchFamily="18" charset="0"/>
                                                            <a:ea typeface="Calibri" panose="020F0502020204030204" pitchFamily="34" charset="0"/>
                                                            <a:cs typeface="Times New Roman" panose="02020603050405020304" pitchFamily="18" charset="0"/>
                                                          </a:rPr>
                                                          <m:t>𝑥</m:t>
                                                        </m:r>
                                                      </m:e>
                                                      <m:sub>
                                                        <m:r>
                                                          <m:rPr>
                                                            <m:brk/>
                                                          </m:rPr>
                                                          <a:rPr lang="en-IN" sz="2400" i="1">
                                                            <a:latin typeface="Cambria Math" panose="02040503050406030204" pitchFamily="18" charset="0"/>
                                                            <a:ea typeface="Cambria Math" panose="02040503050406030204" pitchFamily="18" charset="0"/>
                                                            <a:cs typeface="Times New Roman" panose="02020603050405020304" pitchFamily="18" charset="0"/>
                                                          </a:rPr>
                                                          <m:t>ℓ</m:t>
                                                        </m:r>
                                                      </m:sub>
                                                    </m:sSub>
                                                  </m:e>
                                                </m:d>
                                              </m:e>
                                            </m:func>
                                            <m:r>
                                              <a:rPr lang="en-US" sz="240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𝑔</m:t>
                                                </m:r>
                                                <m:r>
                                                  <a:rPr lang="en-US" sz="2400" i="1">
                                                    <a:latin typeface="Cambria Math" panose="02040503050406030204" pitchFamily="18" charset="0"/>
                                                    <a:cs typeface="Times New Roman" panose="02020603050405020304" pitchFamily="18" charset="0"/>
                                                  </a:rPr>
                                                  <m:t>−1</m:t>
                                                </m:r>
                                              </m:num>
                                              <m:den>
                                                <m:sSub>
                                                  <m:sSubPr>
                                                    <m:ctrlPr>
                                                      <a:rPr lang="en-IN"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𝑑</m:t>
                                                    </m:r>
                                                  </m:e>
                                                  <m:sub>
                                                    <m:r>
                                                      <a:rPr lang="en-US" sz="2400" i="1">
                                                        <a:latin typeface="Cambria Math" panose="02040503050406030204" pitchFamily="18" charset="0"/>
                                                        <a:cs typeface="Times New Roman" panose="02020603050405020304" pitchFamily="18" charset="0"/>
                                                      </a:rPr>
                                                      <m:t>𝑗</m:t>
                                                    </m:r>
                                                  </m:sub>
                                                </m:sSub>
                                              </m:den>
                                            </m:f>
                                          </m:e>
                                        </m:nary>
                                      </m:e>
                                    </m:d>
                                  </m:e>
                                  <m:sup>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IN" sz="2400" i="1">
                                            <a:latin typeface="Cambria Math" panose="02040503050406030204" pitchFamily="18" charset="0"/>
                                            <a:ea typeface="Calibri" panose="020F0502020204030204" pitchFamily="34" charset="0"/>
                                            <a:cs typeface="Times New Roman" panose="02020603050405020304" pitchFamily="18" charset="0"/>
                                          </a:rPr>
                                          <m:t>𝑑</m:t>
                                        </m:r>
                                      </m:e>
                                      <m:sub>
                                        <m:r>
                                          <a:rPr lang="en-IN" sz="2400" i="1">
                                            <a:latin typeface="Cambria Math" panose="02040503050406030204" pitchFamily="18" charset="0"/>
                                            <a:ea typeface="Calibri" panose="020F0502020204030204" pitchFamily="34" charset="0"/>
                                            <a:cs typeface="Times New Roman" panose="02020603050405020304" pitchFamily="18" charset="0"/>
                                          </a:rPr>
                                          <m:t>𝑗</m:t>
                                        </m:r>
                                      </m:sub>
                                    </m:sSub>
                                  </m:sup>
                                </m:sSup>
                              </m:e>
                            </m:nary>
                          </m:den>
                        </m:f>
                      </m:e>
                    </m:nary>
                  </m:oMath>
                </a14:m>
                <a:r>
                  <a:rPr lang="en-IN" sz="2400" dirty="0">
                    <a:latin typeface="Calibri" panose="020F0502020204030204" pitchFamily="34" charset="0"/>
                    <a:ea typeface="Times New Roman" panose="02020603050405020304" pitchFamily="18" charset="0"/>
                    <a:cs typeface="Calibri" panose="020F0502020204030204" pitchFamily="34" charset="0"/>
                  </a:rPr>
                  <a:t>	          (4.5)</a:t>
                </a:r>
                <a:endParaRPr lang="en-US" sz="2400" dirty="0">
                  <a:latin typeface="Calibri" panose="020F0502020204030204" pitchFamily="34" charset="0"/>
                  <a:cs typeface="Calibri" panose="020F0502020204030204" pitchFamily="34" charset="0"/>
                </a:endParaRPr>
              </a:p>
              <a:p>
                <a:pPr marL="0" indent="0" algn="just">
                  <a:lnSpc>
                    <a:spcPct val="120000"/>
                  </a:lnSpc>
                  <a:spcAft>
                    <a:spcPts val="800"/>
                  </a:spcAft>
                  <a:buNone/>
                </a:pPr>
                <a:r>
                  <a:rPr lang="en-IN" sz="2400" dirty="0">
                    <a:latin typeface="Calibri" panose="020F0502020204030204" pitchFamily="34" charset="0"/>
                    <a:ea typeface="Calibri" panose="020F0502020204030204" pitchFamily="34" charset="0"/>
                    <a:cs typeface="Calibri" panose="020F0502020204030204" pitchFamily="34" charset="0"/>
                  </a:rPr>
                  <a:t>Since the Cox regression model relies on the PH assumption, it is very important to verify that covariates satisfy the assumption of proportionality. The assessment of PH assumption can be done by many numerical or graphical approaches. None of these approaches is known to be superior in finding out non-proportionality. Interpreting graphical plots can be arbitrary. The conclusions are highly dependent on the subjectivity of the researcher. </a:t>
                </a:r>
              </a:p>
              <a:p>
                <a:pPr marL="0" indent="0" algn="just">
                  <a:lnSpc>
                    <a:spcPct val="120000"/>
                  </a:lnSpc>
                  <a:spcAft>
                    <a:spcPts val="799"/>
                  </a:spcAft>
                  <a:buNone/>
                </a:pPr>
                <a:endParaRPr lang="en-IN" sz="260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20000"/>
                  </a:lnSpc>
                  <a:spcAft>
                    <a:spcPts val="799"/>
                  </a:spcAft>
                  <a:buNone/>
                </a:pPr>
                <a:endParaRPr lang="en-IN" sz="20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CD65969-8AFA-4BB7-8B4E-698657077F96}"/>
                  </a:ext>
                </a:extLst>
              </p:cNvPr>
              <p:cNvSpPr>
                <a:spLocks noGrp="1" noRot="1" noChangeAspect="1" noMove="1" noResize="1" noEditPoints="1" noAdjustHandles="1" noChangeArrowheads="1" noChangeShapeType="1" noTextEdit="1"/>
              </p:cNvSpPr>
              <p:nvPr>
                <p:ph idx="1"/>
              </p:nvPr>
            </p:nvSpPr>
            <p:spPr>
              <a:xfrm>
                <a:off x="592650" y="365131"/>
                <a:ext cx="11225102" cy="5890195"/>
              </a:xfrm>
              <a:blipFill>
                <a:blip r:embed="rId2"/>
                <a:stretch>
                  <a:fillRect l="-977" r="-923"/>
                </a:stretch>
              </a:blipFill>
            </p:spPr>
            <p:txBody>
              <a:bodyPr/>
              <a:lstStyle/>
              <a:p>
                <a:r>
                  <a:rPr lang="en-IN">
                    <a:noFill/>
                  </a:rPr>
                  <a:t> </a:t>
                </a:r>
              </a:p>
            </p:txBody>
          </p:sp>
        </mc:Fallback>
      </mc:AlternateContent>
    </p:spTree>
    <p:extLst>
      <p:ext uri="{BB962C8B-B14F-4D97-AF65-F5344CB8AC3E}">
        <p14:creationId xmlns:p14="http://schemas.microsoft.com/office/powerpoint/2010/main" val="744684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5.2 ESTIMATION OF KAPLAN-MEIER</a:t>
            </a:r>
            <a:endParaRPr lang="en-IN" b="1" dirty="0">
              <a:latin typeface="+mn-lt"/>
            </a:endParaRPr>
          </a:p>
        </p:txBody>
      </p:sp>
      <p:sp>
        <p:nvSpPr>
          <p:cNvPr id="9" name="Rectangle 6"/>
          <p:cNvSpPr>
            <a:spLocks noGrp="1" noChangeArrowheads="1"/>
          </p:cNvSpPr>
          <p:nvPr>
            <p:ph idx="1"/>
          </p:nvPr>
        </p:nvSpPr>
        <p:spPr bwMode="auto">
          <a:xfrm>
            <a:off x="838200" y="1690688"/>
            <a:ext cx="1083384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The </a:t>
            </a:r>
            <a:r>
              <a:rPr kumimoji="0" lang="en-US" altLang="en-US" b="1" i="1" u="none" strike="noStrike" cap="none" normalizeH="0" baseline="0" dirty="0" smtClean="0">
                <a:ln>
                  <a:noFill/>
                </a:ln>
                <a:solidFill>
                  <a:schemeClr val="tx1"/>
                </a:solidFill>
                <a:effectLst/>
                <a:latin typeface="Arial Unicode MS"/>
                <a:ea typeface="Calibri" panose="020F0502020204030204" pitchFamily="34" charset="0"/>
                <a:cs typeface="Calibri" panose="020F0502020204030204" pitchFamily="34" charset="0"/>
              </a:rPr>
              <a:t>survival</a:t>
            </a: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package is the cornerstone of the entire R survival analysis. Not only is the package itself rich in features, but the object created by the </a:t>
            </a:r>
            <a:r>
              <a:rPr kumimoji="0" lang="en-US" altLang="en-US" b="1" i="1" u="none" strike="noStrike" cap="none" normalizeH="0" baseline="0" dirty="0" err="1" smtClean="0">
                <a:ln>
                  <a:noFill/>
                </a:ln>
                <a:solidFill>
                  <a:schemeClr val="tx1"/>
                </a:solidFill>
                <a:effectLst/>
                <a:latin typeface="Arial Unicode MS"/>
                <a:ea typeface="Calibri" panose="020F0502020204030204" pitchFamily="34" charset="0"/>
                <a:cs typeface="Calibri" panose="020F0502020204030204" pitchFamily="34" charset="0"/>
              </a:rPr>
              <a:t>Surv</a:t>
            </a:r>
            <a:r>
              <a:rPr kumimoji="0" lang="en-US" altLang="en-US" b="1" i="1" u="none" strike="noStrike" cap="none" normalizeH="0" baseline="0" dirty="0" smtClean="0">
                <a:ln>
                  <a:noFill/>
                </a:ln>
                <a:solidFill>
                  <a:schemeClr val="tx1"/>
                </a:solidFill>
                <a:effectLst/>
                <a:latin typeface="Arial Unicode MS"/>
                <a:ea typeface="Calibri" panose="020F0502020204030204" pitchFamily="34" charset="0"/>
                <a:cs typeface="Calibri" panose="020F0502020204030204" pitchFamily="34" charset="0"/>
              </a:rPr>
              <a:t>()</a:t>
            </a: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function, which contains failure time and censoring information, is the basic survival analysis data structure in R. </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To begin our analysis, we use the formula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err="1" smtClean="0">
                <a:ln>
                  <a:noFill/>
                </a:ln>
                <a:solidFill>
                  <a:schemeClr val="tx1"/>
                </a:solidFill>
                <a:effectLst/>
                <a:latin typeface="Arial Unicode MS"/>
                <a:ea typeface="Calibri" panose="020F0502020204030204" pitchFamily="34" charset="0"/>
                <a:cs typeface="Calibri" panose="020F0502020204030204" pitchFamily="34" charset="0"/>
              </a:rPr>
              <a:t>Surv</a:t>
            </a:r>
            <a:r>
              <a:rPr kumimoji="0" lang="en-US" altLang="en-US" b="1" i="1" u="none" strike="noStrike" cap="none" normalizeH="0" baseline="0" dirty="0" smtClean="0">
                <a:ln>
                  <a:noFill/>
                </a:ln>
                <a:solidFill>
                  <a:schemeClr val="tx1"/>
                </a:solidFill>
                <a:effectLst/>
                <a:latin typeface="Arial Unicode MS"/>
                <a:ea typeface="Calibri" panose="020F0502020204030204" pitchFamily="34" charset="0"/>
                <a:cs typeface="Calibri" panose="020F0502020204030204" pitchFamily="34" charset="0"/>
              </a:rPr>
              <a:t>(days, status) ~ .</a:t>
            </a: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and the </a:t>
            </a:r>
            <a:r>
              <a:rPr kumimoji="0" lang="en-US" altLang="en-US" b="1" i="1" u="none" strike="noStrike" cap="none" normalizeH="0" baseline="0" dirty="0" err="1" smtClean="0">
                <a:ln>
                  <a:noFill/>
                </a:ln>
                <a:solidFill>
                  <a:schemeClr val="tx1"/>
                </a:solidFill>
                <a:effectLst/>
                <a:latin typeface="Arial Unicode MS"/>
                <a:ea typeface="Calibri" panose="020F0502020204030204" pitchFamily="34" charset="0"/>
                <a:cs typeface="Calibri" panose="020F0502020204030204" pitchFamily="34" charset="0"/>
              </a:rPr>
              <a:t>survfit</a:t>
            </a:r>
            <a:r>
              <a:rPr kumimoji="0" lang="en-US" altLang="en-US" b="1" i="1" u="none" strike="noStrike" cap="none" normalizeH="0" baseline="0" dirty="0" smtClean="0">
                <a:ln>
                  <a:noFill/>
                </a:ln>
                <a:solidFill>
                  <a:schemeClr val="tx1"/>
                </a:solidFill>
                <a:effectLst/>
                <a:latin typeface="Arial Unicode MS"/>
                <a:ea typeface="Calibri" panose="020F0502020204030204" pitchFamily="34" charset="0"/>
                <a:cs typeface="Calibri" panose="020F0502020204030204" pitchFamily="34" charset="0"/>
              </a:rPr>
              <a:t>()</a:t>
            </a: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function to produce the </a:t>
            </a:r>
            <a:r>
              <a:rPr kumimoji="0" lang="en-US" altLang="en-US" b="0" i="0" strike="noStrike" cap="none" normalizeH="0" baseline="0" dirty="0" smtClean="0">
                <a:ln>
                  <a:noFill/>
                </a:ln>
                <a:solidFill>
                  <a:schemeClr val="accent4">
                    <a:lumMod val="75000"/>
                  </a:schemeClr>
                </a:solidFill>
                <a:effectLst/>
                <a:latin typeface="Calibri" panose="020F0502020204030204" pitchFamily="34" charset="0"/>
                <a:ea typeface="Microsoft YaHei" panose="020B0503020204020204" pitchFamily="34" charset="-122"/>
                <a:cs typeface="Calibri" panose="020F0502020204030204" pitchFamily="34" charset="0"/>
                <a:hlinkClick r:id="rId2"/>
              </a:rPr>
              <a:t>Kaplan-Meier</a:t>
            </a:r>
            <a:r>
              <a:rPr kumimoji="0" lang="en-US" altLang="en-US" b="0" i="0" u="none" strike="noStrike" cap="none" normalizeH="0" baseline="0" dirty="0" smtClean="0">
                <a:ln>
                  <a:noFill/>
                </a:ln>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 estimates of the probability of survival over time. Using </a:t>
            </a:r>
            <a:r>
              <a:rPr kumimoji="0" lang="en-US" altLang="en-US" b="1" i="1" u="none" strike="noStrike" cap="none" normalizeH="0" baseline="0" dirty="0" err="1" smtClean="0">
                <a:ln>
                  <a:noFill/>
                </a:ln>
                <a:solidFill>
                  <a:srgbClr val="000000"/>
                </a:solidFill>
                <a:effectLst/>
                <a:latin typeface="Arial Unicode MS"/>
                <a:ea typeface="Calibri" panose="020F0502020204030204" pitchFamily="34" charset="0"/>
                <a:cs typeface="Calibri" panose="020F0502020204030204" pitchFamily="34" charset="0"/>
              </a:rPr>
              <a:t>ggsurvplot</a:t>
            </a:r>
            <a:r>
              <a:rPr kumimoji="0" lang="en-US" altLang="en-US" b="1" i="1"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function to plot survival curves.</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7903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825624"/>
            <a:ext cx="10515600" cy="47813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IN" dirty="0" smtClean="0"/>
          </a:p>
          <a:p>
            <a:pPr marL="0" indent="0">
              <a:buNone/>
            </a:pP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2906" y="1380564"/>
            <a:ext cx="10787605" cy="5226423"/>
          </a:xfrm>
          <a:prstGeom prst="rect">
            <a:avLst/>
          </a:prstGeom>
        </p:spPr>
      </p:pic>
      <p:sp>
        <p:nvSpPr>
          <p:cNvPr id="5" name="Rectangle 4"/>
          <p:cNvSpPr/>
          <p:nvPr/>
        </p:nvSpPr>
        <p:spPr>
          <a:xfrm>
            <a:off x="987705" y="389766"/>
            <a:ext cx="10482805" cy="1292662"/>
          </a:xfrm>
          <a:prstGeom prst="rect">
            <a:avLst/>
          </a:prstGeom>
        </p:spPr>
        <p:txBody>
          <a:bodyPr wrap="square">
            <a:spAutoFit/>
          </a:bodyPr>
          <a:lstStyle/>
          <a:p>
            <a:r>
              <a:rPr lang="en-IN" sz="2600" b="1" dirty="0" smtClean="0">
                <a:latin typeface="Times New Roman" panose="02020603050405020304" pitchFamily="18" charset="0"/>
                <a:cs typeface="Times New Roman" panose="02020603050405020304" pitchFamily="18" charset="0"/>
              </a:rPr>
              <a:t>The following figure shows </a:t>
            </a:r>
            <a:r>
              <a:rPr lang="en-IN" sz="2600" b="1" dirty="0">
                <a:latin typeface="Times New Roman" panose="02020603050405020304" pitchFamily="18" charset="0"/>
                <a:cs typeface="Times New Roman" panose="02020603050405020304" pitchFamily="18" charset="0"/>
              </a:rPr>
              <a:t>the Probability of survival for the patient who is dead (‘=1’) and number of patients who are at risk for every period of 365 days.</a:t>
            </a:r>
          </a:p>
        </p:txBody>
      </p:sp>
    </p:spTree>
    <p:extLst>
      <p:ext uri="{BB962C8B-B14F-4D97-AF65-F5344CB8AC3E}">
        <p14:creationId xmlns:p14="http://schemas.microsoft.com/office/powerpoint/2010/main" val="3313090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86025"/>
            <a:ext cx="12192000" cy="1325563"/>
          </a:xfrm>
        </p:spPr>
        <p:style>
          <a:lnRef idx="1">
            <a:schemeClr val="dk1"/>
          </a:lnRef>
          <a:fillRef idx="2">
            <a:schemeClr val="dk1"/>
          </a:fillRef>
          <a:effectRef idx="1">
            <a:schemeClr val="dk1"/>
          </a:effectRef>
          <a:fontRef idx="minor">
            <a:schemeClr val="dk1"/>
          </a:fontRef>
        </p:style>
        <p:txBody>
          <a:bodyPr/>
          <a:lstStyle/>
          <a:p>
            <a:pPr algn="ctr"/>
            <a:r>
              <a:rPr lang="en-US" b="1" dirty="0" smtClean="0"/>
              <a:t>STUDY ON COX PROPORTIONAL HAZARD MODEL</a:t>
            </a:r>
            <a:endParaRPr lang="en-IN" b="1" dirty="0"/>
          </a:p>
        </p:txBody>
      </p:sp>
    </p:spTree>
    <p:extLst>
      <p:ext uri="{BB962C8B-B14F-4D97-AF65-F5344CB8AC3E}">
        <p14:creationId xmlns:p14="http://schemas.microsoft.com/office/powerpoint/2010/main" val="2248970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03" y="298102"/>
            <a:ext cx="10515600" cy="1325563"/>
          </a:xfrm>
        </p:spPr>
        <p:txBody>
          <a:bodyPr/>
          <a:lstStyle/>
          <a:p>
            <a:pPr marL="0" indent="0"/>
            <a:r>
              <a:rPr lang="en-IN" b="1" dirty="0" smtClean="0">
                <a:latin typeface="+mn-lt"/>
                <a:cs typeface="Times New Roman" panose="02020603050405020304" pitchFamily="18" charset="0"/>
              </a:rPr>
              <a:t>6. ANALYSIS ON CPH </a:t>
            </a:r>
            <a:endParaRPr lang="en-IN" dirty="0">
              <a:latin typeface="+mn-lt"/>
              <a:cs typeface="Times New Roman" panose="02020603050405020304" pitchFamily="18" charset="0"/>
            </a:endParaRPr>
          </a:p>
        </p:txBody>
      </p:sp>
      <p:sp>
        <p:nvSpPr>
          <p:cNvPr id="3" name="Content Placeholder 2"/>
          <p:cNvSpPr>
            <a:spLocks noGrp="1"/>
          </p:cNvSpPr>
          <p:nvPr>
            <p:ph idx="1"/>
          </p:nvPr>
        </p:nvSpPr>
        <p:spPr>
          <a:xfrm>
            <a:off x="838200" y="1739412"/>
            <a:ext cx="10515600" cy="4351338"/>
          </a:xfrm>
        </p:spPr>
        <p:txBody>
          <a:bodyPr>
            <a:normAutofit fontScale="92500"/>
          </a:bodyPr>
          <a:lstStyle/>
          <a:p>
            <a:pPr marL="0" indent="0" algn="just">
              <a:buNone/>
            </a:pPr>
            <a:r>
              <a:rPr lang="en-IN" b="1" i="1"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i="1" dirty="0" err="1" smtClean="0">
                <a:cs typeface="Times New Roman" panose="02020603050405020304" pitchFamily="18" charset="0"/>
              </a:rPr>
              <a:t>coxph</a:t>
            </a:r>
            <a:r>
              <a:rPr lang="en-IN" b="1" i="1" dirty="0">
                <a:cs typeface="Times New Roman" panose="02020603050405020304" pitchFamily="18" charset="0"/>
              </a:rPr>
              <a:t>()</a:t>
            </a:r>
            <a:r>
              <a:rPr lang="en-IN" dirty="0">
                <a:cs typeface="Times New Roman" panose="02020603050405020304" pitchFamily="18" charset="0"/>
              </a:rPr>
              <a:t> function, fits a Cox proportional hazards regression model. Here, an applied CPH method is </a:t>
            </a:r>
            <a:r>
              <a:rPr lang="en-IN" b="1" i="1" dirty="0">
                <a:cs typeface="Times New Roman" panose="02020603050405020304" pitchFamily="18" charset="0"/>
              </a:rPr>
              <a:t>‘</a:t>
            </a:r>
            <a:r>
              <a:rPr lang="en-IN" b="1" i="1" dirty="0" err="1">
                <a:cs typeface="Times New Roman" panose="02020603050405020304" pitchFamily="18" charset="0"/>
              </a:rPr>
              <a:t>efron</a:t>
            </a:r>
            <a:r>
              <a:rPr lang="en-IN" b="1" i="1" dirty="0">
                <a:cs typeface="Times New Roman" panose="02020603050405020304" pitchFamily="18" charset="0"/>
              </a:rPr>
              <a:t>’</a:t>
            </a:r>
            <a:r>
              <a:rPr lang="en-IN" dirty="0">
                <a:cs typeface="Times New Roman" panose="02020603050405020304" pitchFamily="18" charset="0"/>
              </a:rPr>
              <a:t>. The proportional hazards model is usually expressed in terms of a single survival time value for each person, with possible censoring. The following is the </a:t>
            </a:r>
            <a:r>
              <a:rPr lang="en-IN" b="1" i="1" dirty="0">
                <a:cs typeface="Times New Roman" panose="02020603050405020304" pitchFamily="18" charset="0"/>
              </a:rPr>
              <a:t>summary of </a:t>
            </a:r>
            <a:r>
              <a:rPr lang="en-IN" b="1" i="1" dirty="0" err="1">
                <a:cs typeface="Times New Roman" panose="02020603050405020304" pitchFamily="18" charset="0"/>
              </a:rPr>
              <a:t>coxph</a:t>
            </a:r>
            <a:r>
              <a:rPr lang="en-IN" b="1" i="1" dirty="0">
                <a:cs typeface="Times New Roman" panose="02020603050405020304" pitchFamily="18" charset="0"/>
              </a:rPr>
              <a:t>()</a:t>
            </a:r>
            <a:r>
              <a:rPr lang="en-IN" dirty="0">
                <a:cs typeface="Times New Roman" panose="02020603050405020304" pitchFamily="18" charset="0"/>
              </a:rPr>
              <a:t> for 178 training observations that makes use of all covariates in the dataset</a:t>
            </a:r>
            <a:r>
              <a:rPr lang="en-IN" dirty="0" smtClean="0">
                <a:cs typeface="Times New Roman" panose="02020603050405020304" pitchFamily="18" charset="0"/>
              </a:rPr>
              <a:t>.</a:t>
            </a:r>
          </a:p>
          <a:p>
            <a:pPr marL="0" lvl="0" indent="457200" algn="just" eaLnBrk="0" fontAlgn="base" hangingPunct="0">
              <a:lnSpc>
                <a:spcPct val="100000"/>
              </a:lnSpc>
              <a:spcBef>
                <a:spcPct val="0"/>
              </a:spcBef>
              <a:spcAft>
                <a:spcPct val="0"/>
              </a:spcAft>
              <a:buNone/>
            </a:pPr>
            <a:endParaRPr lang="en-US" altLang="en-US" dirty="0" smtClean="0">
              <a:solidFill>
                <a:srgbClr val="000000"/>
              </a:solidFill>
              <a:ea typeface="Times New Roman" panose="02020603050405020304" pitchFamily="18" charset="0"/>
              <a:cs typeface="Times New Roman" panose="02020603050405020304" pitchFamily="18" charset="0"/>
            </a:endParaRPr>
          </a:p>
          <a:p>
            <a:pPr marL="0" lvl="0" indent="457200" algn="just" eaLnBrk="0" fontAlgn="base" hangingPunct="0">
              <a:lnSpc>
                <a:spcPct val="100000"/>
              </a:lnSpc>
              <a:spcBef>
                <a:spcPct val="0"/>
              </a:spcBef>
              <a:spcAft>
                <a:spcPct val="0"/>
              </a:spcAft>
              <a:buNone/>
            </a:pPr>
            <a:r>
              <a:rPr lang="en-US" altLang="en-US" dirty="0" smtClean="0">
                <a:solidFill>
                  <a:srgbClr val="000000"/>
                </a:solidFill>
                <a:ea typeface="Times New Roman" panose="02020603050405020304" pitchFamily="18" charset="0"/>
                <a:cs typeface="Times New Roman" panose="02020603050405020304" pitchFamily="18" charset="0"/>
              </a:rPr>
              <a:t>After </a:t>
            </a:r>
            <a:r>
              <a:rPr lang="en-US" altLang="en-US" dirty="0">
                <a:solidFill>
                  <a:srgbClr val="000000"/>
                </a:solidFill>
                <a:ea typeface="Times New Roman" panose="02020603050405020304" pitchFamily="18" charset="0"/>
                <a:cs typeface="Times New Roman" panose="02020603050405020304" pitchFamily="18" charset="0"/>
              </a:rPr>
              <a:t>performing CPH model for training dataset, the performance of test data set is predicted by </a:t>
            </a:r>
            <a:r>
              <a:rPr lang="en-US" altLang="en-US" dirty="0">
                <a:ea typeface="Times New Roman" panose="02020603050405020304" pitchFamily="18" charset="0"/>
                <a:cs typeface="Times New Roman" panose="02020603050405020304" pitchFamily="18" charset="0"/>
              </a:rPr>
              <a:t>computing fitted values and regression terms for a model fitted by </a:t>
            </a:r>
            <a:r>
              <a:rPr lang="en-US" altLang="en-US" b="1" i="1" dirty="0" err="1">
                <a:ea typeface="Times New Roman" panose="02020603050405020304" pitchFamily="18" charset="0"/>
                <a:cs typeface="Times New Roman" panose="02020603050405020304" pitchFamily="18" charset="0"/>
              </a:rPr>
              <a:t>coxph</a:t>
            </a:r>
            <a:r>
              <a:rPr lang="en-US" altLang="en-US" b="1" i="1" dirty="0">
                <a:ea typeface="Times New Roman" panose="02020603050405020304" pitchFamily="18" charset="0"/>
                <a:cs typeface="Times New Roman" panose="02020603050405020304" pitchFamily="18" charset="0"/>
              </a:rPr>
              <a:t>()</a:t>
            </a:r>
            <a:r>
              <a:rPr lang="en-US" altLang="en-US" dirty="0">
                <a:ea typeface="Times New Roman" panose="02020603050405020304" pitchFamily="18" charset="0"/>
                <a:cs typeface="Times New Roman" panose="02020603050405020304" pitchFamily="18" charset="0"/>
              </a:rPr>
              <a:t> with </a:t>
            </a:r>
            <a:r>
              <a:rPr lang="en-US" altLang="en-US" b="1" i="1" dirty="0">
                <a:ea typeface="Times New Roman" panose="02020603050405020304" pitchFamily="18" charset="0"/>
                <a:cs typeface="Times New Roman" panose="02020603050405020304" pitchFamily="18" charset="0"/>
              </a:rPr>
              <a:t>type=”</a:t>
            </a:r>
            <a:r>
              <a:rPr lang="en-US" altLang="en-US" b="1" i="1" dirty="0" err="1">
                <a:ea typeface="Times New Roman" panose="02020603050405020304" pitchFamily="18" charset="0"/>
                <a:cs typeface="Times New Roman" panose="02020603050405020304" pitchFamily="18" charset="0"/>
              </a:rPr>
              <a:t>lp</a:t>
            </a:r>
            <a:r>
              <a:rPr lang="en-US" altLang="en-US" b="1" i="1" dirty="0">
                <a:ea typeface="Times New Roman" panose="02020603050405020304" pitchFamily="18" charset="0"/>
                <a:cs typeface="Times New Roman" panose="02020603050405020304" pitchFamily="18" charset="0"/>
              </a:rPr>
              <a:t>”</a:t>
            </a:r>
            <a:r>
              <a:rPr lang="en-US" altLang="en-US" dirty="0">
                <a:ea typeface="Times New Roman" panose="02020603050405020304" pitchFamily="18" charset="0"/>
                <a:cs typeface="Times New Roman" panose="02020603050405020304" pitchFamily="18" charset="0"/>
              </a:rPr>
              <a:t> using </a:t>
            </a:r>
            <a:r>
              <a:rPr lang="en-US" altLang="en-US" b="1" i="1" dirty="0">
                <a:ea typeface="Times New Roman" panose="02020603050405020304" pitchFamily="18" charset="0"/>
                <a:cs typeface="Times New Roman" panose="02020603050405020304" pitchFamily="18" charset="0"/>
              </a:rPr>
              <a:t>predict()</a:t>
            </a:r>
            <a:r>
              <a:rPr lang="en-US" altLang="en-US" dirty="0">
                <a:ea typeface="Times New Roman" panose="02020603050405020304" pitchFamily="18" charset="0"/>
                <a:cs typeface="Times New Roman" panose="02020603050405020304" pitchFamily="18" charset="0"/>
              </a:rPr>
              <a:t> function. This is interpreted as the individual having a lower or higher risk for survival, depending on whether the value is below zero or above zero. </a:t>
            </a:r>
            <a:endParaRPr lang="en-US" altLang="en-US" dirty="0">
              <a:cs typeface="Times New Roman" panose="02020603050405020304" pitchFamily="18" charset="0"/>
            </a:endParaRPr>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51323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250859"/>
            <a:ext cx="10515600" cy="4351338"/>
          </a:xfrm>
        </p:spPr>
        <p:txBody>
          <a:bodyPr>
            <a:normAutofit lnSpcReduction="10000"/>
          </a:bodyPr>
          <a:lstStyle/>
          <a:p>
            <a:pPr marL="0" lvl="0" indent="0">
              <a:buNone/>
            </a:pPr>
            <a:r>
              <a:rPr lang="en-US" altLang="en-US" dirty="0" smtClean="0">
                <a:latin typeface="Calibri" panose="020F0502020204030204" pitchFamily="34" charset="0"/>
                <a:ea typeface="Calibri" panose="020F0502020204030204" pitchFamily="34" charset="0"/>
                <a:cs typeface="Calibri" panose="020F0502020204030204" pitchFamily="34" charset="0"/>
              </a:rPr>
              <a:t>The linear predictors for 20 test observation is,</a:t>
            </a:r>
          </a:p>
          <a:p>
            <a:pPr marL="0" indent="0" fontAlgn="t">
              <a:buNone/>
            </a:pPr>
            <a:endParaRPr lang="en-IN" b="1" dirty="0" smtClean="0"/>
          </a:p>
          <a:p>
            <a:pPr marL="0" indent="0" fontAlgn="t">
              <a:buNone/>
            </a:pPr>
            <a:r>
              <a:rPr lang="en-IN" b="1" dirty="0" smtClean="0"/>
              <a:t>[</a:t>
            </a:r>
            <a:r>
              <a:rPr lang="en-IN" b="1" dirty="0"/>
              <a:t>1]  -847.152253   340.971951  -524.196853</a:t>
            </a:r>
            <a:endParaRPr lang="en-IN" dirty="0"/>
          </a:p>
          <a:p>
            <a:pPr marL="0" indent="0" fontAlgn="t">
              <a:buNone/>
            </a:pPr>
            <a:r>
              <a:rPr lang="en-IN" b="1" dirty="0" smtClean="0"/>
              <a:t>[4</a:t>
            </a:r>
            <a:r>
              <a:rPr lang="en-IN" b="1" dirty="0"/>
              <a:t>] -1062.031255   460.435388   -39.030206</a:t>
            </a:r>
            <a:endParaRPr lang="en-IN" dirty="0"/>
          </a:p>
          <a:p>
            <a:pPr marL="0" indent="0" fontAlgn="t">
              <a:buNone/>
            </a:pPr>
            <a:r>
              <a:rPr lang="en-IN" b="1" dirty="0"/>
              <a:t>[7]  -935.374832 -2196.101652   273.136244</a:t>
            </a:r>
            <a:endParaRPr lang="en-IN" dirty="0"/>
          </a:p>
          <a:p>
            <a:pPr marL="0" indent="0" fontAlgn="t">
              <a:buNone/>
            </a:pPr>
            <a:r>
              <a:rPr lang="en-IN" b="1" dirty="0"/>
              <a:t>[10]    2.325584 -1168.855957    98.704610</a:t>
            </a:r>
            <a:endParaRPr lang="en-IN" dirty="0"/>
          </a:p>
          <a:p>
            <a:pPr marL="0" indent="0" fontAlgn="t">
              <a:buNone/>
            </a:pPr>
            <a:r>
              <a:rPr lang="en-IN" b="1" dirty="0"/>
              <a:t>[13] 1063.406382  -597.507267    90.553627</a:t>
            </a:r>
            <a:endParaRPr lang="en-IN" dirty="0"/>
          </a:p>
          <a:p>
            <a:pPr marL="0" indent="0" fontAlgn="t">
              <a:buNone/>
            </a:pPr>
            <a:r>
              <a:rPr lang="en-IN" b="1" dirty="0"/>
              <a:t>[16]  494.187446  1367.868203   349.651086</a:t>
            </a:r>
            <a:endParaRPr lang="en-IN" dirty="0"/>
          </a:p>
          <a:p>
            <a:pPr marL="0" indent="0" fontAlgn="t">
              <a:buNone/>
            </a:pPr>
            <a:r>
              <a:rPr lang="en-IN" b="1" dirty="0"/>
              <a:t>[19] -109.332359  -770.892665</a:t>
            </a:r>
            <a:endParaRPr lang="en-IN" dirty="0"/>
          </a:p>
          <a:p>
            <a:pPr marL="0" lvl="0" indent="0">
              <a:buNone/>
            </a:pPr>
            <a:endParaRPr lang="en-US" altLang="en-US" dirty="0" smtClean="0"/>
          </a:p>
          <a:p>
            <a:pPr marL="0" indent="0">
              <a:buNone/>
            </a:pPr>
            <a:endParaRPr lang="en-IN" dirty="0"/>
          </a:p>
        </p:txBody>
      </p:sp>
    </p:spTree>
    <p:extLst>
      <p:ext uri="{BB962C8B-B14F-4D97-AF65-F5344CB8AC3E}">
        <p14:creationId xmlns:p14="http://schemas.microsoft.com/office/powerpoint/2010/main" val="3361701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39" y="247382"/>
            <a:ext cx="10515600" cy="1325563"/>
          </a:xfrm>
        </p:spPr>
        <p:txBody>
          <a:bodyPr/>
          <a:lstStyle/>
          <a:p>
            <a:r>
              <a:rPr lang="en-US" b="1" dirty="0" smtClean="0">
                <a:latin typeface="+mn-lt"/>
              </a:rPr>
              <a:t>7. RANDOM SURVIVAL FOREST</a:t>
            </a:r>
            <a:endParaRPr lang="en-IN" b="1" dirty="0">
              <a:latin typeface="+mn-lt"/>
            </a:endParaRPr>
          </a:p>
        </p:txBody>
      </p:sp>
      <p:sp>
        <p:nvSpPr>
          <p:cNvPr id="3" name="Content Placeholder 2"/>
          <p:cNvSpPr>
            <a:spLocks noGrp="1"/>
          </p:cNvSpPr>
          <p:nvPr>
            <p:ph idx="1"/>
          </p:nvPr>
        </p:nvSpPr>
        <p:spPr>
          <a:xfrm>
            <a:off x="777239" y="1572945"/>
            <a:ext cx="10964487" cy="5710461"/>
          </a:xfrm>
        </p:spPr>
        <p:txBody>
          <a:bodyPr>
            <a:normAutofit/>
          </a:bodyPr>
          <a:lstStyle/>
          <a:p>
            <a:pPr algn="just"/>
            <a:r>
              <a:rPr lang="en-IN" dirty="0" smtClean="0"/>
              <a:t>An </a:t>
            </a:r>
            <a:r>
              <a:rPr lang="en-IN" dirty="0"/>
              <a:t>extension of the random forest approach to survival analysis is useful in building a risk prediction model which is a non-parametric machine learning strategy. </a:t>
            </a:r>
            <a:endParaRPr lang="en-IN" dirty="0" smtClean="0"/>
          </a:p>
          <a:p>
            <a:pPr algn="just"/>
            <a:r>
              <a:rPr lang="en-IN" dirty="0" smtClean="0"/>
              <a:t>In </a:t>
            </a:r>
            <a:r>
              <a:rPr lang="en-IN" dirty="0"/>
              <a:t>this application, it is of interest to compare the predictive accuracies of Cox regression to random forest for building a risk prediction model. Several measures can be used to assess the resulting probabilistic risk </a:t>
            </a:r>
            <a:r>
              <a:rPr lang="en-IN" dirty="0" smtClean="0"/>
              <a:t>predictions.</a:t>
            </a:r>
          </a:p>
          <a:p>
            <a:pPr algn="just"/>
            <a:r>
              <a:rPr lang="en-US" dirty="0"/>
              <a:t>Random Forests are simply a collection of </a:t>
            </a:r>
            <a:r>
              <a:rPr lang="en-US" dirty="0">
                <a:solidFill>
                  <a:srgbClr val="FF0000"/>
                </a:solidFill>
              </a:rPr>
              <a:t>Decision Trees</a:t>
            </a:r>
            <a:r>
              <a:rPr lang="en-US" dirty="0"/>
              <a:t> that have been generated using a random subset of data. The name “Random Forest” comes from combining the randomness that is used to pick the subset of data with having a bunch of decision trees, hence a forest.</a:t>
            </a:r>
            <a:endParaRPr lang="en-IN" dirty="0" smtClean="0"/>
          </a:p>
        </p:txBody>
      </p:sp>
    </p:spTree>
    <p:extLst>
      <p:ext uri="{BB962C8B-B14F-4D97-AF65-F5344CB8AC3E}">
        <p14:creationId xmlns:p14="http://schemas.microsoft.com/office/powerpoint/2010/main" val="3003383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7073"/>
            <a:ext cx="10515600" cy="4895302"/>
          </a:xfrm>
        </p:spPr>
        <p:txBody>
          <a:bodyPr>
            <a:normAutofit/>
          </a:bodyPr>
          <a:lstStyle/>
          <a:p>
            <a:pPr marL="0" indent="0" algn="just">
              <a:lnSpc>
                <a:spcPct val="100000"/>
              </a:lnSpc>
              <a:spcBef>
                <a:spcPts val="0"/>
              </a:spcBef>
              <a:buNone/>
            </a:pPr>
            <a:r>
              <a:rPr lang="en-IN" dirty="0" smtClean="0"/>
              <a:t>	This </a:t>
            </a:r>
            <a:r>
              <a:rPr lang="en-IN" dirty="0"/>
              <a:t>study provides an overview of statistical methods for the analysis of </a:t>
            </a:r>
            <a:r>
              <a:rPr lang="en-IN" dirty="0" smtClean="0"/>
              <a:t>high-dimensional </a:t>
            </a:r>
            <a:r>
              <a:rPr lang="en-IN" dirty="0"/>
              <a:t>data with time-to-event endpoint analysis. </a:t>
            </a:r>
            <a:endParaRPr lang="en-IN" dirty="0" smtClean="0"/>
          </a:p>
          <a:p>
            <a:pPr marL="0" indent="0" algn="just">
              <a:lnSpc>
                <a:spcPct val="60000"/>
              </a:lnSpc>
              <a:spcBef>
                <a:spcPts val="0"/>
              </a:spcBef>
              <a:buNone/>
            </a:pPr>
            <a:r>
              <a:rPr lang="en-IN" dirty="0" smtClean="0"/>
              <a:t>	</a:t>
            </a:r>
          </a:p>
          <a:p>
            <a:pPr marL="0" indent="0" algn="just">
              <a:lnSpc>
                <a:spcPct val="100000"/>
              </a:lnSpc>
              <a:spcBef>
                <a:spcPts val="0"/>
              </a:spcBef>
              <a:buNone/>
            </a:pPr>
            <a:r>
              <a:rPr lang="en-IN" dirty="0"/>
              <a:t>	</a:t>
            </a:r>
            <a:r>
              <a:rPr lang="en-IN" dirty="0" smtClean="0"/>
              <a:t>The </a:t>
            </a:r>
            <a:r>
              <a:rPr lang="en-IN" dirty="0"/>
              <a:t>identification of appropriate covariates and the adequate manipulation of non-linearity and high dimensionality are highly critical to investigate the effect of several important covariates on the event times and the accurate survival prediction. </a:t>
            </a:r>
            <a:endParaRPr lang="en-IN" dirty="0" smtClean="0"/>
          </a:p>
          <a:p>
            <a:pPr marL="0" indent="0" algn="just">
              <a:lnSpc>
                <a:spcPct val="60000"/>
              </a:lnSpc>
              <a:spcBef>
                <a:spcPts val="0"/>
              </a:spcBef>
              <a:buNone/>
            </a:pPr>
            <a:r>
              <a:rPr lang="en-IN" dirty="0"/>
              <a:t>	</a:t>
            </a:r>
            <a:endParaRPr lang="en-IN" dirty="0" smtClean="0"/>
          </a:p>
          <a:p>
            <a:pPr marL="0" indent="0" algn="just">
              <a:lnSpc>
                <a:spcPct val="100000"/>
              </a:lnSpc>
              <a:spcBef>
                <a:spcPts val="0"/>
              </a:spcBef>
              <a:buNone/>
            </a:pPr>
            <a:r>
              <a:rPr lang="en-IN" dirty="0" smtClean="0"/>
              <a:t>	In survival analysis many different regression modelling strategies can be applied to predict the risk of future events. Often, however, the default choice of analysis relies on Cox regression modelling due to its convenience. </a:t>
            </a:r>
          </a:p>
          <a:p>
            <a:pPr marL="0" indent="0" algn="just">
              <a:buNone/>
            </a:pPr>
            <a:endParaRPr lang="en-IN" dirty="0"/>
          </a:p>
        </p:txBody>
      </p:sp>
      <p:sp>
        <p:nvSpPr>
          <p:cNvPr id="2" name="Title 1"/>
          <p:cNvSpPr>
            <a:spLocks noGrp="1"/>
          </p:cNvSpPr>
          <p:nvPr>
            <p:ph type="title"/>
          </p:nvPr>
        </p:nvSpPr>
        <p:spPr/>
        <p:txBody>
          <a:bodyPr/>
          <a:lstStyle/>
          <a:p>
            <a:r>
              <a:rPr lang="en-US" b="1" dirty="0" smtClean="0">
                <a:latin typeface="+mn-lt"/>
              </a:rPr>
              <a:t>1. INTRODUCTION</a:t>
            </a:r>
            <a:endParaRPr lang="en-IN" b="1" dirty="0">
              <a:latin typeface="+mn-lt"/>
            </a:endParaRPr>
          </a:p>
        </p:txBody>
      </p:sp>
    </p:spTree>
    <p:extLst>
      <p:ext uri="{BB962C8B-B14F-4D97-AF65-F5344CB8AC3E}">
        <p14:creationId xmlns:p14="http://schemas.microsoft.com/office/powerpoint/2010/main" val="2003745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7700" y="555624"/>
            <a:ext cx="6291805" cy="6594476"/>
          </a:xfrm>
        </p:spPr>
        <p:txBody>
          <a:bodyPr>
            <a:normAutofit fontScale="92500" lnSpcReduction="20000"/>
          </a:bodyPr>
          <a:lstStyle/>
          <a:p>
            <a:pPr algn="just"/>
            <a:r>
              <a:rPr lang="en-US" dirty="0"/>
              <a:t>A decision tree processes data into groups based on the value of the data and the features it is provided</a:t>
            </a:r>
            <a:r>
              <a:rPr lang="en-US" dirty="0" smtClean="0"/>
              <a:t>. </a:t>
            </a:r>
            <a:r>
              <a:rPr lang="en-US" dirty="0"/>
              <a:t>It describes the process of dividing a node into two or more sub-nodes. </a:t>
            </a:r>
            <a:endParaRPr lang="en-US" dirty="0" smtClean="0"/>
          </a:p>
          <a:p>
            <a:pPr algn="just"/>
            <a:r>
              <a:rPr lang="en-US" dirty="0" smtClean="0"/>
              <a:t>A </a:t>
            </a:r>
            <a:r>
              <a:rPr lang="en-US" dirty="0"/>
              <a:t>decision tree can also be interpreted as a series of </a:t>
            </a:r>
            <a:r>
              <a:rPr lang="en-US" dirty="0" smtClean="0"/>
              <a:t>nodes which starts with a single node called Root node, which considers all features. Decision node is </a:t>
            </a:r>
            <a:r>
              <a:rPr lang="en-US" dirty="0"/>
              <a:t>defined by the result of a </a:t>
            </a:r>
            <a:r>
              <a:rPr lang="en-US" dirty="0" smtClean="0"/>
              <a:t>split.</a:t>
            </a:r>
          </a:p>
          <a:p>
            <a:pPr algn="just"/>
            <a:r>
              <a:rPr lang="en-US" dirty="0" smtClean="0"/>
              <a:t>The </a:t>
            </a:r>
            <a:r>
              <a:rPr lang="en-US" dirty="0"/>
              <a:t>final grouping of the data is called Leaf </a:t>
            </a:r>
            <a:r>
              <a:rPr lang="en-US" dirty="0" smtClean="0"/>
              <a:t>Nodes, which cannot be </a:t>
            </a:r>
            <a:r>
              <a:rPr lang="en-US" dirty="0" err="1" smtClean="0"/>
              <a:t>splitted</a:t>
            </a:r>
            <a:r>
              <a:rPr lang="en-US" dirty="0" smtClean="0"/>
              <a:t>/divided any further.</a:t>
            </a:r>
          </a:p>
          <a:p>
            <a:pPr algn="just"/>
            <a:r>
              <a:rPr lang="en-US" dirty="0" smtClean="0"/>
              <a:t>Decision </a:t>
            </a:r>
            <a:r>
              <a:rPr lang="en-US" dirty="0"/>
              <a:t>trees look through every possible split and pick the best split between two adjacent points in a given </a:t>
            </a:r>
            <a:r>
              <a:rPr lang="en-US" dirty="0" smtClean="0"/>
              <a:t>feature.</a:t>
            </a:r>
          </a:p>
          <a:p>
            <a:pPr algn="just"/>
            <a:r>
              <a:rPr lang="en-US" dirty="0" smtClean="0"/>
              <a:t>The </a:t>
            </a:r>
            <a:r>
              <a:rPr lang="en-US" dirty="0"/>
              <a:t>split are always selected on a single feature only, not any interaction between multiple </a:t>
            </a:r>
            <a:r>
              <a:rPr lang="en-US" dirty="0" smtClean="0"/>
              <a:t>features.</a:t>
            </a:r>
            <a:endParaRPr lang="en-IN" dirty="0"/>
          </a:p>
        </p:txBody>
      </p:sp>
      <p:pic>
        <p:nvPicPr>
          <p:cNvPr id="4" name="Picture 3"/>
          <p:cNvPicPr>
            <a:picLocks noChangeAspect="1"/>
          </p:cNvPicPr>
          <p:nvPr/>
        </p:nvPicPr>
        <p:blipFill rotWithShape="1">
          <a:blip r:embed="rId2"/>
          <a:srcRect l="7693" t="24872" r="57637" b="14502"/>
          <a:stretch/>
        </p:blipFill>
        <p:spPr>
          <a:xfrm>
            <a:off x="7130005" y="750580"/>
            <a:ext cx="4864100" cy="5509758"/>
          </a:xfrm>
          <a:prstGeom prst="rect">
            <a:avLst/>
          </a:prstGeom>
        </p:spPr>
      </p:pic>
    </p:spTree>
    <p:extLst>
      <p:ext uri="{BB962C8B-B14F-4D97-AF65-F5344CB8AC3E}">
        <p14:creationId xmlns:p14="http://schemas.microsoft.com/office/powerpoint/2010/main" val="2241159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939800"/>
            <a:ext cx="10515600" cy="5237163"/>
          </a:xfrm>
        </p:spPr>
        <p:txBody>
          <a:bodyPr>
            <a:normAutofit lnSpcReduction="10000"/>
          </a:bodyPr>
          <a:lstStyle/>
          <a:p>
            <a:pPr algn="just">
              <a:lnSpc>
                <a:spcPct val="100000"/>
              </a:lnSpc>
            </a:pPr>
            <a:r>
              <a:rPr lang="en-US" dirty="0" smtClean="0"/>
              <a:t>Random Forests use a large number of slightly different decision trees run in parallel and averaged to get a final result.</a:t>
            </a:r>
          </a:p>
          <a:p>
            <a:pPr marL="0" indent="0" algn="just">
              <a:lnSpc>
                <a:spcPct val="100000"/>
              </a:lnSpc>
              <a:spcBef>
                <a:spcPts val="0"/>
              </a:spcBef>
              <a:buNone/>
            </a:pPr>
            <a:endParaRPr lang="en-US" dirty="0" smtClean="0"/>
          </a:p>
          <a:p>
            <a:pPr algn="just">
              <a:lnSpc>
                <a:spcPct val="100000"/>
              </a:lnSpc>
            </a:pPr>
            <a:r>
              <a:rPr lang="en-US" dirty="0" smtClean="0"/>
              <a:t>They use known training data to create a process that predicts the results of that data. That process can then be used to predict the results for unknown data.</a:t>
            </a:r>
          </a:p>
          <a:p>
            <a:pPr algn="just">
              <a:lnSpc>
                <a:spcPct val="100000"/>
              </a:lnSpc>
              <a:spcBef>
                <a:spcPts val="0"/>
              </a:spcBef>
            </a:pPr>
            <a:endParaRPr lang="en-IN" dirty="0" smtClean="0"/>
          </a:p>
          <a:p>
            <a:pPr algn="just">
              <a:lnSpc>
                <a:spcPct val="100000"/>
              </a:lnSpc>
            </a:pPr>
            <a:r>
              <a:rPr lang="en-IN" dirty="0" smtClean="0"/>
              <a:t>Various data splitting algorithms have been proposed, based on bootstrap, to correctly estimate the prediction accuracy of a model in the typical situation where a single data set has to be used to build the prediction models and again to estimate the prediction performance.</a:t>
            </a:r>
          </a:p>
          <a:p>
            <a:endParaRPr lang="en-IN" dirty="0"/>
          </a:p>
        </p:txBody>
      </p:sp>
    </p:spTree>
    <p:extLst>
      <p:ext uri="{BB962C8B-B14F-4D97-AF65-F5344CB8AC3E}">
        <p14:creationId xmlns:p14="http://schemas.microsoft.com/office/powerpoint/2010/main" val="2510217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sp>
        <p:nvSpPr>
          <p:cNvPr id="3" name="Content Placeholder 2"/>
          <p:cNvSpPr>
            <a:spLocks noGrp="1"/>
          </p:cNvSpPr>
          <p:nvPr>
            <p:ph idx="1"/>
          </p:nvPr>
        </p:nvSpPr>
        <p:spPr>
          <a:xfrm>
            <a:off x="838200" y="653143"/>
            <a:ext cx="10515600" cy="5523820"/>
          </a:xfrm>
        </p:spPr>
        <p:txBody>
          <a:bodyPr>
            <a:normAutofit/>
          </a:bodyPr>
          <a:lstStyle/>
          <a:p>
            <a:pPr algn="just">
              <a:buFont typeface="Wingdings" panose="05000000000000000000" pitchFamily="2" charset="2"/>
              <a:buChar char="q"/>
            </a:pPr>
            <a:r>
              <a:rPr lang="en-IN" dirty="0" smtClean="0"/>
              <a:t>Random </a:t>
            </a:r>
            <a:r>
              <a:rPr lang="en-IN" dirty="0"/>
              <a:t>survival forests (RSF) does not make the proportional hazards assumption and has the flexibility to model survivor curves that are of dissimilar shapes for contrasting groups of subjects. </a:t>
            </a:r>
            <a:endParaRPr lang="en-IN" dirty="0" smtClean="0"/>
          </a:p>
          <a:p>
            <a:pPr algn="just">
              <a:buFont typeface="Wingdings" panose="05000000000000000000" pitchFamily="2" charset="2"/>
              <a:buChar char="q"/>
            </a:pPr>
            <a:r>
              <a:rPr lang="en-IN" dirty="0" smtClean="0"/>
              <a:t>We </a:t>
            </a:r>
            <a:r>
              <a:rPr lang="en-IN" dirty="0"/>
              <a:t>applied both techniques </a:t>
            </a:r>
            <a:r>
              <a:rPr lang="en-IN" dirty="0" smtClean="0"/>
              <a:t>in our selected dataset </a:t>
            </a:r>
            <a:r>
              <a:rPr lang="en-IN" dirty="0"/>
              <a:t>and compared their fits using prediction error </a:t>
            </a:r>
            <a:r>
              <a:rPr lang="en-IN" dirty="0" smtClean="0"/>
              <a:t>curves.</a:t>
            </a:r>
          </a:p>
          <a:p>
            <a:pPr algn="just">
              <a:buFont typeface="Wingdings" panose="05000000000000000000" pitchFamily="2" charset="2"/>
              <a:buChar char="q"/>
            </a:pPr>
            <a:r>
              <a:rPr lang="en-IN" dirty="0" smtClean="0"/>
              <a:t> The </a:t>
            </a:r>
            <a:r>
              <a:rPr lang="en-IN" dirty="0"/>
              <a:t>concordance </a:t>
            </a:r>
            <a:r>
              <a:rPr lang="en-IN" dirty="0" smtClean="0"/>
              <a:t>index </a:t>
            </a:r>
            <a:r>
              <a:rPr lang="en-IN" dirty="0"/>
              <a:t>was introduced to extend RF to the setting of right-censored survival data. Implementation of RSF follows the same general principles as RF: (a) Survival trees are grown using bootstrapped data; (b) Random feature selection is used when splitting tree nodes; (c) Trees are generally grown deeply, and (d) The survival forest ensemble is calculated by averaging terminal node statistics (TNS).</a:t>
            </a:r>
          </a:p>
          <a:p>
            <a:pPr marL="0" indent="0" algn="just">
              <a:buNone/>
            </a:pPr>
            <a:endParaRPr lang="en-IN" dirty="0"/>
          </a:p>
        </p:txBody>
      </p:sp>
    </p:spTree>
    <p:extLst>
      <p:ext uri="{BB962C8B-B14F-4D97-AF65-F5344CB8AC3E}">
        <p14:creationId xmlns:p14="http://schemas.microsoft.com/office/powerpoint/2010/main" val="1421237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14103"/>
                <a:ext cx="10515600" cy="5262563"/>
              </a:xfrm>
            </p:spPr>
            <p:txBody>
              <a:bodyPr>
                <a:normAutofit fontScale="92500" lnSpcReduction="10000"/>
              </a:bodyPr>
              <a:lstStyle/>
              <a:p>
                <a:pPr marL="0" indent="0" algn="just">
                  <a:buNone/>
                </a:pPr>
                <a:r>
                  <a:rPr lang="en-IN" dirty="0"/>
                  <a:t>The general strategy of random forest is as follows</a:t>
                </a:r>
                <a:r>
                  <a:rPr lang="en-IN" dirty="0" smtClean="0"/>
                  <a:t>:</a:t>
                </a:r>
              </a:p>
              <a:p>
                <a:pPr marL="0" indent="0" algn="just">
                  <a:buNone/>
                </a:pPr>
                <a:endParaRPr lang="en-IN" dirty="0"/>
              </a:p>
              <a:p>
                <a:pPr algn="just"/>
                <a:r>
                  <a:rPr lang="en-IN" b="1" dirty="0"/>
                  <a:t>Step 1.</a:t>
                </a:r>
                <a:r>
                  <a:rPr lang="en-IN" dirty="0"/>
                  <a:t> Draw </a:t>
                </a:r>
                <a:r>
                  <a:rPr lang="en-IN" i="1" dirty="0"/>
                  <a:t>B</a:t>
                </a:r>
                <a:r>
                  <a:rPr lang="en-IN" dirty="0"/>
                  <a:t> bootstrap samples.</a:t>
                </a:r>
              </a:p>
              <a:p>
                <a:pPr algn="just"/>
                <a:r>
                  <a:rPr lang="en-IN" b="1" dirty="0"/>
                  <a:t>Step 2.</a:t>
                </a:r>
                <a:r>
                  <a:rPr lang="en-IN" dirty="0"/>
                  <a:t> Grow a survival tree based on the data of each of the bootstrap samples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m:t>
                    </m:r>
                    <m:r>
                      <a:rPr lang="en-IN" i="1">
                        <a:latin typeface="Cambria Math" panose="02040503050406030204" pitchFamily="18" charset="0"/>
                      </a:rPr>
                      <m:t>𝐵</m:t>
                    </m:r>
                    <m:r>
                      <a:rPr lang="en-IN" i="1">
                        <a:latin typeface="Cambria Math" panose="02040503050406030204" pitchFamily="18" charset="0"/>
                      </a:rPr>
                      <m:t>:</m:t>
                    </m:r>
                  </m:oMath>
                </a14:m>
                <a:endParaRPr lang="en-IN" dirty="0"/>
              </a:p>
              <a:p>
                <a:pPr lvl="0" algn="just"/>
                <a:r>
                  <a:rPr lang="en-IN" dirty="0"/>
                  <a:t>At each tree node select a subset of the predictor variables.</a:t>
                </a:r>
              </a:p>
              <a:p>
                <a:pPr lvl="0" algn="just"/>
                <a:r>
                  <a:rPr lang="en-IN" dirty="0"/>
                  <a:t>Among all binary splits defined by the predictor variables selected in a), find the best split into two subsets (the daughter nodes) according to a suitable criterion for right censored data, like the log-rank test.</a:t>
                </a:r>
              </a:p>
              <a:p>
                <a:pPr lvl="0" algn="just"/>
                <a:r>
                  <a:rPr lang="en-IN" dirty="0"/>
                  <a:t>Repeat a) - b) recursively on each daughter node until a stopping criterion is met.</a:t>
                </a:r>
              </a:p>
              <a:p>
                <a:pPr algn="just"/>
                <a:r>
                  <a:rPr lang="en-IN" b="1" dirty="0"/>
                  <a:t>Step 3.</a:t>
                </a:r>
                <a:r>
                  <a:rPr lang="en-IN" dirty="0"/>
                  <a:t> Aggregate information from the terminal nodes (nodes with no further split) from the </a:t>
                </a:r>
                <a:r>
                  <a:rPr lang="en-IN" i="1" dirty="0"/>
                  <a:t>B</a:t>
                </a:r>
                <a:r>
                  <a:rPr lang="en-IN" dirty="0"/>
                  <a:t> survival trees to obtain a risk prediction ensemble.</a:t>
                </a:r>
              </a:p>
              <a:p>
                <a:pPr marL="0"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14103"/>
                <a:ext cx="10515600" cy="5262563"/>
              </a:xfrm>
              <a:blipFill>
                <a:blip r:embed="rId2"/>
                <a:stretch>
                  <a:fillRect l="-1043" t="-2317" r="-986" b="-232"/>
                </a:stretch>
              </a:blipFill>
            </p:spPr>
            <p:txBody>
              <a:bodyPr/>
              <a:lstStyle/>
              <a:p>
                <a:r>
                  <a:rPr lang="en-IN">
                    <a:noFill/>
                  </a:rPr>
                  <a:t> </a:t>
                </a:r>
              </a:p>
            </p:txBody>
          </p:sp>
        </mc:Fallback>
      </mc:AlternateContent>
    </p:spTree>
    <p:extLst>
      <p:ext uri="{BB962C8B-B14F-4D97-AF65-F5344CB8AC3E}">
        <p14:creationId xmlns:p14="http://schemas.microsoft.com/office/powerpoint/2010/main" val="3542546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46356"/>
                <a:ext cx="10515600" cy="4351338"/>
              </a:xfrm>
            </p:spPr>
            <p:txBody>
              <a:bodyPr/>
              <a:lstStyle/>
              <a:p>
                <a:pPr marL="0" indent="0" algn="just">
                  <a:buNone/>
                </a:pPr>
                <a:r>
                  <a:rPr lang="en-US" dirty="0"/>
                  <a:t>When </a:t>
                </a:r>
                <a:r>
                  <a:rPr lang="en-US" b="1" dirty="0"/>
                  <a:t>training</a:t>
                </a:r>
                <a:r>
                  <a:rPr lang="en-US" dirty="0"/>
                  <a:t>, each tree in a random forest learns from a random sample of the data points. The individual trees are constructed based on </a:t>
                </a:r>
                <a:r>
                  <a:rPr lang="en-US" i="1" dirty="0"/>
                  <a:t>bootstrap samples (sampling without replacement)</a:t>
                </a:r>
                <a:r>
                  <a:rPr lang="en-US" dirty="0"/>
                  <a:t>, which means </a:t>
                </a:r>
                <a:r>
                  <a:rPr lang="en-US" dirty="0" smtClean="0"/>
                  <a:t>that </a:t>
                </a:r>
                <a:r>
                  <a:rPr lang="en-US" dirty="0"/>
                  <a:t>samples will </a:t>
                </a:r>
                <a:r>
                  <a:rPr lang="en-US" dirty="0" smtClean="0"/>
                  <a:t>not be repeated </a:t>
                </a:r>
                <a:r>
                  <a:rPr lang="en-US" dirty="0"/>
                  <a:t>in a single tree and for the split selection at each node of a tree a random subset of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𝑞</m:t>
                    </m:r>
                  </m:oMath>
                </a14:m>
                <a:r>
                  <a:rPr lang="en-US" dirty="0"/>
                  <a:t> covariates is chosen. </a:t>
                </a:r>
                <a:endParaRPr lang="en-US" dirty="0" smtClean="0"/>
              </a:p>
              <a:p>
                <a:pPr marL="0" indent="0" algn="just">
                  <a:buNone/>
                </a:pPr>
                <a:r>
                  <a:rPr lang="en-US" dirty="0" smtClean="0"/>
                  <a:t>When </a:t>
                </a:r>
                <a:r>
                  <a:rPr lang="en-US" b="1" dirty="0"/>
                  <a:t>testing</a:t>
                </a:r>
                <a:r>
                  <a:rPr lang="en-US" dirty="0"/>
                  <a:t>, predictions are made by averaging the predictions of each decision tree. This procedure of training each individual learner on different bootstrapped subsets of the data and then averaging the predictions is known as </a:t>
                </a:r>
                <a:r>
                  <a:rPr lang="en-US" i="1" dirty="0"/>
                  <a:t>bagging</a:t>
                </a:r>
                <a:r>
                  <a:rPr lang="en-US" dirty="0"/>
                  <a:t>, short for </a:t>
                </a:r>
                <a:r>
                  <a:rPr lang="en-US" i="1" dirty="0"/>
                  <a:t>bootstrap aggregating</a:t>
                </a:r>
                <a:r>
                  <a:rPr lang="en-US" dirty="0"/>
                  <a:t>.</a:t>
                </a:r>
                <a:endParaRPr lang="en-IN" dirty="0"/>
              </a:p>
              <a:p>
                <a:pPr marL="0"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46356"/>
                <a:ext cx="10515600" cy="4351338"/>
              </a:xfrm>
              <a:blipFill>
                <a:blip r:embed="rId2"/>
                <a:stretch>
                  <a:fillRect l="-1217"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1537199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latin typeface="+mn-lt"/>
              </a:rPr>
              <a:t>7.1 RSF LOG-RANK SPLITTING RULE</a:t>
            </a:r>
            <a:endParaRPr lang="en-IN" b="1"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22219"/>
                <a:ext cx="10515600" cy="5330535"/>
              </a:xfrm>
            </p:spPr>
            <p:txBody>
              <a:bodyPr>
                <a:normAutofit lnSpcReduction="10000"/>
              </a:bodyPr>
              <a:lstStyle/>
              <a:p>
                <a:pPr marL="0" indent="0" algn="just">
                  <a:buNone/>
                </a:pPr>
                <a:r>
                  <a:rPr lang="en-IN" dirty="0" smtClean="0"/>
                  <a:t>	To </a:t>
                </a:r>
                <a:r>
                  <a:rPr lang="en-IN" dirty="0"/>
                  <a:t>explain log-rank splitting, consider a specific tree node to be split. Without loss of generality let us assume this is the root node (top of the tree). For simplicity assume the data is not bootstrapped, thus the root node data is </a:t>
                </a:r>
                <a14:m>
                  <m:oMath xmlns:m="http://schemas.openxmlformats.org/officeDocument/2006/math">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𝑻</m:t>
                            </m:r>
                          </m:e>
                          <m:sub>
                            <m:r>
                              <a:rPr lang="en-IN" b="1" i="1">
                                <a:latin typeface="Cambria Math" panose="02040503050406030204" pitchFamily="18" charset="0"/>
                              </a:rPr>
                              <m:t>𝟏</m:t>
                            </m:r>
                          </m:sub>
                        </m:sSub>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𝟏</m:t>
                            </m:r>
                          </m:sub>
                        </m:sSub>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𝜹</m:t>
                            </m:r>
                          </m:e>
                          <m:sub>
                            <m:r>
                              <a:rPr lang="en-IN" b="1" i="1">
                                <a:latin typeface="Cambria Math" panose="02040503050406030204" pitchFamily="18" charset="0"/>
                              </a:rPr>
                              <m:t>𝟏</m:t>
                            </m:r>
                          </m:sub>
                        </m:sSub>
                      </m:e>
                    </m:d>
                    <m:r>
                      <a:rPr lang="en-IN" b="1" i="1">
                        <a:latin typeface="Cambria Math" panose="02040503050406030204" pitchFamily="18" charset="0"/>
                      </a:rPr>
                      <m:t>,…,</m:t>
                    </m:r>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𝑻</m:t>
                            </m:r>
                          </m:e>
                          <m:sub>
                            <m:r>
                              <a:rPr lang="en-IN" b="1" i="1">
                                <a:latin typeface="Cambria Math" panose="02040503050406030204" pitchFamily="18" charset="0"/>
                              </a:rPr>
                              <m:t>𝒏</m:t>
                            </m:r>
                          </m:sub>
                        </m:sSub>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𝒏</m:t>
                            </m:r>
                          </m:sub>
                        </m:sSub>
                        <m:sSub>
                          <m:sSubPr>
                            <m:ctrlPr>
                              <a:rPr lang="en-IN" b="1" i="1">
                                <a:latin typeface="Cambria Math" panose="02040503050406030204" pitchFamily="18" charset="0"/>
                              </a:rPr>
                            </m:ctrlPr>
                          </m:sSubPr>
                          <m:e>
                            <m:r>
                              <a:rPr lang="en-IN" b="1" i="1">
                                <a:latin typeface="Cambria Math" panose="02040503050406030204" pitchFamily="18" charset="0"/>
                              </a:rPr>
                              <m:t>,</m:t>
                            </m:r>
                            <m:r>
                              <a:rPr lang="en-IN" b="1" i="1">
                                <a:latin typeface="Cambria Math" panose="02040503050406030204" pitchFamily="18" charset="0"/>
                              </a:rPr>
                              <m:t>𝜹</m:t>
                            </m:r>
                          </m:e>
                          <m:sub>
                            <m:r>
                              <a:rPr lang="en-IN" b="1" i="1">
                                <a:latin typeface="Cambria Math" panose="02040503050406030204" pitchFamily="18" charset="0"/>
                              </a:rPr>
                              <m:t>𝒏</m:t>
                            </m:r>
                          </m:sub>
                        </m:sSub>
                      </m:e>
                    </m:d>
                  </m:oMath>
                </a14:m>
                <a:r>
                  <a:rPr lang="en-IN" dirty="0"/>
                  <a:t>. Let </a:t>
                </a:r>
                <a14:m>
                  <m:oMath xmlns:m="http://schemas.openxmlformats.org/officeDocument/2006/math">
                    <m:r>
                      <a:rPr lang="en-IN" b="1" i="1">
                        <a:latin typeface="Cambria Math" panose="02040503050406030204" pitchFamily="18" charset="0"/>
                      </a:rPr>
                      <m:t>𝑿</m:t>
                    </m:r>
                  </m:oMath>
                </a14:m>
                <a:r>
                  <a:rPr lang="en-IN" dirty="0"/>
                  <a:t> denote a specific variable (i.e., one of the coordinates of the feature vector). A proposed split using </a:t>
                </a:r>
                <a14:m>
                  <m:oMath xmlns:m="http://schemas.openxmlformats.org/officeDocument/2006/math">
                    <m:r>
                      <a:rPr lang="en-IN" b="1" i="1">
                        <a:latin typeface="Cambria Math" panose="02040503050406030204" pitchFamily="18" charset="0"/>
                      </a:rPr>
                      <m:t>𝑿</m:t>
                    </m:r>
                  </m:oMath>
                </a14:m>
                <a:r>
                  <a:rPr lang="en-IN" dirty="0"/>
                  <a:t> is of the form</a:t>
                </a:r>
                <a:r>
                  <a:rPr lang="en-IN" b="1" dirty="0"/>
                  <a:t> </a:t>
                </a:r>
                <a14:m>
                  <m:oMath xmlns:m="http://schemas.openxmlformats.org/officeDocument/2006/math">
                    <m:r>
                      <a:rPr lang="en-IN" b="1" i="1">
                        <a:latin typeface="Cambria Math" panose="02040503050406030204" pitchFamily="18" charset="0"/>
                      </a:rPr>
                      <m:t>𝑿</m:t>
                    </m:r>
                    <m:r>
                      <a:rPr lang="en-IN" b="1" i="1">
                        <a:latin typeface="Cambria Math" panose="02040503050406030204" pitchFamily="18" charset="0"/>
                      </a:rPr>
                      <m:t>≤</m:t>
                    </m:r>
                    <m:r>
                      <a:rPr lang="en-IN" b="1" i="1">
                        <a:latin typeface="Cambria Math" panose="02040503050406030204" pitchFamily="18" charset="0"/>
                      </a:rPr>
                      <m:t>𝒄</m:t>
                    </m:r>
                  </m:oMath>
                </a14:m>
                <a:r>
                  <a:rPr lang="en-IN" b="1" dirty="0"/>
                  <a:t> </a:t>
                </a:r>
                <a:r>
                  <a:rPr lang="en-IN" dirty="0"/>
                  <a:t>and </a:t>
                </a:r>
                <a14:m>
                  <m:oMath xmlns:m="http://schemas.openxmlformats.org/officeDocument/2006/math">
                    <m:r>
                      <a:rPr lang="en-IN" b="1" i="1">
                        <a:latin typeface="Cambria Math" panose="02040503050406030204" pitchFamily="18" charset="0"/>
                      </a:rPr>
                      <m:t>𝑿</m:t>
                    </m:r>
                    <m:r>
                      <a:rPr lang="en-IN" b="1" i="1">
                        <a:latin typeface="Cambria Math" panose="02040503050406030204" pitchFamily="18" charset="0"/>
                      </a:rPr>
                      <m:t>&gt;</m:t>
                    </m:r>
                    <m:r>
                      <a:rPr lang="en-IN" b="1" i="1">
                        <a:latin typeface="Cambria Math" panose="02040503050406030204" pitchFamily="18" charset="0"/>
                      </a:rPr>
                      <m:t>𝒄</m:t>
                    </m:r>
                  </m:oMath>
                </a14:m>
                <a:r>
                  <a:rPr lang="en-IN" dirty="0"/>
                  <a:t> (for simplicity we assume </a:t>
                </a:r>
                <a14:m>
                  <m:oMath xmlns:m="http://schemas.openxmlformats.org/officeDocument/2006/math">
                    <m:r>
                      <a:rPr lang="en-IN" b="1" i="1">
                        <a:latin typeface="Cambria Math" panose="02040503050406030204" pitchFamily="18" charset="0"/>
                      </a:rPr>
                      <m:t>𝑿</m:t>
                    </m:r>
                  </m:oMath>
                </a14:m>
                <a:r>
                  <a:rPr lang="en-IN" dirty="0"/>
                  <a:t> is nominal) and splits the node into left and right daughters, </a:t>
                </a:r>
                <a14:m>
                  <m:oMath xmlns:m="http://schemas.openxmlformats.org/officeDocument/2006/math">
                    <m:r>
                      <a:rPr lang="en-IN" b="1" i="1">
                        <a:latin typeface="Cambria Math" panose="02040503050406030204" pitchFamily="18" charset="0"/>
                      </a:rPr>
                      <m:t>𝑳</m:t>
                    </m:r>
                    <m:r>
                      <a:rPr lang="en-IN" b="1" i="1">
                        <a:latin typeface="Cambria Math" panose="02040503050406030204" pitchFamily="18" charset="0"/>
                      </a:rPr>
                      <m:t>=</m:t>
                    </m:r>
                    <m:d>
                      <m:dPr>
                        <m:begChr m:val="{"/>
                        <m:endChr m:val="}"/>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𝒊</m:t>
                            </m:r>
                          </m:sub>
                        </m:sSub>
                        <m:r>
                          <a:rPr lang="en-IN" b="1" i="1">
                            <a:latin typeface="Cambria Math" panose="02040503050406030204" pitchFamily="18" charset="0"/>
                          </a:rPr>
                          <m:t>≤</m:t>
                        </m:r>
                        <m:r>
                          <a:rPr lang="en-IN" b="1" i="1">
                            <a:latin typeface="Cambria Math" panose="02040503050406030204" pitchFamily="18" charset="0"/>
                          </a:rPr>
                          <m:t>𝒄</m:t>
                        </m:r>
                      </m:e>
                    </m:d>
                  </m:oMath>
                </a14:m>
                <a:r>
                  <a:rPr lang="en-IN" b="1" dirty="0"/>
                  <a:t> </a:t>
                </a:r>
                <a:r>
                  <a:rPr lang="en-IN" dirty="0"/>
                  <a:t>and </a:t>
                </a:r>
                <a14:m>
                  <m:oMath xmlns:m="http://schemas.openxmlformats.org/officeDocument/2006/math">
                    <m:r>
                      <a:rPr lang="en-IN" b="1" i="1">
                        <a:latin typeface="Cambria Math" panose="02040503050406030204" pitchFamily="18" charset="0"/>
                      </a:rPr>
                      <m:t>𝑹</m:t>
                    </m:r>
                    <m:r>
                      <a:rPr lang="en-IN" b="1" i="1">
                        <a:latin typeface="Cambria Math" panose="02040503050406030204" pitchFamily="18" charset="0"/>
                      </a:rPr>
                      <m:t>=</m:t>
                    </m:r>
                    <m:d>
                      <m:dPr>
                        <m:begChr m:val="{"/>
                        <m:endChr m:val="}"/>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𝒊</m:t>
                            </m:r>
                          </m:sub>
                        </m:sSub>
                        <m:r>
                          <a:rPr lang="en-IN" b="1" i="1">
                            <a:latin typeface="Cambria Math" panose="02040503050406030204" pitchFamily="18" charset="0"/>
                          </a:rPr>
                          <m:t>&gt;</m:t>
                        </m:r>
                        <m:r>
                          <a:rPr lang="en-IN" b="1" i="1">
                            <a:latin typeface="Cambria Math" panose="02040503050406030204" pitchFamily="18" charset="0"/>
                          </a:rPr>
                          <m:t>𝒄</m:t>
                        </m:r>
                      </m:e>
                    </m:d>
                  </m:oMath>
                </a14:m>
                <a:r>
                  <a:rPr lang="en-IN" b="1" dirty="0"/>
                  <a:t> </a:t>
                </a:r>
                <a:r>
                  <a:rPr lang="en-IN" dirty="0"/>
                  <a:t>respectively</a:t>
                </a:r>
                <a:r>
                  <a:rPr lang="en-IN" dirty="0" smtClean="0"/>
                  <a:t>.</a:t>
                </a:r>
              </a:p>
              <a:p>
                <a:pPr marL="0" indent="0" algn="just">
                  <a:buNone/>
                </a:pPr>
                <a:r>
                  <a:rPr lang="en-IN" dirty="0"/>
                  <a:t>	</a:t>
                </a:r>
                <a:r>
                  <a:rPr lang="en-IN" dirty="0" smtClean="0"/>
                  <a:t> Let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𝟏</m:t>
                        </m:r>
                      </m:sub>
                    </m:sSub>
                    <m:r>
                      <a:rPr lang="en-IN" b="1" i="1">
                        <a:latin typeface="Cambria Math" panose="02040503050406030204" pitchFamily="18" charset="0"/>
                      </a:rPr>
                      <m:t>&lt;</m:t>
                    </m:r>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𝟐</m:t>
                        </m:r>
                      </m:sub>
                    </m:sSub>
                    <m:r>
                      <a:rPr lang="en-IN" i="1">
                        <a:latin typeface="Cambria Math" panose="02040503050406030204" pitchFamily="18" charset="0"/>
                      </a:rPr>
                      <m:t>&lt;…&lt; </m:t>
                    </m:r>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𝒎</m:t>
                        </m:r>
                      </m:sub>
                    </m:sSub>
                  </m:oMath>
                </a14:m>
                <a:r>
                  <a:rPr lang="en-IN" dirty="0" smtClean="0"/>
                  <a:t> be </a:t>
                </a:r>
                <a:r>
                  <a:rPr lang="en-IN" dirty="0"/>
                  <a:t>the distinct death times and let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𝒅</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𝑳</m:t>
                        </m:r>
                      </m:sub>
                    </m:sSub>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𝒅</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𝑹</m:t>
                        </m:r>
                      </m:sub>
                    </m:sSub>
                  </m:oMath>
                </a14:m>
                <a:r>
                  <a:rPr lang="en-IN" dirty="0"/>
                  <a:t> and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𝒀</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𝑳</m:t>
                        </m:r>
                      </m:sub>
                    </m:sSub>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𝒀</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𝑹</m:t>
                        </m:r>
                      </m:sub>
                    </m:sSub>
                  </m:oMath>
                </a14:m>
                <a:r>
                  <a:rPr lang="en-IN" dirty="0"/>
                  <a:t> equal the number of deaths and individuals at risk at time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sub>
                    </m:sSub>
                  </m:oMath>
                </a14:m>
                <a:r>
                  <a:rPr lang="en-IN" dirty="0"/>
                  <a:t> in daughter nodes </a:t>
                </a:r>
                <a14:m>
                  <m:oMath xmlns:m="http://schemas.openxmlformats.org/officeDocument/2006/math">
                    <m:r>
                      <a:rPr lang="en-IN" b="1" i="1">
                        <a:latin typeface="Cambria Math" panose="02040503050406030204" pitchFamily="18" charset="0"/>
                      </a:rPr>
                      <m:t>𝑳</m:t>
                    </m:r>
                    <m:r>
                      <a:rPr lang="en-IN" b="1" i="1">
                        <a:latin typeface="Cambria Math" panose="02040503050406030204" pitchFamily="18" charset="0"/>
                      </a:rPr>
                      <m:t>, </m:t>
                    </m:r>
                    <m:r>
                      <a:rPr lang="en-IN" b="1" i="1">
                        <a:latin typeface="Cambria Math" panose="02040503050406030204" pitchFamily="18" charset="0"/>
                      </a:rPr>
                      <m:t>𝑹</m:t>
                    </m:r>
                  </m:oMath>
                </a14:m>
                <a:r>
                  <a:rPr lang="en-IN" dirty="0"/>
                  <a:t>. At risk means the number of individuals in a daughter who are alive at time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sub>
                    </m:sSub>
                    <m:r>
                      <a:rPr lang="en-IN" b="1" i="1">
                        <a:latin typeface="Cambria Math" panose="02040503050406030204" pitchFamily="18" charset="0"/>
                      </a:rPr>
                      <m:t>,</m:t>
                    </m:r>
                  </m:oMath>
                </a14:m>
                <a:r>
                  <a:rPr lang="en-IN" dirty="0"/>
                  <a:t> or who have an event (death) at time</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 </m:t>
                        </m:r>
                        <m:r>
                          <a:rPr lang="en-IN" b="1" i="1">
                            <a:latin typeface="Cambria Math" panose="02040503050406030204" pitchFamily="18" charset="0"/>
                          </a:rPr>
                          <m:t>𝒕</m:t>
                        </m:r>
                      </m:e>
                      <m:sub>
                        <m:r>
                          <a:rPr lang="en-IN" b="1" i="1">
                            <a:latin typeface="Cambria Math" panose="02040503050406030204" pitchFamily="18" charset="0"/>
                          </a:rPr>
                          <m:t>𝒋</m:t>
                        </m:r>
                      </m:sub>
                    </m:sSub>
                  </m:oMath>
                </a14:m>
                <a:r>
                  <a:rPr lang="en-IN" dirty="0"/>
                  <a:t>:</a:t>
                </a:r>
              </a:p>
              <a:p>
                <a:pPr marL="0" indent="0" algn="just">
                  <a:buNone/>
                </a:pPr>
                <a14:m>
                  <m:oMathPara xmlns:m="http://schemas.openxmlformats.org/officeDocument/2006/math">
                    <m:oMathParaPr>
                      <m:jc m:val="center"/>
                    </m:oMathParaPr>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𝒀</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𝑳</m:t>
                          </m:r>
                        </m:sub>
                      </m:sSub>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𝑻</m:t>
                          </m:r>
                        </m:e>
                        <m:sub>
                          <m:r>
                            <a:rPr lang="en-IN" b="1" i="1">
                              <a:latin typeface="Cambria Math" panose="02040503050406030204" pitchFamily="18" charset="0"/>
                            </a:rPr>
                            <m:t>𝒊</m:t>
                          </m:r>
                        </m:sub>
                      </m:sSub>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sub>
                      </m:sSub>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𝒊</m:t>
                          </m:r>
                        </m:sub>
                      </m:sSub>
                      <m:r>
                        <a:rPr lang="en-IN" b="1" i="1">
                          <a:latin typeface="Cambria Math" panose="02040503050406030204" pitchFamily="18" charset="0"/>
                        </a:rPr>
                        <m:t>≤</m:t>
                      </m:r>
                      <m:r>
                        <a:rPr lang="en-IN" b="1" i="1">
                          <a:latin typeface="Cambria Math" panose="02040503050406030204" pitchFamily="18" charset="0"/>
                        </a:rPr>
                        <m:t>𝒄</m:t>
                      </m:r>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𝒀</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𝑹</m:t>
                          </m:r>
                        </m:sub>
                      </m:sSub>
                      <m:r>
                        <a:rPr lang="en-IN" b="1" i="1">
                          <a:latin typeface="Cambria Math" panose="02040503050406030204" pitchFamily="18" charset="0"/>
                        </a:rPr>
                        <m:t>=#</m:t>
                      </m:r>
                      <m:d>
                        <m:dPr>
                          <m:begChr m:val="{"/>
                          <m:endChr m:val="}"/>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𝑻</m:t>
                              </m:r>
                            </m:e>
                            <m:sub>
                              <m:r>
                                <a:rPr lang="en-IN" b="1" i="1">
                                  <a:latin typeface="Cambria Math" panose="02040503050406030204" pitchFamily="18" charset="0"/>
                                </a:rPr>
                                <m:t>𝒊</m:t>
                              </m:r>
                            </m:sub>
                          </m:sSub>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sub>
                          </m:sSub>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𝒊</m:t>
                              </m:r>
                            </m:sub>
                          </m:sSub>
                          <m:r>
                            <a:rPr lang="en-IN" b="1" i="1">
                              <a:latin typeface="Cambria Math" panose="02040503050406030204" pitchFamily="18" charset="0"/>
                            </a:rPr>
                            <m:t>&gt;</m:t>
                          </m:r>
                          <m:r>
                            <a:rPr lang="en-IN" b="1" i="1">
                              <a:latin typeface="Cambria Math" panose="02040503050406030204" pitchFamily="18" charset="0"/>
                            </a:rPr>
                            <m:t>𝒄</m:t>
                          </m:r>
                        </m:e>
                      </m:d>
                      <m:r>
                        <a:rPr lang="en-IN" b="1" i="1">
                          <a:latin typeface="Cambria Math" panose="02040503050406030204" pitchFamily="18" charset="0"/>
                        </a:rPr>
                        <m:t>.</m:t>
                      </m:r>
                    </m:oMath>
                  </m:oMathPara>
                </a14:m>
                <a:endParaRPr lang="en-IN" dirty="0"/>
              </a:p>
              <a:p>
                <a:pPr marL="0"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22219"/>
                <a:ext cx="10515600" cy="5330535"/>
              </a:xfrm>
              <a:blipFill>
                <a:blip r:embed="rId2"/>
                <a:stretch>
                  <a:fillRect l="-1217" t="-2514" r="-1159"/>
                </a:stretch>
              </a:blipFill>
            </p:spPr>
            <p:txBody>
              <a:bodyPr/>
              <a:lstStyle/>
              <a:p>
                <a:r>
                  <a:rPr lang="en-IN">
                    <a:noFill/>
                  </a:rPr>
                  <a:t> </a:t>
                </a:r>
              </a:p>
            </p:txBody>
          </p:sp>
        </mc:Fallback>
      </mc:AlternateContent>
    </p:spTree>
    <p:extLst>
      <p:ext uri="{BB962C8B-B14F-4D97-AF65-F5344CB8AC3E}">
        <p14:creationId xmlns:p14="http://schemas.microsoft.com/office/powerpoint/2010/main" val="3106906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5126"/>
                <a:ext cx="10515600" cy="6079218"/>
              </a:xfrm>
            </p:spPr>
            <p:txBody>
              <a:bodyPr>
                <a:normAutofit fontScale="62500" lnSpcReduction="20000"/>
              </a:bodyPr>
              <a:lstStyle/>
              <a:p>
                <a:pPr marL="0" indent="0">
                  <a:lnSpc>
                    <a:spcPct val="120000"/>
                  </a:lnSpc>
                  <a:buNone/>
                </a:pPr>
                <a:r>
                  <a:rPr lang="en-IN" sz="3400" dirty="0"/>
                  <a:t>Define</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sub>
                      </m:sSub>
                      <m:r>
                        <a:rPr lang="en-IN" sz="3400" b="1" i="1">
                          <a:latin typeface="Cambria Math" panose="02040503050406030204" pitchFamily="18" charset="0"/>
                        </a:rPr>
                        <m:t>=</m:t>
                      </m:r>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𝑳</m:t>
                          </m:r>
                        </m:sub>
                      </m:sSub>
                      <m:r>
                        <a:rPr lang="en-IN" sz="3400" b="1" i="1">
                          <a:latin typeface="Cambria Math" panose="02040503050406030204" pitchFamily="18" charset="0"/>
                        </a:rPr>
                        <m:t>+</m:t>
                      </m:r>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𝑹</m:t>
                          </m:r>
                        </m:sub>
                      </m:sSub>
                      <m:r>
                        <a:rPr lang="en-IN" sz="3400" b="1" i="1">
                          <a:latin typeface="Cambria Math" panose="02040503050406030204" pitchFamily="18" charset="0"/>
                        </a:rPr>
                        <m:t>,     </m:t>
                      </m:r>
                      <m:sSub>
                        <m:sSubPr>
                          <m:ctrlPr>
                            <a:rPr lang="en-IN" sz="3400" b="1" i="1">
                              <a:latin typeface="Cambria Math" panose="02040503050406030204" pitchFamily="18" charset="0"/>
                            </a:rPr>
                          </m:ctrlPr>
                        </m:sSubPr>
                        <m:e>
                          <m:r>
                            <a:rPr lang="en-IN" sz="3400" b="1" i="1">
                              <a:latin typeface="Cambria Math" panose="02040503050406030204" pitchFamily="18" charset="0"/>
                            </a:rPr>
                            <m:t>    </m:t>
                          </m:r>
                          <m:r>
                            <a:rPr lang="en-IN" sz="3400" b="1" i="1">
                              <a:latin typeface="Cambria Math" panose="02040503050406030204" pitchFamily="18" charset="0"/>
                            </a:rPr>
                            <m:t>𝒅</m:t>
                          </m:r>
                        </m:e>
                        <m:sub>
                          <m:r>
                            <a:rPr lang="en-IN" sz="3400" b="1" i="1">
                              <a:latin typeface="Cambria Math" panose="02040503050406030204" pitchFamily="18" charset="0"/>
                            </a:rPr>
                            <m:t>𝒋</m:t>
                          </m:r>
                        </m:sub>
                      </m:sSub>
                      <m:r>
                        <a:rPr lang="en-IN" sz="3400" b="1" i="1">
                          <a:latin typeface="Cambria Math" panose="02040503050406030204" pitchFamily="18" charset="0"/>
                        </a:rPr>
                        <m:t>=</m:t>
                      </m:r>
                      <m:sSub>
                        <m:sSubPr>
                          <m:ctrlPr>
                            <a:rPr lang="en-IN" sz="3400" b="1" i="1">
                              <a:latin typeface="Cambria Math" panose="02040503050406030204" pitchFamily="18" charset="0"/>
                            </a:rPr>
                          </m:ctrlPr>
                        </m:sSubPr>
                        <m:e>
                          <m:r>
                            <a:rPr lang="en-IN" sz="3400" b="1" i="1">
                              <a:latin typeface="Cambria Math" panose="02040503050406030204" pitchFamily="18" charset="0"/>
                            </a:rPr>
                            <m:t>𝒅</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𝑳</m:t>
                          </m:r>
                        </m:sub>
                      </m:sSub>
                      <m:r>
                        <a:rPr lang="en-IN" sz="3400" b="1" i="1">
                          <a:latin typeface="Cambria Math" panose="02040503050406030204" pitchFamily="18" charset="0"/>
                        </a:rPr>
                        <m:t>+</m:t>
                      </m:r>
                      <m:sSub>
                        <m:sSubPr>
                          <m:ctrlPr>
                            <a:rPr lang="en-IN" sz="3400" b="1" i="1">
                              <a:latin typeface="Cambria Math" panose="02040503050406030204" pitchFamily="18" charset="0"/>
                            </a:rPr>
                          </m:ctrlPr>
                        </m:sSubPr>
                        <m:e>
                          <m:r>
                            <a:rPr lang="en-IN" sz="3400" b="1" i="1">
                              <a:latin typeface="Cambria Math" panose="02040503050406030204" pitchFamily="18" charset="0"/>
                            </a:rPr>
                            <m:t>𝒅</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𝑹</m:t>
                          </m:r>
                        </m:sub>
                      </m:sSub>
                      <m:r>
                        <a:rPr lang="en-IN" sz="3400" b="1" i="1">
                          <a:latin typeface="Cambria Math" panose="02040503050406030204" pitchFamily="18" charset="0"/>
                        </a:rPr>
                        <m:t>.</m:t>
                      </m:r>
                    </m:oMath>
                  </m:oMathPara>
                </a14:m>
                <a:endParaRPr lang="en-IN" sz="3400" dirty="0"/>
              </a:p>
              <a:p>
                <a:pPr marL="0" indent="0">
                  <a:lnSpc>
                    <a:spcPct val="120000"/>
                  </a:lnSpc>
                  <a:buNone/>
                </a:pPr>
                <a:endParaRPr lang="en-IN" sz="3400" dirty="0" smtClean="0"/>
              </a:p>
              <a:p>
                <a:pPr marL="0" indent="0">
                  <a:lnSpc>
                    <a:spcPct val="120000"/>
                  </a:lnSpc>
                  <a:buNone/>
                </a:pPr>
                <a:r>
                  <a:rPr lang="en-IN" sz="3400" dirty="0" smtClean="0"/>
                  <a:t>The </a:t>
                </a:r>
                <a:r>
                  <a:rPr lang="en-IN" sz="3400" dirty="0"/>
                  <a:t>log-rank split-statistic value for the split is</a:t>
                </a:r>
              </a:p>
              <a:p>
                <a:pPr marL="0" indent="0">
                  <a:lnSpc>
                    <a:spcPct val="120000"/>
                  </a:lnSpc>
                  <a:buNone/>
                </a:pPr>
                <a14:m>
                  <m:oMathPara xmlns:m="http://schemas.openxmlformats.org/officeDocument/2006/math">
                    <m:oMathParaPr>
                      <m:jc m:val="centerGroup"/>
                    </m:oMathParaPr>
                    <m:oMath xmlns:m="http://schemas.openxmlformats.org/officeDocument/2006/math">
                      <m:r>
                        <a:rPr lang="en-IN" sz="3400" b="1" i="1">
                          <a:latin typeface="Cambria Math" panose="02040503050406030204" pitchFamily="18" charset="0"/>
                        </a:rPr>
                        <m:t>𝑳</m:t>
                      </m:r>
                      <m:d>
                        <m:dPr>
                          <m:ctrlPr>
                            <a:rPr lang="en-IN" sz="3400" b="1" i="1">
                              <a:latin typeface="Cambria Math" panose="02040503050406030204" pitchFamily="18" charset="0"/>
                            </a:rPr>
                          </m:ctrlPr>
                        </m:dPr>
                        <m:e>
                          <m:r>
                            <a:rPr lang="en-IN" sz="3400" b="1" i="1">
                              <a:latin typeface="Cambria Math" panose="02040503050406030204" pitchFamily="18" charset="0"/>
                            </a:rPr>
                            <m:t>𝑿</m:t>
                          </m:r>
                          <m:r>
                            <a:rPr lang="en-IN" sz="3400" b="1" i="1">
                              <a:latin typeface="Cambria Math" panose="02040503050406030204" pitchFamily="18" charset="0"/>
                            </a:rPr>
                            <m:t>,</m:t>
                          </m:r>
                          <m:r>
                            <a:rPr lang="en-IN" sz="3400" b="1" i="1">
                              <a:latin typeface="Cambria Math" panose="02040503050406030204" pitchFamily="18" charset="0"/>
                            </a:rPr>
                            <m:t>𝒄</m:t>
                          </m:r>
                        </m:e>
                      </m:d>
                      <m:r>
                        <a:rPr lang="en-IN" sz="3400" b="1" i="1">
                          <a:latin typeface="Cambria Math" panose="02040503050406030204" pitchFamily="18" charset="0"/>
                        </a:rPr>
                        <m:t>=</m:t>
                      </m:r>
                      <m:f>
                        <m:fPr>
                          <m:ctrlPr>
                            <a:rPr lang="en-IN" sz="3400" b="1" i="1">
                              <a:latin typeface="Cambria Math" panose="02040503050406030204" pitchFamily="18" charset="0"/>
                            </a:rPr>
                          </m:ctrlPr>
                        </m:fPr>
                        <m:num>
                          <m:nary>
                            <m:naryPr>
                              <m:chr m:val="∑"/>
                              <m:limLoc m:val="undOvr"/>
                              <m:ctrlPr>
                                <a:rPr lang="en-IN" sz="3400" b="1" i="1">
                                  <a:latin typeface="Cambria Math" panose="02040503050406030204" pitchFamily="18" charset="0"/>
                                </a:rPr>
                              </m:ctrlPr>
                            </m:naryPr>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𝟏</m:t>
                              </m:r>
                            </m:sub>
                            <m:sup>
                              <m:r>
                                <a:rPr lang="en-IN" sz="3400" b="1" i="1">
                                  <a:latin typeface="Cambria Math" panose="02040503050406030204" pitchFamily="18" charset="0"/>
                                </a:rPr>
                                <m:t>𝒎</m:t>
                              </m:r>
                            </m:sup>
                            <m:e>
                              <m:r>
                                <a:rPr lang="en-IN" sz="3400" b="1" i="1">
                                  <a:latin typeface="Cambria Math" panose="02040503050406030204" pitchFamily="18" charset="0"/>
                                </a:rPr>
                                <m:t>(</m:t>
                              </m:r>
                              <m:sSub>
                                <m:sSubPr>
                                  <m:ctrlPr>
                                    <a:rPr lang="en-IN" sz="3400" b="1" i="1">
                                      <a:latin typeface="Cambria Math" panose="02040503050406030204" pitchFamily="18" charset="0"/>
                                    </a:rPr>
                                  </m:ctrlPr>
                                </m:sSubPr>
                                <m:e>
                                  <m:r>
                                    <a:rPr lang="en-IN" sz="3400" b="1" i="1">
                                      <a:latin typeface="Cambria Math" panose="02040503050406030204" pitchFamily="18" charset="0"/>
                                    </a:rPr>
                                    <m:t>𝒅</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𝑳</m:t>
                                  </m:r>
                                  <m:r>
                                    <a:rPr lang="en-IN" sz="3400" b="1" i="1">
                                      <a:latin typeface="Cambria Math" panose="02040503050406030204" pitchFamily="18" charset="0"/>
                                    </a:rPr>
                                    <m:t> − </m:t>
                                  </m:r>
                                </m:sub>
                              </m:sSub>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𝑳</m:t>
                                  </m:r>
                                </m:sub>
                              </m:sSub>
                              <m:f>
                                <m:fPr>
                                  <m:ctrlPr>
                                    <a:rPr lang="en-IN" sz="3400" b="1" i="1">
                                      <a:latin typeface="Cambria Math" panose="02040503050406030204" pitchFamily="18" charset="0"/>
                                    </a:rPr>
                                  </m:ctrlPr>
                                </m:fPr>
                                <m:num>
                                  <m:sSub>
                                    <m:sSubPr>
                                      <m:ctrlPr>
                                        <a:rPr lang="en-IN" sz="3400" b="1" i="1">
                                          <a:latin typeface="Cambria Math" panose="02040503050406030204" pitchFamily="18" charset="0"/>
                                        </a:rPr>
                                      </m:ctrlPr>
                                    </m:sSubPr>
                                    <m:e>
                                      <m:r>
                                        <a:rPr lang="en-IN" sz="3400" b="1" i="1">
                                          <a:latin typeface="Cambria Math" panose="02040503050406030204" pitchFamily="18" charset="0"/>
                                        </a:rPr>
                                        <m:t>𝒅</m:t>
                                      </m:r>
                                    </m:e>
                                    <m:sub>
                                      <m:r>
                                        <a:rPr lang="en-IN" sz="3400" b="1" i="1">
                                          <a:latin typeface="Cambria Math" panose="02040503050406030204" pitchFamily="18" charset="0"/>
                                        </a:rPr>
                                        <m:t>𝒋</m:t>
                                      </m:r>
                                    </m:sub>
                                  </m:sSub>
                                </m:num>
                                <m:den>
                                  <m:r>
                                    <a:rPr lang="en-IN" sz="3400" b="1" i="1">
                                      <a:latin typeface="Cambria Math" panose="02040503050406030204" pitchFamily="18" charset="0"/>
                                    </a:rPr>
                                    <m:t> </m:t>
                                  </m:r>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sub>
                                  </m:sSub>
                                </m:den>
                              </m:f>
                              <m:r>
                                <a:rPr lang="en-IN" sz="3400" b="1" i="1">
                                  <a:latin typeface="Cambria Math" panose="02040503050406030204" pitchFamily="18" charset="0"/>
                                </a:rPr>
                                <m:t>)</m:t>
                              </m:r>
                            </m:e>
                          </m:nary>
                        </m:num>
                        <m:den>
                          <m:rad>
                            <m:radPr>
                              <m:degHide m:val="on"/>
                              <m:ctrlPr>
                                <a:rPr lang="en-IN" sz="3400" b="1" i="1">
                                  <a:latin typeface="Cambria Math" panose="02040503050406030204" pitchFamily="18" charset="0"/>
                                </a:rPr>
                              </m:ctrlPr>
                            </m:radPr>
                            <m:deg/>
                            <m:e>
                              <m:nary>
                                <m:naryPr>
                                  <m:chr m:val="∑"/>
                                  <m:limLoc m:val="undOvr"/>
                                  <m:ctrlPr>
                                    <a:rPr lang="en-IN" sz="3400" b="1" i="1">
                                      <a:latin typeface="Cambria Math" panose="02040503050406030204" pitchFamily="18" charset="0"/>
                                    </a:rPr>
                                  </m:ctrlPr>
                                </m:naryPr>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𝟏</m:t>
                                  </m:r>
                                </m:sub>
                                <m:sup>
                                  <m:r>
                                    <a:rPr lang="en-IN" sz="3400" b="1" i="1">
                                      <a:latin typeface="Cambria Math" panose="02040503050406030204" pitchFamily="18" charset="0"/>
                                    </a:rPr>
                                    <m:t>𝒎</m:t>
                                  </m:r>
                                </m:sup>
                                <m:e>
                                  <m:f>
                                    <m:fPr>
                                      <m:ctrlPr>
                                        <a:rPr lang="en-IN" sz="3400" b="1" i="1">
                                          <a:latin typeface="Cambria Math" panose="02040503050406030204" pitchFamily="18" charset="0"/>
                                        </a:rPr>
                                      </m:ctrlPr>
                                    </m:fPr>
                                    <m:num>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𝑳</m:t>
                                          </m:r>
                                        </m:sub>
                                      </m:sSub>
                                      <m:r>
                                        <a:rPr lang="en-IN" sz="3400" b="1" i="1">
                                          <a:latin typeface="Cambria Math" panose="02040503050406030204" pitchFamily="18" charset="0"/>
                                        </a:rPr>
                                        <m:t>  </m:t>
                                      </m:r>
                                    </m:num>
                                    <m:den>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sub>
                                      </m:sSub>
                                    </m:den>
                                  </m:f>
                                </m:e>
                              </m:nary>
                              <m:d>
                                <m:dPr>
                                  <m:ctrlPr>
                                    <a:rPr lang="en-IN" sz="3400" b="1" i="1">
                                      <a:latin typeface="Cambria Math" panose="02040503050406030204" pitchFamily="18" charset="0"/>
                                    </a:rPr>
                                  </m:ctrlPr>
                                </m:dPr>
                                <m:e>
                                  <m:r>
                                    <a:rPr lang="en-IN" sz="3400" b="1" i="1">
                                      <a:latin typeface="Cambria Math" panose="02040503050406030204" pitchFamily="18" charset="0"/>
                                    </a:rPr>
                                    <m:t>𝟏</m:t>
                                  </m:r>
                                  <m:r>
                                    <a:rPr lang="en-IN" sz="3400" b="1" i="1">
                                      <a:latin typeface="Cambria Math" panose="02040503050406030204" pitchFamily="18" charset="0"/>
                                    </a:rPr>
                                    <m:t>− </m:t>
                                  </m:r>
                                  <m:f>
                                    <m:fPr>
                                      <m:ctrlPr>
                                        <a:rPr lang="en-IN" sz="3400" b="1" i="1">
                                          <a:latin typeface="Cambria Math" panose="02040503050406030204" pitchFamily="18" charset="0"/>
                                        </a:rPr>
                                      </m:ctrlPr>
                                    </m:fPr>
                                    <m:num>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r>
                                            <a:rPr lang="en-IN" sz="3400" b="1" i="1">
                                              <a:latin typeface="Cambria Math" panose="02040503050406030204" pitchFamily="18" charset="0"/>
                                            </a:rPr>
                                            <m:t>,</m:t>
                                          </m:r>
                                          <m:r>
                                            <a:rPr lang="en-IN" sz="3400" b="1" i="1">
                                              <a:latin typeface="Cambria Math" panose="02040503050406030204" pitchFamily="18" charset="0"/>
                                            </a:rPr>
                                            <m:t>𝑳</m:t>
                                          </m:r>
                                        </m:sub>
                                      </m:sSub>
                                    </m:num>
                                    <m:den>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sub>
                                      </m:sSub>
                                    </m:den>
                                  </m:f>
                                </m:e>
                              </m:d>
                              <m:d>
                                <m:dPr>
                                  <m:ctrlPr>
                                    <a:rPr lang="en-IN" sz="3400" b="1" i="1">
                                      <a:latin typeface="Cambria Math" panose="02040503050406030204" pitchFamily="18" charset="0"/>
                                    </a:rPr>
                                  </m:ctrlPr>
                                </m:dPr>
                                <m:e>
                                  <m:f>
                                    <m:fPr>
                                      <m:ctrlPr>
                                        <a:rPr lang="en-IN" sz="3400" b="1" i="1">
                                          <a:latin typeface="Cambria Math" panose="02040503050406030204" pitchFamily="18" charset="0"/>
                                        </a:rPr>
                                      </m:ctrlPr>
                                    </m:fPr>
                                    <m:num>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sub>
                                      </m:sSub>
                                      <m:r>
                                        <a:rPr lang="en-IN" sz="3400" b="1" i="1">
                                          <a:latin typeface="Cambria Math" panose="02040503050406030204" pitchFamily="18" charset="0"/>
                                        </a:rPr>
                                        <m:t>−</m:t>
                                      </m:r>
                                      <m:sSub>
                                        <m:sSubPr>
                                          <m:ctrlPr>
                                            <a:rPr lang="en-IN" sz="3400" b="1" i="1">
                                              <a:latin typeface="Cambria Math" panose="02040503050406030204" pitchFamily="18" charset="0"/>
                                            </a:rPr>
                                          </m:ctrlPr>
                                        </m:sSubPr>
                                        <m:e>
                                          <m:r>
                                            <a:rPr lang="en-IN" sz="3400" b="1" i="1">
                                              <a:latin typeface="Cambria Math" panose="02040503050406030204" pitchFamily="18" charset="0"/>
                                            </a:rPr>
                                            <m:t>𝒅</m:t>
                                          </m:r>
                                        </m:e>
                                        <m:sub>
                                          <m:r>
                                            <a:rPr lang="en-IN" sz="3400" b="1" i="1">
                                              <a:latin typeface="Cambria Math" panose="02040503050406030204" pitchFamily="18" charset="0"/>
                                            </a:rPr>
                                            <m:t>𝒋</m:t>
                                          </m:r>
                                        </m:sub>
                                      </m:sSub>
                                    </m:num>
                                    <m:den>
                                      <m:sSub>
                                        <m:sSubPr>
                                          <m:ctrlPr>
                                            <a:rPr lang="en-IN" sz="3400" b="1" i="1">
                                              <a:latin typeface="Cambria Math" panose="02040503050406030204" pitchFamily="18" charset="0"/>
                                            </a:rPr>
                                          </m:ctrlPr>
                                        </m:sSubPr>
                                        <m:e>
                                          <m:r>
                                            <a:rPr lang="en-IN" sz="3400" b="1" i="1">
                                              <a:latin typeface="Cambria Math" panose="02040503050406030204" pitchFamily="18" charset="0"/>
                                            </a:rPr>
                                            <m:t>𝒀</m:t>
                                          </m:r>
                                        </m:e>
                                        <m:sub>
                                          <m:r>
                                            <a:rPr lang="en-IN" sz="3400" b="1" i="1">
                                              <a:latin typeface="Cambria Math" panose="02040503050406030204" pitchFamily="18" charset="0"/>
                                            </a:rPr>
                                            <m:t>𝒋</m:t>
                                          </m:r>
                                        </m:sub>
                                      </m:sSub>
                                      <m:r>
                                        <a:rPr lang="en-IN" sz="3400" b="1" i="1">
                                          <a:latin typeface="Cambria Math" panose="02040503050406030204" pitchFamily="18" charset="0"/>
                                        </a:rPr>
                                        <m:t>−</m:t>
                                      </m:r>
                                      <m:r>
                                        <a:rPr lang="en-IN" sz="3400" b="1" i="1">
                                          <a:latin typeface="Cambria Math" panose="02040503050406030204" pitchFamily="18" charset="0"/>
                                        </a:rPr>
                                        <m:t>𝟏</m:t>
                                      </m:r>
                                    </m:den>
                                  </m:f>
                                </m:e>
                              </m:d>
                              <m:sSub>
                                <m:sSubPr>
                                  <m:ctrlPr>
                                    <a:rPr lang="en-IN" sz="3400" b="1" i="1">
                                      <a:latin typeface="Cambria Math" panose="02040503050406030204" pitchFamily="18" charset="0"/>
                                    </a:rPr>
                                  </m:ctrlPr>
                                </m:sSubPr>
                                <m:e>
                                  <m:r>
                                    <a:rPr lang="en-IN" sz="3400" b="1" i="1">
                                      <a:latin typeface="Cambria Math" panose="02040503050406030204" pitchFamily="18" charset="0"/>
                                    </a:rPr>
                                    <m:t>𝒅</m:t>
                                  </m:r>
                                </m:e>
                                <m:sub>
                                  <m:r>
                                    <a:rPr lang="en-IN" sz="3400" b="1" i="1">
                                      <a:latin typeface="Cambria Math" panose="02040503050406030204" pitchFamily="18" charset="0"/>
                                    </a:rPr>
                                    <m:t>𝒋</m:t>
                                  </m:r>
                                </m:sub>
                              </m:sSub>
                            </m:e>
                          </m:rad>
                        </m:den>
                      </m:f>
                    </m:oMath>
                  </m:oMathPara>
                </a14:m>
                <a:endParaRPr lang="en-IN" sz="3400" dirty="0"/>
              </a:p>
              <a:p>
                <a:pPr marL="0" indent="0">
                  <a:lnSpc>
                    <a:spcPct val="120000"/>
                  </a:lnSpc>
                  <a:buNone/>
                </a:pPr>
                <a:endParaRPr lang="en-IN" sz="3400" dirty="0" smtClean="0"/>
              </a:p>
              <a:p>
                <a:pPr marL="0" indent="0">
                  <a:lnSpc>
                    <a:spcPct val="120000"/>
                  </a:lnSpc>
                  <a:spcBef>
                    <a:spcPts val="0"/>
                  </a:spcBef>
                  <a:buNone/>
                </a:pPr>
                <a:r>
                  <a:rPr lang="en-IN" sz="3400" dirty="0" smtClean="0"/>
                  <a:t>The </a:t>
                </a:r>
                <a:r>
                  <a:rPr lang="en-IN" sz="3400" dirty="0"/>
                  <a:t>value </a:t>
                </a:r>
                <a14:m>
                  <m:oMath xmlns:m="http://schemas.openxmlformats.org/officeDocument/2006/math">
                    <m:r>
                      <a:rPr lang="en-IN" sz="3400" i="1">
                        <a:latin typeface="Cambria Math" panose="02040503050406030204" pitchFamily="18" charset="0"/>
                      </a:rPr>
                      <m:t>|</m:t>
                    </m:r>
                    <m:r>
                      <a:rPr lang="en-IN" sz="3400" b="1" i="1">
                        <a:latin typeface="Cambria Math" panose="02040503050406030204" pitchFamily="18" charset="0"/>
                      </a:rPr>
                      <m:t>𝑳</m:t>
                    </m:r>
                    <m:d>
                      <m:dPr>
                        <m:ctrlPr>
                          <a:rPr lang="en-IN" sz="3400" b="1" i="1">
                            <a:latin typeface="Cambria Math" panose="02040503050406030204" pitchFamily="18" charset="0"/>
                          </a:rPr>
                        </m:ctrlPr>
                      </m:dPr>
                      <m:e>
                        <m:r>
                          <a:rPr lang="en-IN" sz="3400" b="1" i="1">
                            <a:latin typeface="Cambria Math" panose="02040503050406030204" pitchFamily="18" charset="0"/>
                          </a:rPr>
                          <m:t>𝑿</m:t>
                        </m:r>
                        <m:r>
                          <a:rPr lang="en-IN" sz="3400" b="1" i="1">
                            <a:latin typeface="Cambria Math" panose="02040503050406030204" pitchFamily="18" charset="0"/>
                          </a:rPr>
                          <m:t>,</m:t>
                        </m:r>
                        <m:r>
                          <a:rPr lang="en-IN" sz="3400" b="1" i="1">
                            <a:latin typeface="Cambria Math" panose="02040503050406030204" pitchFamily="18" charset="0"/>
                          </a:rPr>
                          <m:t>𝒄</m:t>
                        </m:r>
                      </m:e>
                    </m:d>
                    <m:r>
                      <a:rPr lang="en-IN" sz="3400" b="1" i="1">
                        <a:latin typeface="Cambria Math" panose="02040503050406030204" pitchFamily="18" charset="0"/>
                      </a:rPr>
                      <m:t>|</m:t>
                    </m:r>
                  </m:oMath>
                </a14:m>
                <a:r>
                  <a:rPr lang="en-IN" sz="3400" dirty="0"/>
                  <a:t> is a </a:t>
                </a:r>
                <a:r>
                  <a:rPr lang="en-IN" sz="3400" b="1" dirty="0">
                    <a:solidFill>
                      <a:srgbClr val="FF0000"/>
                    </a:solidFill>
                  </a:rPr>
                  <a:t>measure of node separation</a:t>
                </a:r>
                <a:r>
                  <a:rPr lang="en-IN" sz="3400" dirty="0"/>
                  <a:t>. The larger the value, the greater the survival difference between </a:t>
                </a:r>
                <a14:m>
                  <m:oMath xmlns:m="http://schemas.openxmlformats.org/officeDocument/2006/math">
                    <m:r>
                      <a:rPr lang="en-IN" sz="3400" b="1" i="1">
                        <a:latin typeface="Cambria Math" panose="02040503050406030204" pitchFamily="18" charset="0"/>
                      </a:rPr>
                      <m:t>𝑳</m:t>
                    </m:r>
                  </m:oMath>
                </a14:m>
                <a:r>
                  <a:rPr lang="en-IN" sz="3400" dirty="0"/>
                  <a:t> and </a:t>
                </a:r>
                <a14:m>
                  <m:oMath xmlns:m="http://schemas.openxmlformats.org/officeDocument/2006/math">
                    <m:r>
                      <a:rPr lang="en-IN" sz="3400" b="1" i="1">
                        <a:latin typeface="Cambria Math" panose="02040503050406030204" pitchFamily="18" charset="0"/>
                      </a:rPr>
                      <m:t>𝑹</m:t>
                    </m:r>
                  </m:oMath>
                </a14:m>
                <a:r>
                  <a:rPr lang="en-IN" sz="3400" dirty="0"/>
                  <a:t>, and the better the split is. The best split is determined by finding the feature </a:t>
                </a:r>
                <a14:m>
                  <m:oMath xmlns:m="http://schemas.openxmlformats.org/officeDocument/2006/math">
                    <m:sSup>
                      <m:sSupPr>
                        <m:ctrlPr>
                          <a:rPr lang="en-IN" sz="3400" b="1" i="1">
                            <a:latin typeface="Cambria Math" panose="02040503050406030204" pitchFamily="18" charset="0"/>
                          </a:rPr>
                        </m:ctrlPr>
                      </m:sSupPr>
                      <m:e>
                        <m:r>
                          <a:rPr lang="en-IN" sz="3400" b="1" i="1">
                            <a:latin typeface="Cambria Math" panose="02040503050406030204" pitchFamily="18" charset="0"/>
                          </a:rPr>
                          <m:t>𝑿</m:t>
                        </m:r>
                      </m:e>
                      <m:sup>
                        <m:r>
                          <a:rPr lang="en-IN" sz="3400" b="1" i="1">
                            <a:latin typeface="Cambria Math" panose="02040503050406030204" pitchFamily="18" charset="0"/>
                          </a:rPr>
                          <m:t>∗</m:t>
                        </m:r>
                      </m:sup>
                    </m:sSup>
                  </m:oMath>
                </a14:m>
                <a:r>
                  <a:rPr lang="en-IN" sz="3400" dirty="0"/>
                  <a:t> and split-value </a:t>
                </a:r>
                <a14:m>
                  <m:oMath xmlns:m="http://schemas.openxmlformats.org/officeDocument/2006/math">
                    <m:sSup>
                      <m:sSupPr>
                        <m:ctrlPr>
                          <a:rPr lang="en-IN" sz="3400" b="1" i="1">
                            <a:latin typeface="Cambria Math" panose="02040503050406030204" pitchFamily="18" charset="0"/>
                          </a:rPr>
                        </m:ctrlPr>
                      </m:sSupPr>
                      <m:e>
                        <m:r>
                          <a:rPr lang="en-IN" sz="3400" b="1" i="1">
                            <a:latin typeface="Cambria Math" panose="02040503050406030204" pitchFamily="18" charset="0"/>
                          </a:rPr>
                          <m:t>𝒄</m:t>
                        </m:r>
                      </m:e>
                      <m:sup>
                        <m:r>
                          <a:rPr lang="en-IN" sz="3400" b="1" i="1">
                            <a:latin typeface="Cambria Math" panose="02040503050406030204" pitchFamily="18" charset="0"/>
                          </a:rPr>
                          <m:t>∗</m:t>
                        </m:r>
                      </m:sup>
                    </m:sSup>
                  </m:oMath>
                </a14:m>
                <a:r>
                  <a:rPr lang="en-IN" sz="3400" dirty="0"/>
                  <a:t> such that </a:t>
                </a:r>
                <a14:m>
                  <m:oMath xmlns:m="http://schemas.openxmlformats.org/officeDocument/2006/math">
                    <m:r>
                      <a:rPr lang="en-IN" sz="3400" i="1">
                        <a:latin typeface="Cambria Math" panose="02040503050406030204" pitchFamily="18" charset="0"/>
                      </a:rPr>
                      <m:t>|</m:t>
                    </m:r>
                    <m:r>
                      <a:rPr lang="en-IN" sz="3400" b="1" i="1">
                        <a:latin typeface="Cambria Math" panose="02040503050406030204" pitchFamily="18" charset="0"/>
                      </a:rPr>
                      <m:t>𝑳</m:t>
                    </m:r>
                    <m:d>
                      <m:dPr>
                        <m:ctrlPr>
                          <a:rPr lang="en-IN" sz="3400" b="1" i="1">
                            <a:latin typeface="Cambria Math" panose="02040503050406030204" pitchFamily="18" charset="0"/>
                          </a:rPr>
                        </m:ctrlPr>
                      </m:dPr>
                      <m:e>
                        <m:sSup>
                          <m:sSupPr>
                            <m:ctrlPr>
                              <a:rPr lang="en-IN" sz="3400" b="1" i="1">
                                <a:latin typeface="Cambria Math" panose="02040503050406030204" pitchFamily="18" charset="0"/>
                              </a:rPr>
                            </m:ctrlPr>
                          </m:sSupPr>
                          <m:e>
                            <m:r>
                              <a:rPr lang="en-IN" sz="3400" b="1" i="1">
                                <a:latin typeface="Cambria Math" panose="02040503050406030204" pitchFamily="18" charset="0"/>
                              </a:rPr>
                              <m:t>𝑿</m:t>
                            </m:r>
                          </m:e>
                          <m:sup>
                            <m:r>
                              <a:rPr lang="en-IN" sz="3400" b="1" i="1">
                                <a:latin typeface="Cambria Math" panose="02040503050406030204" pitchFamily="18" charset="0"/>
                              </a:rPr>
                              <m:t>∗</m:t>
                            </m:r>
                          </m:sup>
                        </m:sSup>
                        <m:r>
                          <a:rPr lang="en-IN" sz="3400" b="1" i="1">
                            <a:latin typeface="Cambria Math" panose="02040503050406030204" pitchFamily="18" charset="0"/>
                          </a:rPr>
                          <m:t>,</m:t>
                        </m:r>
                        <m:sSup>
                          <m:sSupPr>
                            <m:ctrlPr>
                              <a:rPr lang="en-IN" sz="3400" b="1" i="1">
                                <a:latin typeface="Cambria Math" panose="02040503050406030204" pitchFamily="18" charset="0"/>
                              </a:rPr>
                            </m:ctrlPr>
                          </m:sSupPr>
                          <m:e>
                            <m:r>
                              <a:rPr lang="en-IN" sz="3400" b="1" i="1">
                                <a:latin typeface="Cambria Math" panose="02040503050406030204" pitchFamily="18" charset="0"/>
                              </a:rPr>
                              <m:t>𝒄</m:t>
                            </m:r>
                          </m:e>
                          <m:sup>
                            <m:r>
                              <a:rPr lang="en-IN" sz="3400" b="1" i="1">
                                <a:latin typeface="Cambria Math" panose="02040503050406030204" pitchFamily="18" charset="0"/>
                              </a:rPr>
                              <m:t>∗</m:t>
                            </m:r>
                          </m:sup>
                        </m:sSup>
                      </m:e>
                    </m:d>
                    <m:r>
                      <a:rPr lang="en-IN" sz="3400" b="1" i="1">
                        <a:latin typeface="Cambria Math" panose="02040503050406030204" pitchFamily="18" charset="0"/>
                      </a:rPr>
                      <m:t>|≥</m:t>
                    </m:r>
                    <m:r>
                      <a:rPr lang="en-IN" sz="3400" i="1">
                        <a:latin typeface="Cambria Math" panose="02040503050406030204" pitchFamily="18" charset="0"/>
                      </a:rPr>
                      <m:t>|</m:t>
                    </m:r>
                    <m:r>
                      <a:rPr lang="en-IN" sz="3400" b="1" i="1">
                        <a:latin typeface="Cambria Math" panose="02040503050406030204" pitchFamily="18" charset="0"/>
                      </a:rPr>
                      <m:t>𝑳</m:t>
                    </m:r>
                    <m:d>
                      <m:dPr>
                        <m:ctrlPr>
                          <a:rPr lang="en-IN" sz="3400" b="1" i="1">
                            <a:latin typeface="Cambria Math" panose="02040503050406030204" pitchFamily="18" charset="0"/>
                          </a:rPr>
                        </m:ctrlPr>
                      </m:dPr>
                      <m:e>
                        <m:r>
                          <a:rPr lang="en-IN" sz="3400" b="1" i="1">
                            <a:latin typeface="Cambria Math" panose="02040503050406030204" pitchFamily="18" charset="0"/>
                          </a:rPr>
                          <m:t>𝑿</m:t>
                        </m:r>
                        <m:r>
                          <a:rPr lang="en-IN" sz="3400" b="1" i="1">
                            <a:latin typeface="Cambria Math" panose="02040503050406030204" pitchFamily="18" charset="0"/>
                          </a:rPr>
                          <m:t>,</m:t>
                        </m:r>
                        <m:r>
                          <a:rPr lang="en-IN" sz="3400" b="1" i="1">
                            <a:latin typeface="Cambria Math" panose="02040503050406030204" pitchFamily="18" charset="0"/>
                          </a:rPr>
                          <m:t>𝒄</m:t>
                        </m:r>
                      </m:e>
                    </m:d>
                    <m:r>
                      <a:rPr lang="en-IN" sz="3400" b="1" i="1">
                        <a:latin typeface="Cambria Math" panose="02040503050406030204" pitchFamily="18" charset="0"/>
                      </a:rPr>
                      <m:t>|</m:t>
                    </m:r>
                  </m:oMath>
                </a14:m>
                <a:r>
                  <a:rPr lang="en-IN" sz="3400" dirty="0"/>
                  <a:t> for all </a:t>
                </a:r>
                <a14:m>
                  <m:oMath xmlns:m="http://schemas.openxmlformats.org/officeDocument/2006/math">
                    <m:r>
                      <a:rPr lang="en-IN" sz="3400" b="1" i="1">
                        <a:latin typeface="Cambria Math" panose="02040503050406030204" pitchFamily="18" charset="0"/>
                      </a:rPr>
                      <m:t>𝑿</m:t>
                    </m:r>
                  </m:oMath>
                </a14:m>
                <a:r>
                  <a:rPr lang="en-IN" sz="3400" dirty="0"/>
                  <a:t> and </a:t>
                </a:r>
                <a14:m>
                  <m:oMath xmlns:m="http://schemas.openxmlformats.org/officeDocument/2006/math">
                    <m:r>
                      <a:rPr lang="en-IN" sz="3400" b="1" i="1">
                        <a:latin typeface="Cambria Math" panose="02040503050406030204" pitchFamily="18" charset="0"/>
                      </a:rPr>
                      <m:t>𝒄</m:t>
                    </m:r>
                  </m:oMath>
                </a14:m>
                <a:r>
                  <a:rPr lang="en-IN" sz="3400" b="1" dirty="0"/>
                  <a:t>.</a:t>
                </a:r>
                <a:endParaRPr lang="en-IN" sz="3400" dirty="0"/>
              </a:p>
              <a:p>
                <a:pPr marL="0" indent="0">
                  <a:lnSpc>
                    <a:spcPct val="120000"/>
                  </a:lnSpc>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5126"/>
                <a:ext cx="10515600" cy="6079218"/>
              </a:xfrm>
              <a:blipFill>
                <a:blip r:embed="rId2"/>
                <a:stretch>
                  <a:fillRect l="-696" t="-602" r="-232"/>
                </a:stretch>
              </a:blipFill>
            </p:spPr>
            <p:txBody>
              <a:bodyPr/>
              <a:lstStyle/>
              <a:p>
                <a:r>
                  <a:rPr lang="en-IN">
                    <a:noFill/>
                  </a:rPr>
                  <a:t> </a:t>
                </a:r>
              </a:p>
            </p:txBody>
          </p:sp>
        </mc:Fallback>
      </mc:AlternateContent>
    </p:spTree>
    <p:extLst>
      <p:ext uri="{BB962C8B-B14F-4D97-AF65-F5344CB8AC3E}">
        <p14:creationId xmlns:p14="http://schemas.microsoft.com/office/powerpoint/2010/main" val="2417306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5"/>
            <a:ext cx="10515600" cy="1325563"/>
          </a:xfrm>
        </p:spPr>
        <p:txBody>
          <a:bodyPr>
            <a:normAutofit fontScale="90000"/>
          </a:bodyPr>
          <a:lstStyle/>
          <a:p>
            <a:r>
              <a:rPr lang="en-IN" b="1" dirty="0" smtClean="0">
                <a:latin typeface="+mn-lt"/>
              </a:rPr>
              <a:t>7.2 ENSEMBLE CHF AND SURVIVAL FUNCTION</a:t>
            </a:r>
            <a:br>
              <a:rPr lang="en-IN" b="1" dirty="0" smtClean="0">
                <a:latin typeface="+mn-lt"/>
              </a:rPr>
            </a:br>
            <a:endParaRPr lang="en-IN" b="1"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8869"/>
                <a:ext cx="10515600" cy="5236622"/>
              </a:xfrm>
            </p:spPr>
            <p:txBody>
              <a:bodyPr>
                <a:normAutofit lnSpcReduction="10000"/>
              </a:bodyPr>
              <a:lstStyle/>
              <a:p>
                <a:pPr marL="0" indent="0" algn="just">
                  <a:buNone/>
                </a:pPr>
                <a:r>
                  <a:rPr lang="en-IN" dirty="0" smtClean="0"/>
                  <a:t>	Once </a:t>
                </a:r>
                <a:r>
                  <a:rPr lang="en-IN" dirty="0"/>
                  <a:t>the survival tree is grown, the ends of the tree are called the terminal nodes. The survival tree predictor is defined in terms of the predictor within each terminal node. Let </a:t>
                </a:r>
                <a14:m>
                  <m:oMath xmlns:m="http://schemas.openxmlformats.org/officeDocument/2006/math">
                    <m:r>
                      <a:rPr lang="en-IN" b="1" i="1">
                        <a:latin typeface="Cambria Math" panose="02040503050406030204" pitchFamily="18" charset="0"/>
                      </a:rPr>
                      <m:t>𝒉</m:t>
                    </m:r>
                  </m:oMath>
                </a14:m>
                <a:r>
                  <a:rPr lang="en-IN" dirty="0"/>
                  <a:t> be a terminal node of the tree and let</a:t>
                </a:r>
              </a:p>
              <a:p>
                <a:pPr marL="0" indent="0" algn="just">
                  <a:buNone/>
                </a:pPr>
                <a14:m>
                  <m:oMathPara xmlns:m="http://schemas.openxmlformats.org/officeDocument/2006/math">
                    <m:oMathParaPr>
                      <m:jc m:val="centerGroup"/>
                    </m:oMathParaPr>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𝒉</m:t>
                          </m:r>
                        </m:sub>
                      </m:sSub>
                      <m:r>
                        <a:rPr lang="en-IN" b="1" i="1">
                          <a:latin typeface="Cambria Math" panose="02040503050406030204" pitchFamily="18" charset="0"/>
                        </a:rPr>
                        <m:t>&lt;</m:t>
                      </m:r>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𝟐</m:t>
                          </m:r>
                          <m:r>
                            <a:rPr lang="en-IN" b="1" i="1">
                              <a:latin typeface="Cambria Math" panose="02040503050406030204" pitchFamily="18" charset="0"/>
                            </a:rPr>
                            <m:t>,</m:t>
                          </m:r>
                          <m:r>
                            <a:rPr lang="en-IN" b="1" i="1">
                              <a:latin typeface="Cambria Math" panose="02040503050406030204" pitchFamily="18" charset="0"/>
                            </a:rPr>
                            <m:t>𝒉</m:t>
                          </m:r>
                        </m:sub>
                      </m:sSub>
                      <m:r>
                        <a:rPr lang="en-IN" i="1">
                          <a:latin typeface="Cambria Math" panose="02040503050406030204" pitchFamily="18" charset="0"/>
                        </a:rPr>
                        <m:t>&lt;…&lt; </m:t>
                      </m:r>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𝒎</m:t>
                          </m:r>
                          <m:d>
                            <m:dPr>
                              <m:ctrlPr>
                                <a:rPr lang="en-IN" b="1" i="1">
                                  <a:latin typeface="Cambria Math" panose="02040503050406030204" pitchFamily="18" charset="0"/>
                                </a:rPr>
                              </m:ctrlPr>
                            </m:dPr>
                            <m:e>
                              <m:r>
                                <a:rPr lang="en-IN" b="1" i="1">
                                  <a:latin typeface="Cambria Math" panose="02040503050406030204" pitchFamily="18" charset="0"/>
                                </a:rPr>
                                <m:t>𝒉</m:t>
                              </m:r>
                            </m:e>
                          </m:d>
                          <m:r>
                            <a:rPr lang="en-IN" b="1" i="1">
                              <a:latin typeface="Cambria Math" panose="02040503050406030204" pitchFamily="18" charset="0"/>
                            </a:rPr>
                            <m:t>,</m:t>
                          </m:r>
                          <m:r>
                            <a:rPr lang="en-IN" b="1" i="1">
                              <a:latin typeface="Cambria Math" panose="02040503050406030204" pitchFamily="18" charset="0"/>
                            </a:rPr>
                            <m:t>𝒉</m:t>
                          </m:r>
                        </m:sub>
                      </m:sSub>
                    </m:oMath>
                  </m:oMathPara>
                </a14:m>
                <a:endParaRPr lang="en-IN" dirty="0"/>
              </a:p>
              <a:p>
                <a:pPr marL="0" indent="0" algn="just">
                  <a:buNone/>
                </a:pPr>
                <a:r>
                  <a:rPr lang="en-IN" dirty="0"/>
                  <a:t>be the unique death times in </a:t>
                </a:r>
                <a14:m>
                  <m:oMath xmlns:m="http://schemas.openxmlformats.org/officeDocument/2006/math">
                    <m:r>
                      <a:rPr lang="en-IN" b="1" i="1">
                        <a:latin typeface="Cambria Math" panose="02040503050406030204" pitchFamily="18" charset="0"/>
                      </a:rPr>
                      <m:t>𝒉</m:t>
                    </m:r>
                  </m:oMath>
                </a14:m>
                <a:r>
                  <a:rPr lang="en-IN" dirty="0"/>
                  <a:t> and let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𝒅</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𝒉</m:t>
                        </m:r>
                        <m:r>
                          <a:rPr lang="en-IN" b="1" i="1">
                            <a:latin typeface="Cambria Math" panose="02040503050406030204" pitchFamily="18" charset="0"/>
                          </a:rPr>
                          <m:t> </m:t>
                        </m:r>
                      </m:sub>
                    </m:sSub>
                  </m:oMath>
                </a14:m>
                <a:r>
                  <a:rPr lang="en-IN" dirty="0"/>
                  <a:t> and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𝒀</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𝒉</m:t>
                        </m:r>
                      </m:sub>
                    </m:sSub>
                  </m:oMath>
                </a14:m>
                <a:r>
                  <a:rPr lang="en-IN" dirty="0"/>
                  <a:t> equal the number of deaths and individuals at risk at time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𝒉</m:t>
                        </m:r>
                      </m:sub>
                    </m:sSub>
                  </m:oMath>
                </a14:m>
                <a:r>
                  <a:rPr lang="en-IN" dirty="0"/>
                  <a:t>. The Cumulative hazard function (CHF) and survival functions for</a:t>
                </a:r>
                <a14:m>
                  <m:oMath xmlns:m="http://schemas.openxmlformats.org/officeDocument/2006/math">
                    <m:r>
                      <a:rPr lang="en-IN" b="1" i="1">
                        <a:latin typeface="Cambria Math" panose="02040503050406030204" pitchFamily="18" charset="0"/>
                      </a:rPr>
                      <m:t> </m:t>
                    </m:r>
                    <m:r>
                      <a:rPr lang="en-IN" b="1" i="1">
                        <a:latin typeface="Cambria Math" panose="02040503050406030204" pitchFamily="18" charset="0"/>
                      </a:rPr>
                      <m:t>𝒉</m:t>
                    </m:r>
                  </m:oMath>
                </a14:m>
                <a:r>
                  <a:rPr lang="en-IN" dirty="0"/>
                  <a:t> are estimated using the bootstrapped Nelson-Aalen and Kaplan-Meier estimators</a:t>
                </a:r>
                <a:r>
                  <a:rPr lang="en-IN" dirty="0" smtClean="0"/>
                  <a:t>,</a:t>
                </a:r>
              </a:p>
              <a:p>
                <a:pPr marL="0" indent="0" algn="just">
                  <a:buNone/>
                </a:pPr>
                <a:endParaRPr lang="en-IN" dirty="0"/>
              </a:p>
              <a:p>
                <a:pPr marL="0" indent="0" algn="just">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h</m:t>
                          </m:r>
                        </m:sub>
                      </m:sSub>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nary>
                        <m:naryPr>
                          <m:chr m:val="∑"/>
                          <m:limLoc m:val="undOvr"/>
                          <m:supHide m:val="on"/>
                          <m:ctrlPr>
                            <a:rPr lang="en-IN" i="1">
                              <a:latin typeface="Cambria Math" panose="02040503050406030204" pitchFamily="18" charset="0"/>
                            </a:rPr>
                          </m:ctrlPr>
                        </m:naryPr>
                        <m:sub>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𝒉</m:t>
                              </m:r>
                              <m:r>
                                <a:rPr lang="en-IN" b="1" i="1">
                                  <a:latin typeface="Cambria Math" panose="02040503050406030204" pitchFamily="18" charset="0"/>
                                </a:rPr>
                                <m:t>≤</m:t>
                              </m:r>
                              <m:r>
                                <a:rPr lang="en-IN" b="1" i="1">
                                  <a:latin typeface="Cambria Math" panose="02040503050406030204" pitchFamily="18" charset="0"/>
                                </a:rPr>
                                <m:t>𝒕</m:t>
                              </m:r>
                            </m:sub>
                          </m:sSub>
                        </m:sub>
                        <m:sup/>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𝑗</m:t>
                                  </m:r>
                                  <m:r>
                                    <a:rPr lang="en-IN" i="1">
                                      <a:latin typeface="Cambria Math" panose="02040503050406030204" pitchFamily="18" charset="0"/>
                                    </a:rPr>
                                    <m:t>,</m:t>
                                  </m:r>
                                  <m:r>
                                    <a:rPr lang="en-IN" i="1">
                                      <a:latin typeface="Cambria Math" panose="02040503050406030204" pitchFamily="18" charset="0"/>
                                    </a:rPr>
                                    <m:t>h</m:t>
                                  </m:r>
                                </m:sub>
                              </m:sSub>
                            </m:num>
                            <m:den>
                              <m:sSub>
                                <m:sSubPr>
                                  <m:ctrlPr>
                                    <a:rPr lang="en-IN"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𝑗</m:t>
                                  </m:r>
                                  <m:r>
                                    <a:rPr lang="en-IN" i="1">
                                      <a:latin typeface="Cambria Math" panose="02040503050406030204" pitchFamily="18" charset="0"/>
                                    </a:rPr>
                                    <m:t>,</m:t>
                                  </m:r>
                                  <m:r>
                                    <a:rPr lang="en-IN" i="1">
                                      <a:latin typeface="Cambria Math" panose="02040503050406030204" pitchFamily="18" charset="0"/>
                                    </a:rPr>
                                    <m:t>h</m:t>
                                  </m:r>
                                </m:sub>
                              </m:sSub>
                            </m:den>
                          </m:f>
                        </m:e>
                      </m:nary>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h</m:t>
                          </m:r>
                        </m:sub>
                      </m:sSub>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nary>
                        <m:naryPr>
                          <m:chr m:val="∏"/>
                          <m:limLoc m:val="undOvr"/>
                          <m:supHide m:val="on"/>
                          <m:ctrlPr>
                            <a:rPr lang="en-IN" i="1">
                              <a:latin typeface="Cambria Math" panose="02040503050406030204" pitchFamily="18" charset="0"/>
                            </a:rPr>
                          </m:ctrlPr>
                        </m:naryPr>
                        <m:sub>
                          <m:sSub>
                            <m:sSubPr>
                              <m:ctrlPr>
                                <a:rPr lang="en-IN" b="1" i="1">
                                  <a:latin typeface="Cambria Math" panose="02040503050406030204" pitchFamily="18" charset="0"/>
                                </a:rPr>
                              </m:ctrlPr>
                            </m:sSubPr>
                            <m:e>
                              <m:r>
                                <a:rPr lang="en-IN" b="1" i="1">
                                  <a:latin typeface="Cambria Math" panose="02040503050406030204" pitchFamily="18" charset="0"/>
                                </a:rPr>
                                <m:t>𝒕</m:t>
                              </m:r>
                            </m:e>
                            <m:sub>
                              <m:r>
                                <a:rPr lang="en-IN" b="1" i="1">
                                  <a:latin typeface="Cambria Math" panose="02040503050406030204" pitchFamily="18" charset="0"/>
                                </a:rPr>
                                <m:t>𝒋</m:t>
                              </m:r>
                              <m:r>
                                <a:rPr lang="en-IN" b="1" i="1">
                                  <a:latin typeface="Cambria Math" panose="02040503050406030204" pitchFamily="18" charset="0"/>
                                </a:rPr>
                                <m:t>,</m:t>
                              </m:r>
                              <m:r>
                                <a:rPr lang="en-IN" b="1" i="1">
                                  <a:latin typeface="Cambria Math" panose="02040503050406030204" pitchFamily="18" charset="0"/>
                                </a:rPr>
                                <m:t>𝒉</m:t>
                              </m:r>
                              <m:r>
                                <a:rPr lang="en-IN" b="1" i="1">
                                  <a:latin typeface="Cambria Math" panose="02040503050406030204" pitchFamily="18" charset="0"/>
                                </a:rPr>
                                <m:t>≤</m:t>
                              </m:r>
                              <m:r>
                                <a:rPr lang="en-IN" b="1" i="1">
                                  <a:latin typeface="Cambria Math" panose="02040503050406030204" pitchFamily="18" charset="0"/>
                                </a:rPr>
                                <m:t>𝒕</m:t>
                              </m:r>
                            </m:sub>
                          </m:sSub>
                        </m:sub>
                        <m:sup/>
                        <m:e>
                          <m:d>
                            <m:dPr>
                              <m:ctrlPr>
                                <a:rPr lang="en-IN" i="1">
                                  <a:latin typeface="Cambria Math" panose="02040503050406030204" pitchFamily="18" charset="0"/>
                                </a:rPr>
                              </m:ctrlPr>
                            </m:dPr>
                            <m:e>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𝑗</m:t>
                                      </m:r>
                                      <m:r>
                                        <a:rPr lang="en-IN" i="1">
                                          <a:latin typeface="Cambria Math" panose="02040503050406030204" pitchFamily="18" charset="0"/>
                                        </a:rPr>
                                        <m:t>,</m:t>
                                      </m:r>
                                      <m:r>
                                        <a:rPr lang="en-IN" i="1">
                                          <a:latin typeface="Cambria Math" panose="02040503050406030204" pitchFamily="18" charset="0"/>
                                        </a:rPr>
                                        <m:t>h</m:t>
                                      </m:r>
                                    </m:sub>
                                  </m:sSub>
                                </m:num>
                                <m:den>
                                  <m:sSub>
                                    <m:sSubPr>
                                      <m:ctrlPr>
                                        <a:rPr lang="en-IN"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𝑗</m:t>
                                      </m:r>
                                      <m:r>
                                        <a:rPr lang="en-IN" i="1">
                                          <a:latin typeface="Cambria Math" panose="02040503050406030204" pitchFamily="18" charset="0"/>
                                        </a:rPr>
                                        <m:t>,</m:t>
                                      </m:r>
                                      <m:r>
                                        <a:rPr lang="en-IN" i="1">
                                          <a:latin typeface="Cambria Math" panose="02040503050406030204" pitchFamily="18" charset="0"/>
                                        </a:rPr>
                                        <m:t>h</m:t>
                                      </m:r>
                                    </m:sub>
                                  </m:sSub>
                                </m:den>
                              </m:f>
                            </m:e>
                          </m:d>
                        </m:e>
                      </m:nary>
                      <m:r>
                        <a:rPr lang="en-IN" i="1">
                          <a:latin typeface="Cambria Math" panose="02040503050406030204" pitchFamily="18" charset="0"/>
                        </a:rPr>
                        <m:t>.</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8869"/>
                <a:ext cx="10515600" cy="5236622"/>
              </a:xfrm>
              <a:blipFill>
                <a:blip r:embed="rId2"/>
                <a:stretch>
                  <a:fillRect l="-1217" t="-2561" r="-1159"/>
                </a:stretch>
              </a:blipFill>
            </p:spPr>
            <p:txBody>
              <a:bodyPr/>
              <a:lstStyle/>
              <a:p>
                <a:r>
                  <a:rPr lang="en-IN">
                    <a:noFill/>
                  </a:rPr>
                  <a:t> </a:t>
                </a:r>
              </a:p>
            </p:txBody>
          </p:sp>
        </mc:Fallback>
      </mc:AlternateContent>
    </p:spTree>
    <p:extLst>
      <p:ext uri="{BB962C8B-B14F-4D97-AF65-F5344CB8AC3E}">
        <p14:creationId xmlns:p14="http://schemas.microsoft.com/office/powerpoint/2010/main" val="3837241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itle 1"/>
          <p:cNvSpPr txBox="1">
            <a:spLocks/>
          </p:cNvSpPr>
          <p:nvPr/>
        </p:nvSpPr>
        <p:spPr>
          <a:xfrm>
            <a:off x="0" y="2486025"/>
            <a:ext cx="12192000" cy="1325563"/>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smtClean="0"/>
              <a:t>STUDY ON RANDOM SURVIVAL FOREST</a:t>
            </a:r>
            <a:endParaRPr lang="en-IN" b="1" dirty="0"/>
          </a:p>
        </p:txBody>
      </p:sp>
    </p:spTree>
    <p:extLst>
      <p:ext uri="{BB962C8B-B14F-4D97-AF65-F5344CB8AC3E}">
        <p14:creationId xmlns:p14="http://schemas.microsoft.com/office/powerpoint/2010/main" val="2607155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180"/>
            <a:ext cx="10515600" cy="1325563"/>
          </a:xfrm>
        </p:spPr>
        <p:txBody>
          <a:bodyPr/>
          <a:lstStyle/>
          <a:p>
            <a:r>
              <a:rPr lang="en-IN" b="1" dirty="0" smtClean="0">
                <a:latin typeface="+mn-lt"/>
              </a:rPr>
              <a:t>8. ANALYSIS ON RSF </a:t>
            </a:r>
            <a:endParaRPr lang="en-IN" b="1" dirty="0">
              <a:latin typeface="+mn-lt"/>
            </a:endParaRPr>
          </a:p>
        </p:txBody>
      </p:sp>
      <p:sp>
        <p:nvSpPr>
          <p:cNvPr id="3" name="Content Placeholder 2"/>
          <p:cNvSpPr>
            <a:spLocks noGrp="1"/>
          </p:cNvSpPr>
          <p:nvPr>
            <p:ph idx="1"/>
          </p:nvPr>
        </p:nvSpPr>
        <p:spPr>
          <a:xfrm>
            <a:off x="838200" y="1288473"/>
            <a:ext cx="10515600" cy="5434445"/>
          </a:xfrm>
        </p:spPr>
        <p:txBody>
          <a:bodyPr>
            <a:normAutofit/>
          </a:bodyPr>
          <a:lstStyle/>
          <a:p>
            <a:pPr marL="0" indent="0" algn="just">
              <a:lnSpc>
                <a:spcPct val="100000"/>
              </a:lnSpc>
              <a:buNone/>
            </a:pPr>
            <a:r>
              <a:rPr lang="en-IN" sz="2000" dirty="0" smtClean="0"/>
              <a:t>	This </a:t>
            </a:r>
            <a:r>
              <a:rPr lang="en-IN" sz="2000" dirty="0"/>
              <a:t>section is the implementation of the random survival forests and how to generate plots for inference. The main frame is structured as a tutorial for using the </a:t>
            </a:r>
            <a:r>
              <a:rPr lang="en-IN" sz="2000" b="1" i="1" dirty="0" err="1"/>
              <a:t>randomForestSRC</a:t>
            </a:r>
            <a:r>
              <a:rPr lang="en-IN" sz="2000" dirty="0"/>
              <a:t> package for building and post-processing random survival forest models and using the </a:t>
            </a:r>
            <a:r>
              <a:rPr lang="en-IN" sz="2000" b="1" i="1" dirty="0" err="1"/>
              <a:t>ggRandomForests</a:t>
            </a:r>
            <a:r>
              <a:rPr lang="en-IN" sz="2000" dirty="0"/>
              <a:t> package for understanding how the forest is constructed. We will build a random survival forest for the considered dataset. </a:t>
            </a:r>
          </a:p>
          <a:p>
            <a:pPr marL="0" indent="0" algn="just">
              <a:lnSpc>
                <a:spcPct val="100000"/>
              </a:lnSpc>
              <a:buNone/>
            </a:pPr>
            <a:r>
              <a:rPr lang="en-IN" sz="2000" dirty="0" smtClean="0"/>
              <a:t>	The</a:t>
            </a:r>
            <a:r>
              <a:rPr lang="en-IN" sz="2000" dirty="0"/>
              <a:t> </a:t>
            </a:r>
            <a:r>
              <a:rPr lang="en-IN" sz="2000" b="1" i="1" dirty="0" err="1"/>
              <a:t>rfsrc</a:t>
            </a:r>
            <a:r>
              <a:rPr lang="en-IN" sz="2000" b="1" i="1" dirty="0"/>
              <a:t>()</a:t>
            </a:r>
            <a:r>
              <a:rPr lang="en-IN" sz="2000" dirty="0"/>
              <a:t> function fits the forest. It determines the type of forest by the response supplied in the formula argument. An argument applied to this function is</a:t>
            </a:r>
            <a:r>
              <a:rPr lang="en-IN" sz="2000" dirty="0" smtClean="0"/>
              <a:t>,</a:t>
            </a:r>
          </a:p>
          <a:p>
            <a:pPr marL="0" indent="0" algn="just">
              <a:lnSpc>
                <a:spcPct val="100000"/>
              </a:lnSpc>
              <a:buNone/>
            </a:pPr>
            <a:endParaRPr lang="en-IN" sz="2000" dirty="0"/>
          </a:p>
          <a:p>
            <a:pPr lvl="0" algn="just">
              <a:lnSpc>
                <a:spcPct val="100000"/>
              </a:lnSpc>
            </a:pPr>
            <a:r>
              <a:rPr lang="en-IN" sz="2000" i="1" dirty="0" err="1"/>
              <a:t>mtry</a:t>
            </a:r>
            <a:r>
              <a:rPr lang="en-IN" sz="2000" i="1" dirty="0"/>
              <a:t> = 9</a:t>
            </a:r>
            <a:r>
              <a:rPr lang="en-IN" sz="2000" dirty="0"/>
              <a:t>, number of variables to possibly split at each node is divided by 9 for regression.</a:t>
            </a:r>
          </a:p>
          <a:p>
            <a:pPr lvl="0" algn="just">
              <a:lnSpc>
                <a:spcPct val="100000"/>
              </a:lnSpc>
            </a:pPr>
            <a:r>
              <a:rPr lang="en-IN" sz="2000" i="1" dirty="0" err="1"/>
              <a:t>ntree</a:t>
            </a:r>
            <a:r>
              <a:rPr lang="en-IN" sz="2000" i="1" dirty="0"/>
              <a:t> = 1000</a:t>
            </a:r>
            <a:r>
              <a:rPr lang="en-IN" sz="2000" dirty="0"/>
              <a:t>, number of trees.</a:t>
            </a:r>
          </a:p>
          <a:p>
            <a:pPr lvl="0" algn="just">
              <a:lnSpc>
                <a:spcPct val="100000"/>
              </a:lnSpc>
            </a:pPr>
            <a:r>
              <a:rPr lang="en-IN" sz="2000" i="1" dirty="0" err="1"/>
              <a:t>nsplit</a:t>
            </a:r>
            <a:r>
              <a:rPr lang="en-IN" sz="2000" i="1" dirty="0"/>
              <a:t> = 800</a:t>
            </a:r>
            <a:r>
              <a:rPr lang="en-IN" sz="2000" dirty="0"/>
              <a:t>, non-negative integer specifying number of random splits for splitting a variable.</a:t>
            </a:r>
          </a:p>
          <a:p>
            <a:pPr lvl="0" algn="just">
              <a:lnSpc>
                <a:spcPct val="100000"/>
              </a:lnSpc>
            </a:pPr>
            <a:r>
              <a:rPr lang="en-IN" sz="2000" i="1" dirty="0" err="1"/>
              <a:t>splitrule</a:t>
            </a:r>
            <a:r>
              <a:rPr lang="en-IN" sz="2000" i="1" dirty="0"/>
              <a:t> = “</a:t>
            </a:r>
            <a:r>
              <a:rPr lang="en-IN" sz="2000" i="1" dirty="0" err="1"/>
              <a:t>logrank</a:t>
            </a:r>
            <a:r>
              <a:rPr lang="en-IN" sz="2000" i="1" dirty="0"/>
              <a:t>”</a:t>
            </a:r>
            <a:r>
              <a:rPr lang="en-IN" sz="2000" dirty="0"/>
              <a:t>, log-rank splitting rule</a:t>
            </a:r>
          </a:p>
          <a:p>
            <a:pPr lvl="0" algn="just">
              <a:lnSpc>
                <a:spcPct val="100000"/>
              </a:lnSpc>
            </a:pPr>
            <a:r>
              <a:rPr lang="en-IN" sz="2000" i="1" dirty="0"/>
              <a:t>importance = TRUE</a:t>
            </a:r>
            <a:r>
              <a:rPr lang="en-IN" sz="2000" dirty="0"/>
              <a:t>, is a method for computing VIMP.</a:t>
            </a:r>
          </a:p>
          <a:p>
            <a:pPr marL="0" indent="0" algn="just">
              <a:lnSpc>
                <a:spcPct val="100000"/>
              </a:lnSpc>
              <a:buNone/>
            </a:pPr>
            <a:endParaRPr lang="en-IN" sz="2000" dirty="0"/>
          </a:p>
        </p:txBody>
      </p:sp>
    </p:spTree>
    <p:extLst>
      <p:ext uri="{BB962C8B-B14F-4D97-AF65-F5344CB8AC3E}">
        <p14:creationId xmlns:p14="http://schemas.microsoft.com/office/powerpoint/2010/main" val="1028845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027906"/>
            <a:ext cx="10515600" cy="5717894"/>
          </a:xfrm>
        </p:spPr>
        <p:txBody>
          <a:bodyPr/>
          <a:lstStyle/>
          <a:p>
            <a:pPr marL="0" indent="0" algn="just">
              <a:lnSpc>
                <a:spcPct val="100000"/>
              </a:lnSpc>
              <a:buNone/>
            </a:pPr>
            <a:r>
              <a:rPr lang="en-IN" dirty="0" smtClean="0"/>
              <a:t>	The </a:t>
            </a:r>
            <a:r>
              <a:rPr lang="en-IN" dirty="0"/>
              <a:t>Cox proportional hazards (CPH) model seems to be the first natural step since it is the most commonly used method in modelling event times with the covariates. Its popularity is rooted in its simple interpretation, semi-parametric nature, that is, survival time models that have a fully parametric regression structure but leave their dependence on time unspecified. </a:t>
            </a:r>
            <a:endParaRPr lang="en-IN" dirty="0" smtClean="0"/>
          </a:p>
          <a:p>
            <a:pPr marL="0" indent="0" algn="just">
              <a:lnSpc>
                <a:spcPct val="50000"/>
              </a:lnSpc>
              <a:buNone/>
            </a:pPr>
            <a:endParaRPr lang="en-IN" dirty="0"/>
          </a:p>
          <a:p>
            <a:pPr marL="0" indent="0" algn="just">
              <a:lnSpc>
                <a:spcPct val="100000"/>
              </a:lnSpc>
              <a:buNone/>
            </a:pPr>
            <a:r>
              <a:rPr lang="en-IN" dirty="0"/>
              <a:t>	</a:t>
            </a:r>
            <a:r>
              <a:rPr lang="en-IN" dirty="0" smtClean="0"/>
              <a:t>The </a:t>
            </a:r>
            <a:r>
              <a:rPr lang="en-IN" dirty="0"/>
              <a:t>CPH model, however, may result in biased parameter estimates if the covariates fail to follow the proportional hazards assumption. Moreover, the assumption is often violated due to the presence of complex relationships in the data structure.  </a:t>
            </a:r>
          </a:p>
          <a:p>
            <a:pPr marL="0" indent="0">
              <a:buNone/>
            </a:pPr>
            <a:endParaRPr lang="en-IN" dirty="0"/>
          </a:p>
        </p:txBody>
      </p:sp>
    </p:spTree>
    <p:extLst>
      <p:ext uri="{BB962C8B-B14F-4D97-AF65-F5344CB8AC3E}">
        <p14:creationId xmlns:p14="http://schemas.microsoft.com/office/powerpoint/2010/main" val="3636283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5"/>
            <a:ext cx="10515600" cy="5811838"/>
          </a:xfrm>
        </p:spPr>
        <p:txBody>
          <a:bodyPr/>
          <a:lstStyle/>
          <a:p>
            <a:pPr marL="0" indent="0">
              <a:buNone/>
            </a:pPr>
            <a:r>
              <a:rPr lang="en-IN" dirty="0" err="1" smtClean="0"/>
              <a:t>Bootstap</a:t>
            </a:r>
            <a:r>
              <a:rPr lang="en-IN" dirty="0" smtClean="0"/>
              <a:t> protocol helps to grow the trees. Type of bootstrap that was used here is </a:t>
            </a:r>
            <a:r>
              <a:rPr lang="en-IN" b="1" i="1" dirty="0" err="1" smtClean="0"/>
              <a:t>by.root</a:t>
            </a:r>
            <a:r>
              <a:rPr lang="en-IN" dirty="0" smtClean="0"/>
              <a:t>, which is in effect of bootstrapping the data by </a:t>
            </a:r>
            <a:r>
              <a:rPr lang="en-IN" b="1" i="1" dirty="0" smtClean="0"/>
              <a:t>sampling without replacement (</a:t>
            </a:r>
            <a:r>
              <a:rPr lang="en-IN" b="1" i="1" dirty="0" err="1" smtClean="0"/>
              <a:t>swor</a:t>
            </a:r>
            <a:r>
              <a:rPr lang="en-IN" b="1" i="1" dirty="0" smtClean="0"/>
              <a:t>; default)</a:t>
            </a:r>
            <a:r>
              <a:rPr lang="en-IN" dirty="0" smtClean="0"/>
              <a:t>.</a:t>
            </a:r>
          </a:p>
          <a:p>
            <a:pPr marL="0" indent="0">
              <a:buNone/>
            </a:pPr>
            <a:endParaRPr lang="en-IN" dirty="0"/>
          </a:p>
        </p:txBody>
      </p:sp>
      <p:pic>
        <p:nvPicPr>
          <p:cNvPr id="7" name="Picture 6"/>
          <p:cNvPicPr>
            <a:picLocks noChangeAspect="1"/>
          </p:cNvPicPr>
          <p:nvPr/>
        </p:nvPicPr>
        <p:blipFill rotWithShape="1">
          <a:blip r:embed="rId2"/>
          <a:srcRect l="16667" t="34444" r="34167" b="12815"/>
          <a:stretch/>
        </p:blipFill>
        <p:spPr>
          <a:xfrm>
            <a:off x="1006997" y="1690688"/>
            <a:ext cx="7789762" cy="4700263"/>
          </a:xfrm>
          <a:prstGeom prst="rect">
            <a:avLst/>
          </a:prstGeom>
        </p:spPr>
      </p:pic>
    </p:spTree>
    <p:extLst>
      <p:ext uri="{BB962C8B-B14F-4D97-AF65-F5344CB8AC3E}">
        <p14:creationId xmlns:p14="http://schemas.microsoft.com/office/powerpoint/2010/main" val="897143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375" y="226230"/>
            <a:ext cx="8924081" cy="5197033"/>
          </a:xfrm>
          <a:prstGeom prst="rect">
            <a:avLst/>
          </a:prstGeom>
          <a:noFill/>
        </p:spPr>
      </p:pic>
      <p:sp>
        <p:nvSpPr>
          <p:cNvPr id="5" name="Rectangle 4"/>
          <p:cNvSpPr/>
          <p:nvPr/>
        </p:nvSpPr>
        <p:spPr>
          <a:xfrm>
            <a:off x="814086" y="5423263"/>
            <a:ext cx="11038390" cy="1200329"/>
          </a:xfrm>
          <a:prstGeom prst="rect">
            <a:avLst/>
          </a:prstGeom>
        </p:spPr>
        <p:txBody>
          <a:bodyPr wrap="square">
            <a:spAutoFit/>
          </a:bodyPr>
          <a:lstStyle/>
          <a:p>
            <a:r>
              <a:rPr lang="en-IN" sz="2400" dirty="0" smtClean="0">
                <a:latin typeface="Calibri" panose="020F0502020204030204" pitchFamily="34" charset="0"/>
                <a:ea typeface="Calibri" panose="020F0502020204030204" pitchFamily="34" charset="0"/>
                <a:cs typeface="Arial" panose="020B0604020202020204" pitchFamily="34" charset="0"/>
              </a:rPr>
              <a:t>Figure 1: Shows </a:t>
            </a:r>
            <a:r>
              <a:rPr lang="en-IN" sz="2400" dirty="0">
                <a:latin typeface="Calibri" panose="020F0502020204030204" pitchFamily="34" charset="0"/>
                <a:ea typeface="Calibri" panose="020F0502020204030204" pitchFamily="34" charset="0"/>
                <a:cs typeface="Arial" panose="020B0604020202020204" pitchFamily="34" charset="0"/>
              </a:rPr>
              <a:t>the Number of Trees per error rate that is </a:t>
            </a:r>
            <a:r>
              <a:rPr lang="en-IN" sz="2400" dirty="0">
                <a:latin typeface="Calibri" panose="020F0502020204030204" pitchFamily="34" charset="0"/>
                <a:ea typeface="Calibri" panose="020F0502020204030204" pitchFamily="34" charset="0"/>
                <a:cs typeface="Times New Roman" panose="02020603050405020304" pitchFamily="18" charset="0"/>
              </a:rPr>
              <a:t>calculated for each observation by predicting the response over the set of trees which were not trained with that particular observation.</a:t>
            </a:r>
            <a:endParaRPr lang="en-IN" sz="2400" dirty="0"/>
          </a:p>
        </p:txBody>
      </p:sp>
    </p:spTree>
    <p:extLst>
      <p:ext uri="{BB962C8B-B14F-4D97-AF65-F5344CB8AC3E}">
        <p14:creationId xmlns:p14="http://schemas.microsoft.com/office/powerpoint/2010/main" val="2616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bwMode="auto">
          <a:xfrm>
            <a:off x="6003634" y="820157"/>
            <a:ext cx="184730"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p:nvPr/>
        </p:nvPicPr>
        <p:blipFill rotWithShape="1">
          <a:blip r:embed="rId2"/>
          <a:srcRect l="39828" t="6960" r="40254" b="50076"/>
          <a:stretch/>
        </p:blipFill>
        <p:spPr bwMode="auto">
          <a:xfrm>
            <a:off x="901400" y="863600"/>
            <a:ext cx="6399130" cy="5811519"/>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2"/>
          <a:srcRect l="39828" t="45206" r="40254" b="5939"/>
          <a:stretch/>
        </p:blipFill>
        <p:spPr bwMode="auto">
          <a:xfrm>
            <a:off x="5840412" y="863600"/>
            <a:ext cx="5513388" cy="5755956"/>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4100965" y="401935"/>
            <a:ext cx="3805337" cy="461665"/>
          </a:xfrm>
          <a:prstGeom prst="rect">
            <a:avLst/>
          </a:prstGeom>
        </p:spPr>
        <p:txBody>
          <a:bodyPr wrap="none">
            <a:spAutoFit/>
          </a:bodyPr>
          <a:lstStyle/>
          <a:p>
            <a:pPr lvl="0" algn="ctr" eaLnBrk="0" fontAlgn="base" hangingPunct="0">
              <a:spcBef>
                <a:spcPct val="0"/>
              </a:spcBef>
              <a:spcAft>
                <a:spcPct val="0"/>
              </a:spcAft>
            </a:pPr>
            <a:r>
              <a:rPr lang="en-US" alt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Figure 4.3: Single tree ID = 1</a:t>
            </a:r>
            <a:r>
              <a:rPr lang="en-US" altLang="en-US" sz="2400" b="1" dirty="0"/>
              <a:t> </a:t>
            </a:r>
            <a:endParaRPr lang="en-US" altLang="en-US" sz="2400" b="1" dirty="0">
              <a:latin typeface="Arial" panose="020B0604020202020204" pitchFamily="34" charset="0"/>
            </a:endParaRPr>
          </a:p>
        </p:txBody>
      </p:sp>
    </p:spTree>
    <p:extLst>
      <p:ext uri="{BB962C8B-B14F-4D97-AF65-F5344CB8AC3E}">
        <p14:creationId xmlns:p14="http://schemas.microsoft.com/office/powerpoint/2010/main" val="17901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8.1 TRAINING-SET PREDICTIONS </a:t>
            </a:r>
            <a:endParaRPr lang="en-IN" dirty="0">
              <a:latin typeface="+mn-lt"/>
            </a:endParaRPr>
          </a:p>
        </p:txBody>
      </p:sp>
      <p:sp>
        <p:nvSpPr>
          <p:cNvPr id="5" name="Rectangle 2"/>
          <p:cNvSpPr>
            <a:spLocks noGrp="1" noChangeArrowheads="1"/>
          </p:cNvSpPr>
          <p:nvPr>
            <p:ph idx="1"/>
          </p:nvPr>
        </p:nvSpPr>
        <p:spPr bwMode="auto">
          <a:xfrm>
            <a:off x="899160" y="2300020"/>
            <a:ext cx="1075290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We can now select a single patient in the training data set by using a function </a:t>
            </a:r>
            <a:r>
              <a:rPr kumimoji="0" lang="en-US" altLang="en-US" sz="2400" b="1" i="1"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ggRFsrc</a:t>
            </a:r>
            <a:r>
              <a:rPr kumimoji="0" lang="en-US" altLang="en-US" sz="2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of </a:t>
            </a:r>
            <a:r>
              <a:rPr kumimoji="0" lang="en-US" altLang="en-US" sz="2400" b="1" i="1"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ggRandomForests</a:t>
            </a: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and</a:t>
            </a:r>
            <a:r>
              <a:rPr kumimoji="0" lang="en-US" altLang="en-US" sz="2400" b="0" i="0" u="none" strike="noStrike" cap="none" normalizeH="0" baseline="0" dirty="0" smtClean="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determine how positive or negative estrogen receptor status would affect the survival function. Figure 4.5, Shows where censored patients are colored green, and patients who have experienced the event (death) are colored in red.</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723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6031"/>
          <a:stretch/>
        </p:blipFill>
        <p:spPr bwMode="auto">
          <a:xfrm>
            <a:off x="1088571" y="496388"/>
            <a:ext cx="10162903" cy="5251269"/>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478970" y="5747657"/>
            <a:ext cx="11382103" cy="646331"/>
          </a:xfrm>
          <a:prstGeom prst="rect">
            <a:avLst/>
          </a:prstGeom>
        </p:spPr>
        <p:txBody>
          <a:bodyPr wrap="square">
            <a:spAutoFit/>
          </a:bodyPr>
          <a:lstStyle/>
          <a:p>
            <a:pPr algn="ctr">
              <a:lnSpc>
                <a:spcPct val="150000"/>
              </a:lnSpc>
              <a:spcAft>
                <a:spcPts val="800"/>
              </a:spcAft>
            </a:pPr>
            <a:r>
              <a:rPr lang="en-IN" sz="2400" dirty="0">
                <a:latin typeface="Calibri" panose="020F0502020204030204" pitchFamily="34" charset="0"/>
                <a:ea typeface="Calibri" panose="020F0502020204030204" pitchFamily="34" charset="0"/>
                <a:cs typeface="Arial" panose="020B0604020202020204" pitchFamily="34" charset="0"/>
              </a:rPr>
              <a:t>Figure 4.5: Survival Plot from RSF model for a single patient in the trial observations.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052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84068" y="365125"/>
            <a:ext cx="10369732" cy="5158059"/>
          </a:xfrm>
          <a:prstGeom prst="rect">
            <a:avLst/>
          </a:prstGeom>
        </p:spPr>
      </p:pic>
      <p:sp>
        <p:nvSpPr>
          <p:cNvPr id="5" name="Rectangle 4"/>
          <p:cNvSpPr/>
          <p:nvPr/>
        </p:nvSpPr>
        <p:spPr>
          <a:xfrm>
            <a:off x="731520" y="5523184"/>
            <a:ext cx="10746377" cy="830997"/>
          </a:xfrm>
          <a:prstGeom prst="rect">
            <a:avLst/>
          </a:prstGeom>
        </p:spPr>
        <p:txBody>
          <a:bodyPr wrap="square">
            <a:spAutoFit/>
          </a:bodyPr>
          <a:lstStyle/>
          <a:p>
            <a:pPr algn="just"/>
            <a:r>
              <a:rPr lang="en-IN" sz="24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Figure 4.6: </a:t>
            </a:r>
            <a:r>
              <a:rPr lang="en-IN" sz="24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Median survival with a 95% shaded confidence band for the </a:t>
            </a:r>
            <a:r>
              <a:rPr lang="en-IN" sz="2400" dirty="0" err="1">
                <a:solidFill>
                  <a:srgbClr val="333333"/>
                </a:solidFill>
                <a:latin typeface="Calibri" panose="020F0502020204030204" pitchFamily="34" charset="0"/>
                <a:ea typeface="Times New Roman" panose="02020603050405020304" pitchFamily="18" charset="0"/>
                <a:cs typeface="Times New Roman" panose="02020603050405020304" pitchFamily="18" charset="0"/>
              </a:rPr>
              <a:t>er</a:t>
            </a:r>
            <a:r>
              <a:rPr lang="en-IN" sz="24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-positive group in red and </a:t>
            </a:r>
            <a:r>
              <a:rPr lang="en-IN" sz="2400" dirty="0" err="1">
                <a:solidFill>
                  <a:srgbClr val="333333"/>
                </a:solidFill>
                <a:latin typeface="Calibri" panose="020F0502020204030204" pitchFamily="34" charset="0"/>
                <a:ea typeface="Times New Roman" panose="02020603050405020304" pitchFamily="18" charset="0"/>
                <a:cs typeface="Times New Roman" panose="02020603050405020304" pitchFamily="18" charset="0"/>
              </a:rPr>
              <a:t>er</a:t>
            </a:r>
            <a:r>
              <a:rPr lang="en-IN" sz="24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-negative group in green.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1167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366"/>
          </a:xfrm>
        </p:spPr>
        <p:txBody>
          <a:bodyPr/>
          <a:lstStyle/>
          <a:p>
            <a:r>
              <a:rPr lang="en-IN" b="1" dirty="0" smtClean="0">
                <a:latin typeface="+mn-lt"/>
              </a:rPr>
              <a:t>8.2 TEST-SET PREDICTIONS</a:t>
            </a:r>
            <a:endParaRPr lang="en-IN" dirty="0">
              <a:latin typeface="+mn-lt"/>
            </a:endParaRPr>
          </a:p>
        </p:txBody>
      </p:sp>
      <p:sp>
        <p:nvSpPr>
          <p:cNvPr id="3" name="Content Placeholder 2"/>
          <p:cNvSpPr>
            <a:spLocks noGrp="1"/>
          </p:cNvSpPr>
          <p:nvPr>
            <p:ph idx="1"/>
          </p:nvPr>
        </p:nvSpPr>
        <p:spPr>
          <a:xfrm>
            <a:off x="838200" y="1210492"/>
            <a:ext cx="10515600" cy="4966471"/>
          </a:xfrm>
        </p:spPr>
        <p:txBody>
          <a:bodyPr/>
          <a:lstStyle/>
          <a:p>
            <a:pPr marL="0" indent="0" algn="just">
              <a:buNone/>
            </a:pPr>
            <a:r>
              <a:rPr lang="en-IN" dirty="0" smtClean="0"/>
              <a:t>	 </a:t>
            </a:r>
            <a:r>
              <a:rPr lang="en-IN" dirty="0"/>
              <a:t>The function </a:t>
            </a:r>
            <a:r>
              <a:rPr lang="en-IN" b="1" i="1" dirty="0" err="1"/>
              <a:t>predict.rfsrc</a:t>
            </a:r>
            <a:r>
              <a:rPr lang="en-IN" b="1" i="1" dirty="0"/>
              <a:t>()</a:t>
            </a:r>
            <a:r>
              <a:rPr lang="en-IN" dirty="0"/>
              <a:t> takes the forest object and the test data set and returns a predicted survival using the same forest within the test data set. The following outcome is received when applying this function </a:t>
            </a:r>
            <a:r>
              <a:rPr lang="en-IN" b="1" i="1" dirty="0" err="1"/>
              <a:t>predict.rfsrc</a:t>
            </a:r>
            <a:r>
              <a:rPr lang="en-IN" b="1" i="1" dirty="0"/>
              <a:t>()</a:t>
            </a:r>
            <a:r>
              <a:rPr lang="en-IN" dirty="0"/>
              <a:t>.</a:t>
            </a:r>
          </a:p>
          <a:p>
            <a:pPr marL="0" indent="0" algn="just">
              <a:buNone/>
            </a:pPr>
            <a:endParaRPr lang="en-IN" dirty="0"/>
          </a:p>
        </p:txBody>
      </p:sp>
      <p:pic>
        <p:nvPicPr>
          <p:cNvPr id="5" name="Picture 4"/>
          <p:cNvPicPr>
            <a:picLocks noChangeAspect="1"/>
          </p:cNvPicPr>
          <p:nvPr/>
        </p:nvPicPr>
        <p:blipFill rotWithShape="1">
          <a:blip r:embed="rId2"/>
          <a:srcRect l="23584" t="48518" r="41500" b="22889"/>
          <a:stretch/>
        </p:blipFill>
        <p:spPr>
          <a:xfrm>
            <a:off x="1256211" y="3015342"/>
            <a:ext cx="7543800" cy="3474829"/>
          </a:xfrm>
          <a:prstGeom prst="rect">
            <a:avLst/>
          </a:prstGeom>
        </p:spPr>
      </p:pic>
    </p:spTree>
    <p:extLst>
      <p:ext uri="{BB962C8B-B14F-4D97-AF65-F5344CB8AC3E}">
        <p14:creationId xmlns:p14="http://schemas.microsoft.com/office/powerpoint/2010/main" val="1277689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615134"/>
            <a:ext cx="10515600" cy="4351338"/>
          </a:xfrm>
        </p:spPr>
        <p:txBody>
          <a:bodyPr/>
          <a:lstStyle/>
          <a:p>
            <a:pPr marL="0" indent="0" algn="just">
              <a:buNone/>
            </a:pPr>
            <a:r>
              <a:rPr lang="en-IN" dirty="0"/>
              <a:t>The function </a:t>
            </a:r>
            <a:r>
              <a:rPr lang="en-IN" b="1" i="1" dirty="0"/>
              <a:t>predictSurvProb ()</a:t>
            </a:r>
            <a:r>
              <a:rPr lang="en-IN" dirty="0"/>
              <a:t> is employed, to foresee the survival probability predictions on this test observation. </a:t>
            </a:r>
            <a:endParaRPr lang="en-IN" dirty="0" smtClean="0"/>
          </a:p>
          <a:p>
            <a:pPr marL="0" indent="0" algn="just">
              <a:buNone/>
            </a:pPr>
            <a:r>
              <a:rPr lang="en-IN" dirty="0" smtClean="0"/>
              <a:t>	The </a:t>
            </a:r>
            <a:r>
              <a:rPr lang="en-IN" dirty="0"/>
              <a:t>following result is obtained when predicting survival probabilities for median day (4598.5) in each 20 observations of test dataset.</a:t>
            </a:r>
          </a:p>
          <a:p>
            <a:pPr marL="0" indent="0">
              <a:buNone/>
            </a:pPr>
            <a:endParaRPr lang="en-IN" dirty="0"/>
          </a:p>
        </p:txBody>
      </p:sp>
      <p:pic>
        <p:nvPicPr>
          <p:cNvPr id="4" name="Picture 3"/>
          <p:cNvPicPr>
            <a:picLocks noChangeAspect="1"/>
          </p:cNvPicPr>
          <p:nvPr/>
        </p:nvPicPr>
        <p:blipFill rotWithShape="1">
          <a:blip r:embed="rId2"/>
          <a:srcRect l="22250" t="26889" r="62667" b="42297"/>
          <a:stretch/>
        </p:blipFill>
        <p:spPr>
          <a:xfrm>
            <a:off x="2301240" y="2551732"/>
            <a:ext cx="3429000" cy="3940508"/>
          </a:xfrm>
          <a:prstGeom prst="rect">
            <a:avLst/>
          </a:prstGeom>
        </p:spPr>
      </p:pic>
      <p:pic>
        <p:nvPicPr>
          <p:cNvPr id="5" name="Picture 4"/>
          <p:cNvPicPr>
            <a:picLocks noChangeAspect="1"/>
          </p:cNvPicPr>
          <p:nvPr/>
        </p:nvPicPr>
        <p:blipFill rotWithShape="1">
          <a:blip r:embed="rId2"/>
          <a:srcRect l="22250" t="57703" r="62667" b="14889"/>
          <a:stretch/>
        </p:blipFill>
        <p:spPr>
          <a:xfrm>
            <a:off x="5836920" y="2925196"/>
            <a:ext cx="3596640" cy="3676124"/>
          </a:xfrm>
          <a:prstGeom prst="rect">
            <a:avLst/>
          </a:prstGeom>
        </p:spPr>
      </p:pic>
    </p:spTree>
    <p:extLst>
      <p:ext uri="{BB962C8B-B14F-4D97-AF65-F5344CB8AC3E}">
        <p14:creationId xmlns:p14="http://schemas.microsoft.com/office/powerpoint/2010/main" val="2764327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63" t="11716" r="52981" b="53922"/>
          <a:stretch/>
        </p:blipFill>
        <p:spPr bwMode="auto">
          <a:xfrm>
            <a:off x="838200" y="688022"/>
            <a:ext cx="10515599" cy="435641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2278704" y="5375701"/>
            <a:ext cx="7634590" cy="470000"/>
          </a:xfrm>
          <a:prstGeom prst="rect">
            <a:avLst/>
          </a:prstGeom>
        </p:spPr>
        <p:txBody>
          <a:bodyPr wrap="none">
            <a:spAutoFit/>
          </a:bodyPr>
          <a:lstStyle/>
          <a:p>
            <a:pPr algn="ctr">
              <a:lnSpc>
                <a:spcPct val="107000"/>
              </a:lnSpc>
              <a:spcAft>
                <a:spcPts val="800"/>
              </a:spcAft>
            </a:pPr>
            <a:r>
              <a:rPr lang="en-IN" sz="2400" dirty="0">
                <a:latin typeface="Calibri" panose="020F0502020204030204" pitchFamily="34" charset="0"/>
                <a:ea typeface="Calibri" panose="020F0502020204030204" pitchFamily="34" charset="0"/>
                <a:cs typeface="Arial" panose="020B0604020202020204" pitchFamily="34" charset="0"/>
              </a:rPr>
              <a:t>Figure 4.7: Estimated survival function on test observations.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98668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l="49590" t="60428" r="1927" b="3927"/>
          <a:stretch/>
        </p:blipFill>
        <p:spPr bwMode="auto">
          <a:xfrm>
            <a:off x="1082040" y="593725"/>
            <a:ext cx="10027919" cy="4389756"/>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2448750" y="5212081"/>
            <a:ext cx="7294497" cy="470000"/>
          </a:xfrm>
          <a:prstGeom prst="rect">
            <a:avLst/>
          </a:prstGeom>
        </p:spPr>
        <p:txBody>
          <a:bodyPr wrap="none">
            <a:spAutoFit/>
          </a:bodyPr>
          <a:lstStyle/>
          <a:p>
            <a:pPr algn="ctr">
              <a:lnSpc>
                <a:spcPct val="107000"/>
              </a:lnSpc>
              <a:spcAft>
                <a:spcPts val="800"/>
              </a:spcAft>
            </a:pPr>
            <a:r>
              <a:rPr lang="en-IN" sz="2400" dirty="0">
                <a:latin typeface="Calibri" panose="020F0502020204030204" pitchFamily="34" charset="0"/>
                <a:ea typeface="Calibri" panose="020F0502020204030204" pitchFamily="34" charset="0"/>
                <a:cs typeface="Arial" panose="020B0604020202020204" pitchFamily="34" charset="0"/>
              </a:rPr>
              <a:t>Figure 4.8: Estimated Mortality rate on test observations.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632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775505"/>
            <a:ext cx="10515600" cy="5636870"/>
          </a:xfrm>
        </p:spPr>
        <p:txBody>
          <a:bodyPr/>
          <a:lstStyle/>
          <a:p>
            <a:pPr marL="0" indent="0" algn="just">
              <a:lnSpc>
                <a:spcPct val="100000"/>
              </a:lnSpc>
              <a:buNone/>
            </a:pPr>
            <a:r>
              <a:rPr lang="en-IN" dirty="0" smtClean="0"/>
              <a:t>	Extensions </a:t>
            </a:r>
            <a:r>
              <a:rPr lang="en-IN" dirty="0"/>
              <a:t>of the Random Survival Forest (RSF) approach to survival analysis provide an alternative way to build a risk prediction model. This approach is the use of classification and regression trees (CART) that gives a more detailed study of the effects of covariates on the survival distributions and allows for accurate prediction. </a:t>
            </a:r>
            <a:endParaRPr lang="en-IN" dirty="0" smtClean="0"/>
          </a:p>
          <a:p>
            <a:pPr marL="0" indent="0" algn="just">
              <a:lnSpc>
                <a:spcPct val="50000"/>
              </a:lnSpc>
              <a:spcBef>
                <a:spcPts val="0"/>
              </a:spcBef>
              <a:buNone/>
            </a:pPr>
            <a:endParaRPr lang="en-IN" dirty="0" smtClean="0"/>
          </a:p>
          <a:p>
            <a:pPr marL="0" indent="0" algn="just">
              <a:lnSpc>
                <a:spcPct val="100000"/>
              </a:lnSpc>
              <a:buNone/>
            </a:pPr>
            <a:r>
              <a:rPr lang="en-IN" dirty="0"/>
              <a:t>	</a:t>
            </a:r>
            <a:r>
              <a:rPr lang="en-IN" dirty="0" smtClean="0"/>
              <a:t>A </a:t>
            </a:r>
            <a:r>
              <a:rPr lang="en-IN" dirty="0"/>
              <a:t>RSF bypasses the need to impose parametric or semi-parametric constraints on the underlying distributions and provides a way to automatically deal with higher-order terms in variable that fit a linear combination of trees. The intended approaches of CPH and RSF were compared in terms of prognostic factor (risk factor) detections and prediction performance. </a:t>
            </a:r>
          </a:p>
          <a:p>
            <a:pPr marL="0" indent="0" algn="just">
              <a:buNone/>
            </a:pPr>
            <a:endParaRPr lang="en-IN" dirty="0"/>
          </a:p>
        </p:txBody>
      </p:sp>
    </p:spTree>
    <p:extLst>
      <p:ext uri="{BB962C8B-B14F-4D97-AF65-F5344CB8AC3E}">
        <p14:creationId xmlns:p14="http://schemas.microsoft.com/office/powerpoint/2010/main" val="2629876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365125"/>
            <a:ext cx="10515600" cy="5151755"/>
          </a:xfrm>
          <a:prstGeom prst="rect">
            <a:avLst/>
          </a:prstGeom>
        </p:spPr>
      </p:pic>
      <p:sp>
        <p:nvSpPr>
          <p:cNvPr id="5" name="Rectangle 4"/>
          <p:cNvSpPr/>
          <p:nvPr/>
        </p:nvSpPr>
        <p:spPr>
          <a:xfrm>
            <a:off x="1203960" y="5516880"/>
            <a:ext cx="12009120" cy="985270"/>
          </a:xfrm>
          <a:prstGeom prst="rect">
            <a:avLst/>
          </a:prstGeom>
        </p:spPr>
        <p:txBody>
          <a:bodyPr wrap="square">
            <a:spAutoFit/>
          </a:bodyPr>
          <a:lstStyle/>
          <a:p>
            <a:pPr algn="just">
              <a:lnSpc>
                <a:spcPct val="107000"/>
              </a:lnSpc>
              <a:spcAft>
                <a:spcPts val="800"/>
              </a:spcAft>
            </a:pPr>
            <a:r>
              <a:rPr lang="en-IN" sz="2400" dirty="0">
                <a:latin typeface="Calibri" panose="020F0502020204030204" pitchFamily="34" charset="0"/>
                <a:ea typeface="Calibri" panose="020F0502020204030204" pitchFamily="34" charset="0"/>
                <a:cs typeface="Arial" panose="020B0604020202020204" pitchFamily="34" charset="0"/>
              </a:rPr>
              <a:t>Figure 4.9: Predicted Survival Plot from RSF model for a single patient </a:t>
            </a:r>
            <a:endParaRPr lang="en-IN" sz="2400" dirty="0" smtClean="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dirty="0">
                <a:latin typeface="Calibri" panose="020F0502020204030204" pitchFamily="34" charset="0"/>
                <a:ea typeface="Calibri" panose="020F0502020204030204" pitchFamily="34" charset="0"/>
                <a:cs typeface="Arial" panose="020B0604020202020204" pitchFamily="34" charset="0"/>
              </a:rPr>
              <a:t> </a:t>
            </a:r>
            <a:r>
              <a:rPr lang="en-IN" sz="2400" dirty="0" smtClean="0">
                <a:latin typeface="Calibri" panose="020F0502020204030204" pitchFamily="34" charset="0"/>
                <a:ea typeface="Calibri" panose="020F0502020204030204" pitchFamily="34" charset="0"/>
                <a:cs typeface="Arial" panose="020B0604020202020204" pitchFamily="34" charset="0"/>
              </a:rPr>
              <a:t>                   in </a:t>
            </a:r>
            <a:r>
              <a:rPr lang="en-IN" sz="2400" dirty="0">
                <a:latin typeface="Calibri" panose="020F0502020204030204" pitchFamily="34" charset="0"/>
                <a:ea typeface="Calibri" panose="020F0502020204030204" pitchFamily="34" charset="0"/>
                <a:cs typeface="Arial" panose="020B0604020202020204" pitchFamily="34" charset="0"/>
              </a:rPr>
              <a:t>the test observations.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5564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27100" y="365125"/>
            <a:ext cx="10167620" cy="5273675"/>
          </a:xfrm>
          <a:prstGeom prst="rect">
            <a:avLst/>
          </a:prstGeom>
        </p:spPr>
      </p:pic>
    </p:spTree>
    <p:extLst>
      <p:ext uri="{BB962C8B-B14F-4D97-AF65-F5344CB8AC3E}">
        <p14:creationId xmlns:p14="http://schemas.microsoft.com/office/powerpoint/2010/main" val="37330376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8.3 VARIABLE IMPORTANCE IN RSF</a:t>
            </a:r>
            <a:endParaRPr lang="en-IN"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0789"/>
                <a:ext cx="10515600" cy="4766174"/>
              </a:xfrm>
            </p:spPr>
            <p:txBody>
              <a:bodyPr>
                <a:normAutofit fontScale="92500" lnSpcReduction="10000"/>
              </a:bodyPr>
              <a:lstStyle/>
              <a:p>
                <a:pPr marL="0" indent="0" algn="just">
                  <a:buNone/>
                </a:pPr>
                <a:r>
                  <a:rPr lang="en-IN" dirty="0"/>
                  <a:t>The most popular Variable Importance (VIMP) method uses a prediction error approach involving “noising-up” each variable in turn. VIMP for a variable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𝑣</m:t>
                        </m:r>
                      </m:sub>
                    </m:sSub>
                  </m:oMath>
                </a14:m>
                <a:r>
                  <a:rPr lang="en-IN" dirty="0"/>
                  <a:t> is the difference between prediction error when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𝑣</m:t>
                        </m:r>
                      </m:sub>
                    </m:sSub>
                  </m:oMath>
                </a14:m>
                <a:r>
                  <a:rPr lang="en-IN" dirty="0"/>
                  <a:t> is randomly permuted, compared to prediction error under the observed values. Since VIMP is the difference in OOB prediction error before and after permutation, a large VIMP value indicates that misspecification detracts from the predictive accuracy in the forest. VIMP close to zero indicates the variable contributes nothing to predictive accuracy, and negative values indicate the predictive accuracy improves when the variable is </a:t>
                </a:r>
                <a:r>
                  <a:rPr lang="en-IN" dirty="0" err="1"/>
                  <a:t>mis</a:t>
                </a:r>
                <a:r>
                  <a:rPr lang="en-IN" dirty="0"/>
                  <a:t>-specified. In the latter case, we assume noise is more informative than the true variable. As such, we ignore variables with negative and near zero values of VIMP, relying on large positive values to indicate that the predictive power of the forest is dependent on those variables.  This VIMP is used to select the top most features for getting a better predictive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0789"/>
                <a:ext cx="10515600" cy="4766174"/>
              </a:xfrm>
              <a:blipFill>
                <a:blip r:embed="rId2"/>
                <a:stretch>
                  <a:fillRect l="-1043" t="-2558" r="-986"/>
                </a:stretch>
              </a:blipFill>
            </p:spPr>
            <p:txBody>
              <a:bodyPr/>
              <a:lstStyle/>
              <a:p>
                <a:r>
                  <a:rPr lang="en-IN">
                    <a:noFill/>
                  </a:rPr>
                  <a:t> </a:t>
                </a:r>
              </a:p>
            </p:txBody>
          </p:sp>
        </mc:Fallback>
      </mc:AlternateContent>
    </p:spTree>
    <p:extLst>
      <p:ext uri="{BB962C8B-B14F-4D97-AF65-F5344CB8AC3E}">
        <p14:creationId xmlns:p14="http://schemas.microsoft.com/office/powerpoint/2010/main" val="1527312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15643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9. PREDICTION PERFORMANCE</a:t>
            </a:r>
            <a:endParaRPr lang="en-IN" b="1" dirty="0">
              <a:latin typeface="+mn-lt"/>
            </a:endParaRPr>
          </a:p>
        </p:txBody>
      </p:sp>
      <p:sp>
        <p:nvSpPr>
          <p:cNvPr id="3" name="Content Placeholder 2"/>
          <p:cNvSpPr>
            <a:spLocks noGrp="1"/>
          </p:cNvSpPr>
          <p:nvPr>
            <p:ph idx="1"/>
          </p:nvPr>
        </p:nvSpPr>
        <p:spPr>
          <a:xfrm>
            <a:off x="838200" y="1538288"/>
            <a:ext cx="10515600" cy="4783592"/>
          </a:xfrm>
        </p:spPr>
        <p:txBody>
          <a:bodyPr>
            <a:normAutofit fontScale="85000" lnSpcReduction="20000"/>
          </a:bodyPr>
          <a:lstStyle/>
          <a:p>
            <a:pPr marL="0" indent="0" algn="just">
              <a:buNone/>
            </a:pPr>
            <a:r>
              <a:rPr lang="en-US" sz="4700" b="1" dirty="0" smtClean="0"/>
              <a:t>9.1 C-index</a:t>
            </a:r>
          </a:p>
          <a:p>
            <a:pPr marL="0" indent="0" algn="just">
              <a:buNone/>
            </a:pPr>
            <a:endParaRPr lang="en-US" dirty="0" smtClean="0"/>
          </a:p>
          <a:p>
            <a:pPr algn="just"/>
            <a:r>
              <a:rPr lang="en-US" dirty="0" smtClean="0"/>
              <a:t>The </a:t>
            </a:r>
            <a:r>
              <a:rPr lang="en-US" dirty="0"/>
              <a:t>C-index measures predictive information derived from a set of predictor variables in a model. In predicting the time until death, C is calculated by considering all possible pairs of patients, at least one of whom has died. </a:t>
            </a:r>
            <a:endParaRPr lang="en-US" dirty="0" smtClean="0"/>
          </a:p>
          <a:p>
            <a:pPr algn="just"/>
            <a:r>
              <a:rPr lang="en-US" dirty="0" smtClean="0"/>
              <a:t>If </a:t>
            </a:r>
            <a:r>
              <a:rPr lang="en-US" dirty="0"/>
              <a:t>the predicted survival time is larger for the patient who lived longer, the predictions for that pair are said to be concordant with the outcomes. If one patient died and the other is known to have survived at least to the survival time of the first, the second patient is assumed to outlive the first. </a:t>
            </a:r>
            <a:endParaRPr lang="en-US" dirty="0" smtClean="0"/>
          </a:p>
          <a:p>
            <a:pPr algn="just"/>
            <a:r>
              <a:rPr lang="en-US" dirty="0" smtClean="0"/>
              <a:t>When </a:t>
            </a:r>
            <a:r>
              <a:rPr lang="en-US" dirty="0"/>
              <a:t>predicted survivals are identical for a patient pair, rather than 1 is added to the count of concordant pairs in the numerator of C. In this case, one is still added to the denominator of C (such patient pairs are still considered usable). A patient pair is unusable if both patients died at the same time, or if one died and the other is still alive but has not been followed long enough to determine whether she will outlive the one who died. </a:t>
            </a:r>
            <a:endParaRPr lang="en-IN" sz="2400" dirty="0"/>
          </a:p>
        </p:txBody>
      </p:sp>
    </p:spTree>
    <p:extLst>
      <p:ext uri="{BB962C8B-B14F-4D97-AF65-F5344CB8AC3E}">
        <p14:creationId xmlns:p14="http://schemas.microsoft.com/office/powerpoint/2010/main" val="4018886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97527"/>
                <a:ext cx="10515600" cy="5179436"/>
              </a:xfrm>
            </p:spPr>
            <p:txBody>
              <a:bodyPr>
                <a:normAutofit fontScale="92500" lnSpcReduction="10000"/>
              </a:bodyPr>
              <a:lstStyle/>
              <a:p>
                <a:pPr marL="0" indent="0" algn="just">
                  <a:buNone/>
                </a:pPr>
                <a:r>
                  <a:rPr lang="en-IN" dirty="0" smtClean="0"/>
                  <a:t>	Let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𝑖</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𝑡</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Sub>
                  </m:oMath>
                </a14:m>
                <a:r>
                  <a:rPr lang="en-IN" dirty="0"/>
                  <a:t> be the observed survival times of patients </a:t>
                </a:r>
                <a14:m>
                  <m:oMath xmlns:m="http://schemas.openxmlformats.org/officeDocument/2006/math">
                    <m:r>
                      <a:rPr lang="en-US" i="1">
                        <a:latin typeface="Cambria Math" panose="02040503050406030204" pitchFamily="18" charset="0"/>
                      </a:rPr>
                      <m:t>𝑖</m:t>
                    </m:r>
                  </m:oMath>
                </a14:m>
                <a:r>
                  <a:rPr lang="en-IN" dirty="0"/>
                  <a:t> and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oMath>
                </a14:m>
                <a:r>
                  <a:rPr lang="en-IN" dirty="0"/>
                  <a:t>, and the corresponding risk scores are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d>
                    <m:r>
                      <a:rPr lang="en-US"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𝛽</m:t>
                            </m:r>
                          </m:e>
                        </m:acc>
                      </m:e>
                      <m:sup>
                        <m:r>
                          <a:rPr lang="en-IN" i="1">
                            <a:latin typeface="Cambria Math" panose="02040503050406030204" pitchFamily="18" charset="0"/>
                          </a:rPr>
                          <m:t>′</m:t>
                        </m:r>
                      </m:sup>
                    </m:sSup>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a14:m>
                <a:r>
                  <a:rPr lang="en-IN" dirty="0"/>
                  <a:t> ,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Sub>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𝛽</m:t>
                            </m:r>
                          </m:e>
                        </m:acc>
                      </m:e>
                      <m:sup>
                        <m:r>
                          <a:rPr lang="en-IN" i="1">
                            <a:latin typeface="Cambria Math" panose="02040503050406030204" pitchFamily="18" charset="0"/>
                          </a:rPr>
                          <m:t>′</m:t>
                        </m:r>
                      </m:sup>
                    </m:sSup>
                    <m:sSubSup>
                      <m:sSubSupPr>
                        <m:ctrlPr>
                          <a:rPr lang="en-IN" i="1">
                            <a:latin typeface="Cambria Math" panose="02040503050406030204" pitchFamily="18" charset="0"/>
                          </a:rPr>
                        </m:ctrlPr>
                      </m:sSubSupPr>
                      <m:e>
                        <m:r>
                          <a:rPr lang="en-IN" i="1">
                            <a:latin typeface="Cambria Math" panose="02040503050406030204" pitchFamily="18" charset="0"/>
                          </a:rPr>
                          <m:t>𝑥</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up>
                        <m:r>
                          <a:rPr lang="en-IN" i="1">
                            <a:latin typeface="Cambria Math" panose="02040503050406030204" pitchFamily="18" charset="0"/>
                          </a:rPr>
                          <m:t>  </m:t>
                        </m:r>
                      </m:sup>
                    </m:sSubSup>
                  </m:oMath>
                </a14:m>
                <a:r>
                  <a:rPr lang="en-IN" dirty="0"/>
                  <a:t>. A pair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en-US"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r>
                      <a:rPr lang="en-US">
                        <a:latin typeface="Cambria Math" panose="02040503050406030204" pitchFamily="18" charset="0"/>
                      </a:rPr>
                      <m:t>)</m:t>
                    </m:r>
                  </m:oMath>
                </a14:m>
                <a:r>
                  <a:rPr lang="en-IN" dirty="0"/>
                  <a:t> is considered concordant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𝑖</m:t>
                        </m:r>
                      </m:sub>
                    </m:sSub>
                    <m:f>
                      <m:fPr>
                        <m:ctrlPr>
                          <a:rPr lang="en-IN" i="1">
                            <a:latin typeface="Cambria Math" panose="02040503050406030204" pitchFamily="18" charset="0"/>
                          </a:rPr>
                        </m:ctrlPr>
                      </m:fPr>
                      <m:num>
                        <m:r>
                          <a:rPr lang="en-IN" i="1">
                            <a:latin typeface="Cambria Math" panose="02040503050406030204" pitchFamily="18" charset="0"/>
                          </a:rPr>
                          <m:t>&lt;</m:t>
                        </m:r>
                      </m:num>
                      <m:den>
                        <m:r>
                          <a:rPr lang="en-IN" i="1">
                            <a:latin typeface="Cambria Math" panose="02040503050406030204" pitchFamily="18" charset="0"/>
                          </a:rPr>
                          <m:t>&gt;</m:t>
                        </m:r>
                      </m:den>
                    </m:f>
                    <m:sSub>
                      <m:sSubPr>
                        <m:ctrlPr>
                          <a:rPr lang="en-IN" i="1">
                            <a:latin typeface="Cambria Math" panose="02040503050406030204" pitchFamily="18" charset="0"/>
                          </a:rPr>
                        </m:ctrlPr>
                      </m:sSubPr>
                      <m:e>
                        <m:r>
                          <a:rPr lang="en-IN" i="1">
                            <a:latin typeface="Cambria Math" panose="02040503050406030204" pitchFamily="18" charset="0"/>
                          </a:rPr>
                          <m:t>𝑡</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Sub>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d>
                    <m:f>
                      <m:fPr>
                        <m:ctrlPr>
                          <a:rPr lang="en-IN" i="1">
                            <a:latin typeface="Cambria Math" panose="02040503050406030204" pitchFamily="18" charset="0"/>
                          </a:rPr>
                        </m:ctrlPr>
                      </m:fPr>
                      <m:num>
                        <m:r>
                          <a:rPr lang="en-US" i="1">
                            <a:latin typeface="Cambria Math" panose="02040503050406030204" pitchFamily="18" charset="0"/>
                          </a:rPr>
                          <m:t>&gt;</m:t>
                        </m:r>
                      </m:num>
                      <m:den>
                        <m:r>
                          <a:rPr lang="en-US" i="1">
                            <a:latin typeface="Cambria Math" panose="02040503050406030204" pitchFamily="18" charset="0"/>
                          </a:rPr>
                          <m:t>&lt;</m:t>
                        </m:r>
                      </m:den>
                    </m:f>
                    <m:acc>
                      <m:accPr>
                        <m:chr m:val="̂"/>
                        <m:ctrlPr>
                          <a:rPr lang="en-IN" i="1">
                            <a:latin typeface="Cambria Math" panose="02040503050406030204" pitchFamily="18" charset="0"/>
                          </a:rPr>
                        </m:ctrlPr>
                      </m:accPr>
                      <m:e>
                        <m:r>
                          <a:rPr lang="en-IN" i="1">
                            <a:latin typeface="Cambria Math" panose="02040503050406030204" pitchFamily="18" charset="0"/>
                          </a:rPr>
                          <m:t>𝑟</m:t>
                        </m:r>
                      </m:e>
                    </m:acc>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Sub>
                    <m:r>
                      <a:rPr lang="en-IN" i="1">
                        <a:latin typeface="Cambria Math" panose="02040503050406030204" pitchFamily="18" charset="0"/>
                      </a:rPr>
                      <m:t>)</m:t>
                    </m:r>
                  </m:oMath>
                </a14:m>
                <a:r>
                  <a:rPr lang="en-IN" dirty="0"/>
                  <a:t>. The C-index is defined as,</a:t>
                </a:r>
              </a:p>
              <a:p>
                <a:pPr marL="0" indent="0" algn="just">
                  <a:buNone/>
                </a:pPr>
                <a:endParaRPr lang="en-IN"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𝐶𝐼</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𝑐</m:t>
                              </m:r>
                            </m:sub>
                          </m:sSub>
                        </m:den>
                      </m:f>
                      <m:nary>
                        <m:naryPr>
                          <m:chr m:val="∑"/>
                          <m:limLoc m:val="undOvr"/>
                          <m:supHide m:val="on"/>
                          <m:ctrlPr>
                            <a:rPr lang="en-IN" i="1">
                              <a:latin typeface="Cambria Math" panose="02040503050406030204" pitchFamily="18" charset="0"/>
                            </a:rPr>
                          </m:ctrlPr>
                        </m:naryPr>
                        <m:sub>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𝛿</m:t>
                              </m:r>
                            </m:e>
                            <m:sub>
                              <m:r>
                                <a:rPr lang="en-IN" i="1">
                                  <a:latin typeface="Cambria Math" panose="02040503050406030204" pitchFamily="18" charset="0"/>
                                </a:rPr>
                                <m:t>𝑖</m:t>
                              </m:r>
                            </m:sub>
                          </m:sSub>
                          <m:r>
                            <a:rPr lang="en-IN" i="1">
                              <a:latin typeface="Cambria Math" panose="02040503050406030204" pitchFamily="18" charset="0"/>
                            </a:rPr>
                            <m:t>=1}</m:t>
                          </m:r>
                        </m:sub>
                        <m:sup/>
                        <m:e>
                          <m:nary>
                            <m:naryPr>
                              <m:chr m:val="∑"/>
                              <m:limLoc m:val="undOvr"/>
                              <m:supHide m:val="on"/>
                              <m:ctrlPr>
                                <a:rPr lang="en-IN" i="1">
                                  <a:latin typeface="Cambria Math" panose="02040503050406030204" pitchFamily="18" charset="0"/>
                                </a:rPr>
                              </m:ctrlPr>
                            </m:naryPr>
                            <m:sub>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𝑡</m:t>
                                  </m:r>
                                </m:e>
                                <m:sub>
                                  <m:r>
                                    <a:rPr lang="en-IN" i="1">
                                      <a:latin typeface="Cambria Math" panose="02040503050406030204" pitchFamily="18" charset="0"/>
                                    </a:rPr>
                                    <m:t>𝑖</m:t>
                                  </m:r>
                                </m:sub>
                                <m:sup>
                                  <m:r>
                                    <a:rPr lang="en-IN" i="1">
                                      <a:latin typeface="Cambria Math" panose="02040503050406030204" pitchFamily="18" charset="0"/>
                                    </a:rPr>
                                    <m:t>∗</m:t>
                                  </m:r>
                                </m:sup>
                              </m:sSubSup>
                              <m:r>
                                <a:rPr lang="en-IN" i="1">
                                  <a:latin typeface="Cambria Math" panose="02040503050406030204" pitchFamily="18" charset="0"/>
                                </a:rPr>
                                <m:t>&gt;</m:t>
                              </m:r>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𝑖</m:t>
                                  </m:r>
                                </m:sub>
                              </m:sSub>
                              <m:r>
                                <a:rPr lang="en-IN" i="1">
                                  <a:latin typeface="Cambria Math" panose="02040503050406030204" pitchFamily="18" charset="0"/>
                                </a:rPr>
                                <m:t>}</m:t>
                              </m:r>
                            </m:sub>
                            <m:sup/>
                            <m:e>
                              <m:d>
                                <m:dPr>
                                  <m:ctrlPr>
                                    <a:rPr lang="en-IN" i="1">
                                      <a:latin typeface="Cambria Math" panose="02040503050406030204" pitchFamily="18" charset="0"/>
                                    </a:rPr>
                                  </m:ctrlPr>
                                </m:dPr>
                                <m:e>
                                  <m:r>
                                    <a:rPr lang="en-IN" i="1">
                                      <a:latin typeface="Cambria Math" panose="02040503050406030204" pitchFamily="18" charset="0"/>
                                    </a:rPr>
                                    <m:t>𝕝</m:t>
                                  </m:r>
                                  <m:d>
                                    <m:dPr>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Sub>
                                        </m:e>
                                      </m:d>
                                      <m:r>
                                        <a:rPr lang="en-IN" i="1">
                                          <a:latin typeface="Cambria Math" panose="02040503050406030204" pitchFamily="18" charset="0"/>
                                        </a:rPr>
                                        <m:t>&lt;</m:t>
                                      </m:r>
                                      <m:acc>
                                        <m:accPr>
                                          <m:chr m:val="̂"/>
                                          <m:ctrlPr>
                                            <a:rPr lang="en-IN" i="1">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d>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𝕝</m:t>
                                  </m:r>
                                  <m:d>
                                    <m:dPr>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sub>
                                          </m:sSub>
                                        </m:e>
                                      </m:d>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𝑟</m:t>
                                          </m:r>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d>
                                    </m:e>
                                  </m:d>
                                </m:e>
                              </m:d>
                            </m:e>
                          </m:nary>
                        </m:e>
                      </m:nary>
                    </m:oMath>
                  </m:oMathPara>
                </a14:m>
                <a:endParaRPr lang="en-IN" dirty="0"/>
              </a:p>
              <a:p>
                <a:pPr marL="0" indent="0" algn="just">
                  <a:buNone/>
                </a:pPr>
                <a:endParaRPr lang="en-IN" dirty="0" smtClean="0"/>
              </a:p>
              <a:p>
                <a:pPr marL="0" indent="0" algn="just">
                  <a:buNone/>
                </a:pPr>
                <a:r>
                  <a:rPr lang="en-IN" dirty="0" smtClean="0"/>
                  <a:t>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𝑐</m:t>
                        </m:r>
                      </m:sub>
                    </m:sSub>
                  </m:oMath>
                </a14:m>
                <a:r>
                  <a:rPr lang="en-IN" dirty="0"/>
                  <a:t> is the number of comparable pairs (</a:t>
                </a:r>
                <a14:m>
                  <m:oMath xmlns:m="http://schemas.openxmlformats.org/officeDocument/2006/math">
                    <m:r>
                      <a:rPr lang="en-IN" i="1">
                        <a:latin typeface="Cambria Math" panose="02040503050406030204" pitchFamily="18" charset="0"/>
                      </a:rPr>
                      <m:t>𝑖</m:t>
                    </m:r>
                  </m:oMath>
                </a14:m>
                <a:r>
                  <a:rPr lang="en-IN" dirty="0"/>
                  <a:t>,</a:t>
                </a:r>
                <a:r>
                  <a:rPr lang="en-IN" i="1"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m:t>
                        </m:r>
                      </m:sup>
                    </m:sSup>
                  </m:oMath>
                </a14:m>
                <a:r>
                  <a:rPr lang="en-IN" dirty="0"/>
                  <a:t>)  that standardizes CI to </a:t>
                </a:r>
                <a:endParaRPr lang="en-IN" dirty="0" smtClean="0"/>
              </a:p>
              <a:p>
                <a:pPr marL="0" indent="0" algn="just">
                  <a:buNone/>
                </a:pPr>
                <a:r>
                  <a:rPr lang="en-IN" dirty="0" smtClean="0"/>
                  <a:t>[</a:t>
                </a:r>
                <a:r>
                  <a:rPr lang="en-IN" dirty="0"/>
                  <a:t>0, 1]. A patient pair is considered unusable, if both patients die at the same time, or both patients are censored, or if one is censored before the other one dies. CI ≈ 1 stands for a very good prediction and values around 0.5 suggest a random prediction. </a:t>
                </a:r>
              </a:p>
              <a:p>
                <a:pPr marL="0"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97527"/>
                <a:ext cx="10515600" cy="5179436"/>
              </a:xfrm>
              <a:blipFill>
                <a:blip r:embed="rId2"/>
                <a:stretch>
                  <a:fillRect l="-1043" t="-2473" r="-986"/>
                </a:stretch>
              </a:blipFill>
            </p:spPr>
            <p:txBody>
              <a:bodyPr/>
              <a:lstStyle/>
              <a:p>
                <a:r>
                  <a:rPr lang="en-IN">
                    <a:noFill/>
                  </a:rPr>
                  <a:t> </a:t>
                </a:r>
              </a:p>
            </p:txBody>
          </p:sp>
        </mc:Fallback>
      </mc:AlternateContent>
    </p:spTree>
    <p:extLst>
      <p:ext uri="{BB962C8B-B14F-4D97-AF65-F5344CB8AC3E}">
        <p14:creationId xmlns:p14="http://schemas.microsoft.com/office/powerpoint/2010/main" val="16080617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49" y="21507"/>
            <a:ext cx="9404723" cy="1400530"/>
          </a:xfrm>
        </p:spPr>
        <p:txBody>
          <a:bodyPr/>
          <a:lstStyle/>
          <a:p>
            <a:pPr algn="just">
              <a:lnSpc>
                <a:spcPct val="120000"/>
              </a:lnSpc>
              <a:spcBef>
                <a:spcPts val="1000"/>
              </a:spcBef>
              <a:spcAft>
                <a:spcPts val="800"/>
              </a:spcAft>
            </a:pPr>
            <a:r>
              <a:rPr lang="en-US" b="1" dirty="0" smtClean="0">
                <a:latin typeface="+mn-lt"/>
              </a:rPr>
              <a:t>9.2 EVALUATION METRIC</a:t>
            </a:r>
            <a:endParaRPr lang="en-IN"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5649" y="1125946"/>
                <a:ext cx="11085687" cy="5801723"/>
              </a:xfrm>
            </p:spPr>
            <p:txBody>
              <a:bodyPr>
                <a:normAutofit fontScale="77500" lnSpcReduction="20000"/>
              </a:bodyPr>
              <a:lstStyle/>
              <a:p>
                <a:pPr algn="just">
                  <a:lnSpc>
                    <a:spcPct val="120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The </a:t>
                </a:r>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Receiver Operator Characteristic (ROC)</a:t>
                </a:r>
                <a:r>
                  <a:rPr lang="en-IN" dirty="0">
                    <a:latin typeface="Calibri" panose="020F0502020204030204" pitchFamily="34" charset="0"/>
                    <a:ea typeface="Calibri" panose="020F0502020204030204" pitchFamily="34" charset="0"/>
                    <a:cs typeface="Calibri" panose="020F0502020204030204" pitchFamily="34" charset="0"/>
                  </a:rPr>
                  <a:t> curve is most commonly used to visualize the performance of binary classification problems. </a:t>
                </a:r>
                <a:r>
                  <a:rPr lang="en-US" dirty="0">
                    <a:latin typeface="Calibri" panose="020F0502020204030204" pitchFamily="34" charset="0"/>
                    <a:cs typeface="Calibri" panose="020F0502020204030204" pitchFamily="34" charset="0"/>
                  </a:rPr>
                  <a:t>It is a probability curve that plots the </a:t>
                </a:r>
                <a:r>
                  <a:rPr lang="en-US" b="1" dirty="0">
                    <a:solidFill>
                      <a:srgbClr val="00B0F0"/>
                    </a:solidFill>
                    <a:latin typeface="Calibri" panose="020F0502020204030204" pitchFamily="34" charset="0"/>
                    <a:cs typeface="Calibri" panose="020F0502020204030204" pitchFamily="34" charset="0"/>
                  </a:rPr>
                  <a:t>True Positive Rate</a:t>
                </a:r>
                <a:r>
                  <a:rPr lang="en-US" dirty="0">
                    <a:solidFill>
                      <a:srgbClr val="00B0F0"/>
                    </a:solidFill>
                    <a:latin typeface="Calibri" panose="020F0502020204030204" pitchFamily="34" charset="0"/>
                    <a:cs typeface="Calibri" panose="020F0502020204030204" pitchFamily="34" charset="0"/>
                  </a:rPr>
                  <a:t> (</a:t>
                </a:r>
                <a:r>
                  <a:rPr lang="en-US" b="1" i="1" u="sng" dirty="0">
                    <a:solidFill>
                      <a:srgbClr val="00B0F0"/>
                    </a:solidFill>
                    <a:latin typeface="Calibri" panose="020F0502020204030204" pitchFamily="34" charset="0"/>
                    <a:cs typeface="Calibri" panose="020F0502020204030204" pitchFamily="34" charset="0"/>
                  </a:rPr>
                  <a:t>TPR</a:t>
                </a:r>
                <a:r>
                  <a:rPr lang="en-US" b="1" dirty="0">
                    <a:solidFill>
                      <a:srgbClr val="00B0F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against </a:t>
                </a:r>
                <a:r>
                  <a:rPr lang="en-US" dirty="0">
                    <a:solidFill>
                      <a:srgbClr val="00B0F0"/>
                    </a:solidFill>
                    <a:latin typeface="Calibri" panose="020F0502020204030204" pitchFamily="34" charset="0"/>
                    <a:cs typeface="Calibri" panose="020F0502020204030204" pitchFamily="34" charset="0"/>
                  </a:rPr>
                  <a:t> </a:t>
                </a:r>
                <a:r>
                  <a:rPr lang="en-US" b="1" dirty="0">
                    <a:solidFill>
                      <a:srgbClr val="00B0F0"/>
                    </a:solidFill>
                    <a:latin typeface="Calibri" panose="020F0502020204030204" pitchFamily="34" charset="0"/>
                    <a:cs typeface="Calibri" panose="020F0502020204030204" pitchFamily="34" charset="0"/>
                  </a:rPr>
                  <a:t>False Positive Rate</a:t>
                </a:r>
                <a:r>
                  <a:rPr lang="en-US" dirty="0">
                    <a:solidFill>
                      <a:srgbClr val="00B0F0"/>
                    </a:solidFill>
                    <a:latin typeface="Calibri" panose="020F0502020204030204" pitchFamily="34" charset="0"/>
                    <a:cs typeface="Calibri" panose="020F0502020204030204" pitchFamily="34" charset="0"/>
                  </a:rPr>
                  <a:t> (</a:t>
                </a:r>
                <a:r>
                  <a:rPr lang="en-US" b="1" i="1" u="sng" dirty="0">
                    <a:solidFill>
                      <a:srgbClr val="00B0F0"/>
                    </a:solidFill>
                    <a:latin typeface="Calibri" panose="020F0502020204030204" pitchFamily="34" charset="0"/>
                    <a:cs typeface="Calibri" panose="020F0502020204030204" pitchFamily="34" charset="0"/>
                  </a:rPr>
                  <a:t>FPR</a:t>
                </a:r>
                <a:r>
                  <a:rPr lang="en-US" b="1" dirty="0" smtClean="0">
                    <a:solidFill>
                      <a:srgbClr val="00B0F0"/>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t>
                </a:r>
                <a:r>
                  <a:rPr lang="en-US" dirty="0">
                    <a:latin typeface="Calibri" panose="020F0502020204030204" pitchFamily="34" charset="0"/>
                    <a:cs typeface="Calibri" panose="020F0502020204030204" pitchFamily="34" charset="0"/>
                  </a:rPr>
                  <a:t>various threshold values and essentially </a:t>
                </a:r>
                <a:r>
                  <a:rPr lang="en-US" b="1" dirty="0">
                    <a:latin typeface="Calibri" panose="020F0502020204030204" pitchFamily="34" charset="0"/>
                    <a:cs typeface="Calibri" panose="020F0502020204030204" pitchFamily="34" charset="0"/>
                  </a:rPr>
                  <a:t>separates the ‘signal’ from the ‘noise’</a:t>
                </a:r>
                <a:r>
                  <a:rPr lang="en-US" dirty="0">
                    <a:latin typeface="Calibri" panose="020F0502020204030204" pitchFamily="34" charset="0"/>
                    <a:cs typeface="Calibri" panose="020F0502020204030204" pitchFamily="34" charset="0"/>
                  </a:rPr>
                  <a:t>.</a:t>
                </a:r>
              </a:p>
              <a:p>
                <a:pPr algn="just">
                  <a:lnSpc>
                    <a:spcPct val="120000"/>
                  </a:lnSpc>
                  <a:spcAft>
                    <a:spcPts val="800"/>
                  </a:spcAft>
                </a:pPr>
                <a:r>
                  <a:rPr lang="en-US" dirty="0">
                    <a:latin typeface="Calibri" panose="020F0502020204030204" pitchFamily="34" charset="0"/>
                    <a:cs typeface="Calibri" panose="020F0502020204030204" pitchFamily="34" charset="0"/>
                  </a:rPr>
                  <a:t> The </a:t>
                </a:r>
                <a:r>
                  <a:rPr lang="en-US" b="1" dirty="0">
                    <a:solidFill>
                      <a:srgbClr val="FF0000"/>
                    </a:solidFill>
                    <a:latin typeface="Calibri" panose="020F0502020204030204" pitchFamily="34" charset="0"/>
                    <a:cs typeface="Calibri" panose="020F0502020204030204" pitchFamily="34" charset="0"/>
                  </a:rPr>
                  <a:t>Area Under the Curve (AUC)</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measure of the ability of a classifier to distinguish between classes and is used as a summary of the ROC curve. The higher the AUC, the better the performance of the model at distinguishing between the positive and negative classes</a:t>
                </a:r>
                <a:r>
                  <a:rPr lang="en-US" dirty="0" smtClean="0">
                    <a:latin typeface="Calibri" panose="020F0502020204030204" pitchFamily="34" charset="0"/>
                    <a:cs typeface="Calibri" panose="020F0502020204030204" pitchFamily="34" charset="0"/>
                  </a:rPr>
                  <a:t>.</a:t>
                </a:r>
              </a:p>
              <a:p>
                <a:pPr marL="0" indent="0">
                  <a:lnSpc>
                    <a:spcPct val="120000"/>
                  </a:lnSpc>
                  <a:spcAft>
                    <a:spcPts val="800"/>
                  </a:spcAft>
                  <a:buNone/>
                </a:pPr>
                <a:r>
                  <a:rPr lang="en-US" b="0" dirty="0" smtClean="0">
                    <a:cs typeface="Calibri" panose="020F0502020204030204" pitchFamily="34" charset="0"/>
                  </a:rPr>
                  <a:t>					</a:t>
                </a:r>
                <a14:m>
                  <m:oMath xmlns:m="http://schemas.openxmlformats.org/officeDocument/2006/math">
                    <m:r>
                      <a:rPr lang="en-US" b="0" i="1" smtClean="0">
                        <a:latin typeface="Cambria Math" panose="02040503050406030204" pitchFamily="18" charset="0"/>
                        <a:cs typeface="Calibri" panose="020F0502020204030204" pitchFamily="34" charset="0"/>
                      </a:rPr>
                      <m:t>𝑇𝑃𝑅</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𝑆𝑒𝑛𝑠𝑖𝑡𝑖𝑣𝑖𝑡𝑦</m:t>
                    </m:r>
                    <m:r>
                      <a:rPr lang="en-US" b="0" i="1" smtClean="0">
                        <a:latin typeface="Cambria Math" panose="02040503050406030204" pitchFamily="18" charset="0"/>
                        <a:cs typeface="Calibri" panose="020F0502020204030204" pitchFamily="34" charset="0"/>
                      </a:rPr>
                      <m:t>= </m:t>
                    </m:r>
                    <m:f>
                      <m:fPr>
                        <m:ctrlPr>
                          <a:rPr lang="en-US" b="0" i="1" smtClean="0">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𝑇𝑃</m:t>
                        </m:r>
                      </m:num>
                      <m:den>
                        <m:r>
                          <a:rPr lang="en-US" b="0" i="1" smtClean="0">
                            <a:latin typeface="Cambria Math" panose="02040503050406030204" pitchFamily="18" charset="0"/>
                            <a:cs typeface="Calibri" panose="020F0502020204030204" pitchFamily="34" charset="0"/>
                          </a:rPr>
                          <m:t>𝑇𝑃</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𝐹𝑁</m:t>
                        </m:r>
                      </m:den>
                    </m:f>
                    <m:r>
                      <a:rPr lang="en-US" b="0" i="0" smtClean="0">
                        <a:latin typeface="Cambria Math" panose="02040503050406030204" pitchFamily="18" charset="0"/>
                        <a:cs typeface="Calibri" panose="020F0502020204030204" pitchFamily="34" charset="0"/>
                      </a:rPr>
                      <m:t>;</m:t>
                    </m:r>
                  </m:oMath>
                </a14:m>
                <a:r>
                  <a:rPr lang="en-IN"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tells </a:t>
                </a:r>
                <a:r>
                  <a:rPr lang="en-US" dirty="0">
                    <a:latin typeface="Calibri" panose="020F0502020204030204" pitchFamily="34" charset="0"/>
                    <a:cs typeface="Calibri" panose="020F0502020204030204" pitchFamily="34" charset="0"/>
                  </a:rPr>
                  <a:t>us what proportion </a:t>
                </a:r>
                <a:r>
                  <a:rPr lang="en-US" dirty="0" smtClean="0">
                    <a:latin typeface="Calibri" panose="020F0502020204030204" pitchFamily="34" charset="0"/>
                    <a:cs typeface="Calibri" panose="020F0502020204030204" pitchFamily="34" charset="0"/>
                  </a:rPr>
                  <a:t>					of the positive class </a:t>
                </a:r>
                <a:r>
                  <a:rPr lang="en-US" dirty="0">
                    <a:latin typeface="Calibri" panose="020F0502020204030204" pitchFamily="34" charset="0"/>
                    <a:cs typeface="Calibri" panose="020F0502020204030204" pitchFamily="34" charset="0"/>
                  </a:rPr>
                  <a:t>got correctly classified.</a:t>
                </a:r>
              </a:p>
              <a:p>
                <a:pPr marL="0" indent="0">
                  <a:lnSpc>
                    <a:spcPct val="120000"/>
                  </a:lnSpc>
                  <a:spcAft>
                    <a:spcPts val="800"/>
                  </a:spcAft>
                  <a:buNone/>
                </a:pPr>
                <a:r>
                  <a:rPr lang="en-US"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F</m:t>
                    </m:r>
                    <m:r>
                      <a:rPr lang="en-US" i="1">
                        <a:latin typeface="Cambria Math" panose="02040503050406030204" pitchFamily="18" charset="0"/>
                        <a:cs typeface="Calibri" panose="020F0502020204030204" pitchFamily="34" charset="0"/>
                      </a:rPr>
                      <m:t>𝑃𝑅</m:t>
                    </m:r>
                    <m:r>
                      <a:rPr lang="en-US" i="1">
                        <a:latin typeface="Cambria Math" panose="02040503050406030204" pitchFamily="18" charset="0"/>
                        <a:cs typeface="Calibri" panose="020F0502020204030204" pitchFamily="34" charset="0"/>
                      </a:rPr>
                      <m:t>=1−</m:t>
                    </m:r>
                    <m:r>
                      <a:rPr lang="en-US" i="1">
                        <a:latin typeface="Cambria Math" panose="02040503050406030204" pitchFamily="18" charset="0"/>
                        <a:cs typeface="Calibri" panose="020F0502020204030204" pitchFamily="34" charset="0"/>
                      </a:rPr>
                      <m:t>𝑆𝑝𝑒𝑐𝑖𝑓𝑖𝑐𝑖𝑡𝑦</m:t>
                    </m:r>
                    <m:r>
                      <a:rPr lang="en-US" i="1">
                        <a:latin typeface="Cambria Math" panose="02040503050406030204" pitchFamily="18" charset="0"/>
                        <a:cs typeface="Calibri" panose="020F0502020204030204" pitchFamily="34" charset="0"/>
                      </a:rPr>
                      <m:t>= </m:t>
                    </m:r>
                    <m:f>
                      <m:fPr>
                        <m:ctrlPr>
                          <a:rPr lang="en-US" i="1">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𝐹</m:t>
                        </m:r>
                        <m:r>
                          <a:rPr lang="en-US" i="1">
                            <a:latin typeface="Cambria Math" panose="02040503050406030204" pitchFamily="18" charset="0"/>
                            <a:cs typeface="Calibri" panose="020F0502020204030204" pitchFamily="34" charset="0"/>
                          </a:rPr>
                          <m:t>𝑃</m:t>
                        </m:r>
                      </m:num>
                      <m:den>
                        <m:r>
                          <a:rPr lang="en-US" b="0" i="1" smtClean="0">
                            <a:latin typeface="Cambria Math" panose="02040503050406030204" pitchFamily="18" charset="0"/>
                            <a:cs typeface="Calibri" panose="020F0502020204030204" pitchFamily="34" charset="0"/>
                          </a:rPr>
                          <m:t>𝐹</m:t>
                        </m:r>
                        <m:r>
                          <a:rPr lang="en-US" i="1">
                            <a:latin typeface="Cambria Math" panose="02040503050406030204" pitchFamily="18" charset="0"/>
                            <a:cs typeface="Calibri" panose="020F0502020204030204" pitchFamily="34" charset="0"/>
                          </a:rPr>
                          <m:t>𝑃</m:t>
                        </m:r>
                        <m:r>
                          <a:rPr lang="en-US" i="1">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𝑇</m:t>
                        </m:r>
                        <m:r>
                          <a:rPr lang="en-US" i="1">
                            <a:latin typeface="Cambria Math" panose="02040503050406030204" pitchFamily="18" charset="0"/>
                            <a:cs typeface="Calibri" panose="020F0502020204030204" pitchFamily="34" charset="0"/>
                          </a:rPr>
                          <m:t>𝑁</m:t>
                        </m:r>
                      </m:den>
                    </m:f>
                    <m:r>
                      <a:rPr lang="en-US">
                        <a:latin typeface="Cambria Math" panose="02040503050406030204" pitchFamily="18" charset="0"/>
                        <a:cs typeface="Calibri" panose="020F0502020204030204" pitchFamily="34" charset="0"/>
                      </a:rPr>
                      <m:t>;</m:t>
                    </m:r>
                  </m:oMath>
                </a14:m>
                <a:r>
                  <a:rPr lang="en-IN"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tells </a:t>
                </a:r>
                <a:r>
                  <a:rPr lang="en-US" dirty="0">
                    <a:latin typeface="Calibri" panose="020F0502020204030204" pitchFamily="34" charset="0"/>
                    <a:cs typeface="Calibri" panose="020F0502020204030204" pitchFamily="34" charset="0"/>
                  </a:rPr>
                  <a:t>us what </a:t>
                </a:r>
                <a:r>
                  <a:rPr lang="en-US" dirty="0" smtClean="0">
                    <a:latin typeface="Calibri" panose="020F0502020204030204" pitchFamily="34" charset="0"/>
                    <a:cs typeface="Calibri" panose="020F0502020204030204" pitchFamily="34" charset="0"/>
                  </a:rPr>
                  <a:t>					proportion </a:t>
                </a:r>
                <a:r>
                  <a:rPr lang="en-US" dirty="0">
                    <a:latin typeface="Calibri" panose="020F0502020204030204" pitchFamily="34" charset="0"/>
                    <a:cs typeface="Calibri" panose="020F0502020204030204" pitchFamily="34" charset="0"/>
                  </a:rPr>
                  <a:t>of </a:t>
                </a:r>
                <a:r>
                  <a:rPr lang="en-US" dirty="0" smtClean="0">
                    <a:latin typeface="Calibri" panose="020F0502020204030204" pitchFamily="34" charset="0"/>
                    <a:cs typeface="Calibri" panose="020F0502020204030204" pitchFamily="34" charset="0"/>
                  </a:rPr>
                  <a:t>the negative </a:t>
                </a:r>
                <a:r>
                  <a:rPr lang="en-US" dirty="0">
                    <a:latin typeface="Calibri" panose="020F0502020204030204" pitchFamily="34" charset="0"/>
                    <a:cs typeface="Calibri" panose="020F0502020204030204" pitchFamily="34" charset="0"/>
                  </a:rPr>
                  <a:t>class got incorrectly </a:t>
                </a:r>
                <a:r>
                  <a:rPr lang="en-US" dirty="0" smtClean="0">
                    <a:latin typeface="Calibri" panose="020F0502020204030204" pitchFamily="34" charset="0"/>
                    <a:cs typeface="Calibri" panose="020F0502020204030204" pitchFamily="34" charset="0"/>
                  </a:rPr>
                  <a:t>				`		classified</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pPr marL="0" indent="0">
                  <a:lnSpc>
                    <a:spcPct val="120000"/>
                  </a:lnSpc>
                  <a:spcAft>
                    <a:spcPts val="800"/>
                  </a:spcAft>
                  <a:buNone/>
                </a:pPr>
                <a:endParaRPr lang="en-IN" dirty="0">
                  <a:latin typeface="Calibri" panose="020F0502020204030204" pitchFamily="34" charset="0"/>
                  <a:cs typeface="Calibri" panose="020F0502020204030204" pitchFamily="34" charset="0"/>
                </a:endParaRPr>
              </a:p>
              <a:p>
                <a:pPr marL="0" indent="0" algn="just">
                  <a:lnSpc>
                    <a:spcPct val="120000"/>
                  </a:lnSpc>
                  <a:spcAft>
                    <a:spcPts val="800"/>
                  </a:spcAft>
                  <a:buNone/>
                </a:pPr>
                <a:endParaRPr lang="en-IN"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5649" y="1125946"/>
                <a:ext cx="11085687" cy="5801723"/>
              </a:xfrm>
              <a:blipFill>
                <a:blip r:embed="rId2"/>
                <a:stretch>
                  <a:fillRect l="-660" t="-736" r="-825"/>
                </a:stretch>
              </a:blipFill>
            </p:spPr>
            <p:txBody>
              <a:bodyPr/>
              <a:lstStyle/>
              <a:p>
                <a:r>
                  <a:rPr lang="en-IN">
                    <a:noFill/>
                  </a:rPr>
                  <a:t> </a:t>
                </a:r>
              </a:p>
            </p:txBody>
          </p:sp>
        </mc:Fallback>
      </mc:AlternateContent>
      <p:pic>
        <p:nvPicPr>
          <p:cNvPr id="1026" name="Picture 2" descr="An example of ROC curves with good (AUC = 0.9) and satisfactory (AUC =...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39" y="3862533"/>
            <a:ext cx="3401906" cy="2468598"/>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98468" y="6256926"/>
            <a:ext cx="1549400" cy="461665"/>
          </a:xfrm>
          <a:prstGeom prst="rect">
            <a:avLst/>
          </a:prstGeom>
          <a:solidFill>
            <a:schemeClr val="tx1"/>
          </a:solidFill>
          <a:ln>
            <a:solidFill>
              <a:schemeClr val="bg2"/>
            </a:solidFill>
          </a:ln>
        </p:spPr>
        <p:txBody>
          <a:bodyPr wrap="square" rtlCol="0">
            <a:spAutoFit/>
          </a:bodyPr>
          <a:lstStyle/>
          <a:p>
            <a:pPr algn="just">
              <a:lnSpc>
                <a:spcPct val="120000"/>
              </a:lnSpc>
              <a:spcBef>
                <a:spcPts val="1000"/>
              </a:spcBef>
              <a:spcAft>
                <a:spcPts val="800"/>
              </a:spcAft>
            </a:pPr>
            <a:r>
              <a:rPr lang="en-US" sz="2000" dirty="0">
                <a:solidFill>
                  <a:schemeClr val="bg2"/>
                </a:solidFill>
                <a:latin typeface="Calibri" panose="020F0502020204030204" pitchFamily="34" charset="0"/>
                <a:cs typeface="Calibri" panose="020F0502020204030204" pitchFamily="34" charset="0"/>
              </a:rPr>
              <a:t>1- specificity</a:t>
            </a:r>
            <a:endParaRPr lang="en-IN" sz="2000" dirty="0">
              <a:solidFill>
                <a:schemeClr val="bg2"/>
              </a:solidFill>
              <a:latin typeface="Calibri" panose="020F0502020204030204" pitchFamily="34" charset="0"/>
              <a:cs typeface="Calibri" panose="020F0502020204030204" pitchFamily="34" charset="0"/>
            </a:endParaRPr>
          </a:p>
        </p:txBody>
      </p:sp>
      <p:sp>
        <p:nvSpPr>
          <p:cNvPr id="6" name="TextBox 5"/>
          <p:cNvSpPr txBox="1"/>
          <p:nvPr/>
        </p:nvSpPr>
        <p:spPr>
          <a:xfrm>
            <a:off x="1014164" y="4451813"/>
            <a:ext cx="553998" cy="1155336"/>
          </a:xfrm>
          <a:prstGeom prst="rect">
            <a:avLst/>
          </a:prstGeom>
          <a:solidFill>
            <a:schemeClr val="tx1"/>
          </a:solidFill>
          <a:ln>
            <a:solidFill>
              <a:schemeClr val="bg2"/>
            </a:solidFill>
          </a:ln>
        </p:spPr>
        <p:txBody>
          <a:bodyPr vert="vert270" wrap="square" rtlCol="0">
            <a:spAutoFit/>
          </a:bodyPr>
          <a:lstStyle/>
          <a:p>
            <a:pPr algn="just">
              <a:lnSpc>
                <a:spcPct val="120000"/>
              </a:lnSpc>
              <a:spcBef>
                <a:spcPts val="1000"/>
              </a:spcBef>
              <a:spcAft>
                <a:spcPts val="800"/>
              </a:spcAft>
            </a:pPr>
            <a:r>
              <a:rPr lang="en-US" sz="2000" dirty="0">
                <a:solidFill>
                  <a:schemeClr val="bg2"/>
                </a:solidFill>
                <a:latin typeface="Calibri" panose="020F0502020204030204" pitchFamily="34" charset="0"/>
                <a:cs typeface="Calibri" panose="020F0502020204030204" pitchFamily="34" charset="0"/>
              </a:rPr>
              <a:t>Sensitivity</a:t>
            </a:r>
            <a:endParaRPr lang="en-IN" sz="2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74006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en-US" dirty="0" smtClean="0"/>
                  <a:t>C-index is equal to area under Roc Curve that ranges from 0.5 to 1. Overall Concordance score is actually going to represent the proportion of pairs of individuals who experience the event.</a:t>
                </a:r>
                <a:endParaRPr lang="en-IN" dirty="0"/>
              </a:p>
              <a:p>
                <a:pPr algn="just"/>
                <a:r>
                  <a:rPr lang="en-IN" dirty="0"/>
                  <a:t>The probability error rate is </a:t>
                </a:r>
                <a14:m>
                  <m:oMath xmlns:m="http://schemas.openxmlformats.org/officeDocument/2006/math">
                    <m:r>
                      <a:rPr lang="en-IN" i="1">
                        <a:latin typeface="Cambria Math" panose="02040503050406030204" pitchFamily="18" charset="0"/>
                      </a:rPr>
                      <m:t>𝑃𝐸</m:t>
                    </m:r>
                    <m:r>
                      <a:rPr lang="en-IN" i="1">
                        <a:latin typeface="Cambria Math" panose="02040503050406030204" pitchFamily="18" charset="0"/>
                      </a:rPr>
                      <m:t>=1−</m:t>
                    </m:r>
                    <m:r>
                      <a:rPr lang="en-IN" i="1">
                        <a:latin typeface="Cambria Math" panose="02040503050406030204" pitchFamily="18" charset="0"/>
                      </a:rPr>
                      <m:t>𝐶</m:t>
                    </m:r>
                  </m:oMath>
                </a14:m>
                <a:r>
                  <a:rPr lang="en-IN" dirty="0"/>
                  <a:t>. Note that </a:t>
                </a:r>
                <a14:m>
                  <m:oMath xmlns:m="http://schemas.openxmlformats.org/officeDocument/2006/math">
                    <m:r>
                      <a:rPr lang="en-IN" i="1">
                        <a:latin typeface="Cambria Math" panose="02040503050406030204" pitchFamily="18" charset="0"/>
                      </a:rPr>
                      <m:t>0≤</m:t>
                    </m:r>
                    <m:r>
                      <a:rPr lang="en-IN" i="1">
                        <a:latin typeface="Cambria Math" panose="02040503050406030204" pitchFamily="18" charset="0"/>
                      </a:rPr>
                      <m:t>𝑃𝐸</m:t>
                    </m:r>
                    <m:r>
                      <a:rPr lang="en-IN" i="1">
                        <a:latin typeface="Cambria Math" panose="02040503050406030204" pitchFamily="18" charset="0"/>
                      </a:rPr>
                      <m:t>≤1</m:t>
                    </m:r>
                  </m:oMath>
                </a14:m>
                <a:r>
                  <a:rPr lang="en-IN" dirty="0"/>
                  <a:t> and that </a:t>
                </a:r>
                <a14:m>
                  <m:oMath xmlns:m="http://schemas.openxmlformats.org/officeDocument/2006/math">
                    <m:r>
                      <a:rPr lang="en-IN" i="1">
                        <a:latin typeface="Cambria Math" panose="02040503050406030204" pitchFamily="18" charset="0"/>
                      </a:rPr>
                      <m:t>𝑃𝐸</m:t>
                    </m:r>
                    <m:r>
                      <a:rPr lang="en-IN" i="1">
                        <a:latin typeface="Cambria Math" panose="02040503050406030204" pitchFamily="18" charset="0"/>
                      </a:rPr>
                      <m:t>=0.5</m:t>
                    </m:r>
                  </m:oMath>
                </a14:m>
                <a:r>
                  <a:rPr lang="en-IN" dirty="0"/>
                  <a:t> corresponds to a procedure doing no better than random guessing, whereas </a:t>
                </a:r>
                <a14:m>
                  <m:oMath xmlns:m="http://schemas.openxmlformats.org/officeDocument/2006/math">
                    <m:r>
                      <a:rPr lang="en-IN" i="1">
                        <a:latin typeface="Cambria Math" panose="02040503050406030204" pitchFamily="18" charset="0"/>
                      </a:rPr>
                      <m:t>𝑃𝐸</m:t>
                    </m:r>
                    <m:r>
                      <a:rPr lang="en-IN" i="1">
                        <a:latin typeface="Cambria Math" panose="02040503050406030204" pitchFamily="18" charset="0"/>
                      </a:rPr>
                      <m:t>=0 </m:t>
                    </m:r>
                  </m:oMath>
                </a14:m>
                <a:r>
                  <a:rPr lang="en-IN" dirty="0"/>
                  <a:t>indicates perfect prediction.</a:t>
                </a:r>
              </a:p>
              <a:p>
                <a:pPr marL="0" indent="0" algn="just">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14528222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1226800" cy="1325563"/>
          </a:xfrm>
        </p:spPr>
        <p:txBody>
          <a:bodyPr>
            <a:normAutofit fontScale="90000"/>
          </a:bodyPr>
          <a:lstStyle/>
          <a:p>
            <a:r>
              <a:rPr lang="en-IN" b="1" dirty="0" smtClean="0">
                <a:latin typeface="+mn-lt"/>
              </a:rPr>
              <a:t>10. Comparison </a:t>
            </a:r>
            <a:r>
              <a:rPr lang="en-IN" b="1" dirty="0">
                <a:latin typeface="+mn-lt"/>
              </a:rPr>
              <a:t>of CPH and RSF on Predictive ability</a:t>
            </a:r>
            <a:br>
              <a:rPr lang="en-IN" b="1" dirty="0">
                <a:latin typeface="+mn-lt"/>
              </a:rPr>
            </a:br>
            <a:endParaRPr lang="en-IN" dirty="0">
              <a:latin typeface="+mn-lt"/>
            </a:endParaRPr>
          </a:p>
        </p:txBody>
      </p:sp>
      <p:sp>
        <p:nvSpPr>
          <p:cNvPr id="3" name="Content Placeholder 2"/>
          <p:cNvSpPr>
            <a:spLocks noGrp="1"/>
          </p:cNvSpPr>
          <p:nvPr>
            <p:ph idx="1"/>
          </p:nvPr>
        </p:nvSpPr>
        <p:spPr>
          <a:xfrm>
            <a:off x="838200" y="1174173"/>
            <a:ext cx="10515600" cy="5237018"/>
          </a:xfrm>
        </p:spPr>
        <p:txBody>
          <a:bodyPr>
            <a:normAutofit fontScale="92500"/>
          </a:bodyPr>
          <a:lstStyle/>
          <a:p>
            <a:pPr marL="0" indent="0" algn="just">
              <a:buNone/>
            </a:pPr>
            <a:r>
              <a:rPr lang="en-IN" dirty="0"/>
              <a:t>In CPH model, obtained linear predictor of the test model is used as a marker to plot</a:t>
            </a:r>
            <a:r>
              <a:rPr lang="en-IN" b="1" i="1" dirty="0"/>
              <a:t> </a:t>
            </a:r>
            <a:r>
              <a:rPr lang="en-IN" b="1" i="1" dirty="0" err="1"/>
              <a:t>SurvivalROC</a:t>
            </a:r>
            <a:r>
              <a:rPr lang="en-IN" b="1" i="1" dirty="0"/>
              <a:t>()</a:t>
            </a:r>
            <a:r>
              <a:rPr lang="en-IN" dirty="0"/>
              <a:t> helps to give the probability of AUC. It creates time-dependent ROC curve estimation from censored survival data using the Kaplan Meier (KM) or Nearest </a:t>
            </a:r>
            <a:r>
              <a:rPr lang="en-IN" dirty="0" err="1"/>
              <a:t>Neighbor</a:t>
            </a:r>
            <a:r>
              <a:rPr lang="en-IN" dirty="0"/>
              <a:t> Estimation (NNE) method. Survival probability obtained on test set is 0.7272, for death (=1) time. </a:t>
            </a:r>
          </a:p>
          <a:p>
            <a:pPr marL="0" indent="0" algn="just">
              <a:buNone/>
            </a:pPr>
            <a:r>
              <a:rPr lang="en-IN" dirty="0"/>
              <a:t>In RSF model, we obtain error rate corresponding to the number of trees by using </a:t>
            </a:r>
            <a:r>
              <a:rPr lang="en-IN" b="1" i="1" dirty="0"/>
              <a:t>$</a:t>
            </a:r>
            <a:r>
              <a:rPr lang="en-IN" b="1" i="1" dirty="0" err="1"/>
              <a:t>err.rate</a:t>
            </a:r>
            <a:r>
              <a:rPr lang="en-IN" dirty="0"/>
              <a:t> and </a:t>
            </a:r>
            <a:r>
              <a:rPr lang="en-IN" b="1" i="1" dirty="0"/>
              <a:t>$</a:t>
            </a:r>
            <a:r>
              <a:rPr lang="en-IN" b="1" i="1" dirty="0" err="1"/>
              <a:t>ntree</a:t>
            </a:r>
            <a:r>
              <a:rPr lang="en-IN" dirty="0"/>
              <a:t>. The C-Index is obtained by using  </a:t>
            </a:r>
            <a:r>
              <a:rPr lang="en-IN" b="1" i="1" dirty="0" err="1"/>
              <a:t>rcorr.cens</a:t>
            </a:r>
            <a:r>
              <a:rPr lang="en-IN" b="1" i="1" dirty="0"/>
              <a:t>() </a:t>
            </a:r>
            <a:r>
              <a:rPr lang="en-IN" dirty="0"/>
              <a:t>function. This is equal to 1 - error rate. Here, </a:t>
            </a:r>
            <a:r>
              <a:rPr lang="en-IN" b="1" i="1" dirty="0" err="1"/>
              <a:t>risksetROC</a:t>
            </a:r>
            <a:r>
              <a:rPr lang="en-IN" b="1" i="1" dirty="0"/>
              <a:t>() </a:t>
            </a:r>
            <a:r>
              <a:rPr lang="en-IN" dirty="0"/>
              <a:t>library provides functions to compute a ROC curve and its associated Area Under Curve (AUC) in a time-dependent context. Let’s see predictive ability of OOB samples (in testing set) at median time. We must be careful about method as, depending on assumptions, but let’s assume we meet Cox’s proportional hazards assumption. Figure 4, represents OOB Survival ROC Curve at median days, 1000 days, 2000 days, 3000 days, and 5000 days.</a:t>
            </a:r>
          </a:p>
        </p:txBody>
      </p:sp>
    </p:spTree>
    <p:extLst>
      <p:ext uri="{BB962C8B-B14F-4D97-AF65-F5344CB8AC3E}">
        <p14:creationId xmlns:p14="http://schemas.microsoft.com/office/powerpoint/2010/main" val="9823339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a:r>
            <a:br>
              <a:rPr lang="en-IN" b="1" dirty="0" smtClean="0"/>
            </a:b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50152" y="520989"/>
            <a:ext cx="6635313" cy="5829992"/>
          </a:xfrm>
          <a:prstGeom prst="rect">
            <a:avLst/>
          </a:prstGeom>
        </p:spPr>
      </p:pic>
      <p:sp>
        <p:nvSpPr>
          <p:cNvPr id="6" name="Text Box 12"/>
          <p:cNvSpPr txBox="1"/>
          <p:nvPr/>
        </p:nvSpPr>
        <p:spPr>
          <a:xfrm rot="19291296">
            <a:off x="4180956" y="2930245"/>
            <a:ext cx="1880087" cy="37322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AUC = 0.7513</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4428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IN"/>
          </a:p>
        </p:txBody>
      </p:sp>
      <p:sp>
        <p:nvSpPr>
          <p:cNvPr id="3" name="Content Placeholder 2"/>
          <p:cNvSpPr>
            <a:spLocks noGrp="1"/>
          </p:cNvSpPr>
          <p:nvPr>
            <p:ph idx="1"/>
          </p:nvPr>
        </p:nvSpPr>
        <p:spPr>
          <a:xfrm>
            <a:off x="838200" y="667320"/>
            <a:ext cx="10515600" cy="6087292"/>
          </a:xfrm>
        </p:spPr>
        <p:txBody>
          <a:bodyPr>
            <a:normAutofit/>
          </a:bodyPr>
          <a:lstStyle/>
          <a:p>
            <a:pPr marL="0" indent="0" algn="just">
              <a:lnSpc>
                <a:spcPct val="100000"/>
              </a:lnSpc>
              <a:buNone/>
            </a:pPr>
            <a:r>
              <a:rPr lang="en-IN" dirty="0" smtClean="0"/>
              <a:t>	Several </a:t>
            </a:r>
            <a:r>
              <a:rPr lang="en-IN" dirty="0"/>
              <a:t>measures can be used to assess the resulting probabilistic risk predictions. Most popular is the rank statistics like the concordance index which equals the area under the ROC curve (AUC) for binary responses. </a:t>
            </a:r>
            <a:endParaRPr lang="en-IN" dirty="0" smtClean="0"/>
          </a:p>
          <a:p>
            <a:pPr marL="0" indent="0" algn="just">
              <a:lnSpc>
                <a:spcPct val="50000"/>
              </a:lnSpc>
              <a:spcBef>
                <a:spcPts val="0"/>
              </a:spcBef>
              <a:buNone/>
            </a:pPr>
            <a:endParaRPr lang="en-IN" dirty="0" smtClean="0"/>
          </a:p>
          <a:p>
            <a:pPr marL="0" indent="0" algn="just">
              <a:lnSpc>
                <a:spcPct val="100000"/>
              </a:lnSpc>
              <a:buNone/>
            </a:pPr>
            <a:r>
              <a:rPr lang="en-IN" dirty="0" smtClean="0"/>
              <a:t>	For </a:t>
            </a:r>
            <a:r>
              <a:rPr lang="en-IN" dirty="0"/>
              <a:t>event time outcome in survival analysis these measures can be estimated pointwise over time, where pioneering work was done by </a:t>
            </a:r>
            <a:r>
              <a:rPr lang="en-IN" dirty="0" err="1"/>
              <a:t>Heagerty</a:t>
            </a:r>
            <a:r>
              <a:rPr lang="en-IN" dirty="0"/>
              <a:t>, Lumley, and Pepe (2000) for time-dependent ROC analysis. </a:t>
            </a:r>
            <a:endParaRPr lang="en-IN" dirty="0" smtClean="0"/>
          </a:p>
          <a:p>
            <a:pPr marL="0" indent="0" algn="just">
              <a:lnSpc>
                <a:spcPct val="50000"/>
              </a:lnSpc>
              <a:spcBef>
                <a:spcPts val="0"/>
              </a:spcBef>
              <a:buNone/>
            </a:pPr>
            <a:endParaRPr lang="en-IN" dirty="0" smtClean="0"/>
          </a:p>
          <a:p>
            <a:pPr marL="0" indent="0" algn="just">
              <a:lnSpc>
                <a:spcPct val="100000"/>
              </a:lnSpc>
              <a:buNone/>
            </a:pPr>
            <a:r>
              <a:rPr lang="en-IN" dirty="0" smtClean="0"/>
              <a:t>	Performance </a:t>
            </a:r>
            <a:r>
              <a:rPr lang="en-IN" dirty="0"/>
              <a:t>curves are obtained by combining time pointwise measures. In this article we concentrate on prediction error curves that are time dependent estimates of AUC. </a:t>
            </a:r>
          </a:p>
        </p:txBody>
      </p:sp>
    </p:spTree>
    <p:extLst>
      <p:ext uri="{BB962C8B-B14F-4D97-AF65-F5344CB8AC3E}">
        <p14:creationId xmlns:p14="http://schemas.microsoft.com/office/powerpoint/2010/main" val="16389939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487045"/>
            <a:ext cx="5655310" cy="5570855"/>
          </a:xfrm>
          <a:prstGeom prst="rect">
            <a:avLst/>
          </a:prstGeom>
        </p:spPr>
      </p:pic>
      <p:sp>
        <p:nvSpPr>
          <p:cNvPr id="5" name="Text Box 18"/>
          <p:cNvSpPr txBox="1"/>
          <p:nvPr/>
        </p:nvSpPr>
        <p:spPr>
          <a:xfrm rot="19291296">
            <a:off x="2451247" y="2647192"/>
            <a:ext cx="1937292" cy="399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AUC = 0.7197</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323416" y="561108"/>
            <a:ext cx="5501439" cy="5372101"/>
          </a:xfrm>
          <a:prstGeom prst="rect">
            <a:avLst/>
          </a:prstGeom>
        </p:spPr>
      </p:pic>
      <p:sp>
        <p:nvSpPr>
          <p:cNvPr id="7" name="Text Box 19"/>
          <p:cNvSpPr txBox="1"/>
          <p:nvPr/>
        </p:nvSpPr>
        <p:spPr>
          <a:xfrm rot="19307812">
            <a:off x="8061335" y="2724947"/>
            <a:ext cx="1782711" cy="36957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AUC = 0.7220</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44181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81755" y="1038297"/>
            <a:ext cx="5272045" cy="4500059"/>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838200" y="1027907"/>
            <a:ext cx="5084618" cy="4500058"/>
          </a:xfrm>
          <a:prstGeom prst="rect">
            <a:avLst/>
          </a:prstGeom>
        </p:spPr>
      </p:pic>
      <p:sp>
        <p:nvSpPr>
          <p:cNvPr id="6" name="Text Box 1032"/>
          <p:cNvSpPr txBox="1"/>
          <p:nvPr/>
        </p:nvSpPr>
        <p:spPr>
          <a:xfrm rot="19333715">
            <a:off x="2419715" y="2762655"/>
            <a:ext cx="1921589" cy="28838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AUC = 0.7285</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4"/>
          <p:cNvSpPr txBox="1"/>
          <p:nvPr/>
        </p:nvSpPr>
        <p:spPr>
          <a:xfrm rot="19291296">
            <a:off x="7367858" y="2766227"/>
            <a:ext cx="1987382" cy="5197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AUC = 0.7710</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6150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33" y="303570"/>
            <a:ext cx="10515600" cy="1325563"/>
          </a:xfrm>
        </p:spPr>
        <p:txBody>
          <a:bodyPr>
            <a:normAutofit/>
          </a:bodyPr>
          <a:lstStyle/>
          <a:p>
            <a:pPr lvl="0" eaLnBrk="0" fontAlgn="base" hangingPunct="0">
              <a:lnSpc>
                <a:spcPct val="100000"/>
              </a:lnSpc>
              <a:spcAft>
                <a:spcPct val="0"/>
              </a:spcAft>
            </a:pPr>
            <a:r>
              <a:rPr lang="en-US" altLang="en-US" b="1" dirty="0" smtClean="0">
                <a:solidFill>
                  <a:srgbClr val="000000"/>
                </a:solidFill>
                <a:latin typeface="+mn-lt"/>
                <a:ea typeface="Times New Roman" panose="02020603050405020304" pitchFamily="18" charset="0"/>
                <a:cs typeface="Calibri" panose="020F0502020204030204" pitchFamily="34" charset="0"/>
              </a:rPr>
              <a:t>PERFORMANCE FOR AUC ON THE TEST SET</a:t>
            </a:r>
            <a:r>
              <a:rPr kumimoji="0" lang="en-US" altLang="en-US" sz="2400" b="1" i="0" u="none" strike="noStrike" cap="none" normalizeH="0" baseline="0" dirty="0" smtClean="0">
                <a:ln>
                  <a:noFill/>
                </a:ln>
                <a:solidFill>
                  <a:schemeClr val="tx1"/>
                </a:solidFill>
                <a:effectLst/>
                <a:latin typeface="+mn-lt"/>
              </a:rPr>
              <a:t> </a:t>
            </a:r>
            <a:endParaRPr kumimoji="0" lang="en-US" altLang="en-US" sz="6000" b="1" i="0" u="none" strike="noStrike" cap="none" normalizeH="0" baseline="0" dirty="0" smtClean="0">
              <a:ln>
                <a:noFill/>
              </a:ln>
              <a:solidFill>
                <a:schemeClr val="tx1"/>
              </a:solidFill>
              <a:effectLst/>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7802468"/>
              </p:ext>
            </p:extLst>
          </p:nvPr>
        </p:nvGraphicFramePr>
        <p:xfrm>
          <a:off x="1707915" y="2856869"/>
          <a:ext cx="9235442" cy="3213891"/>
        </p:xfrm>
        <a:graphic>
          <a:graphicData uri="http://schemas.openxmlformats.org/drawingml/2006/table">
            <a:tbl>
              <a:tblPr firstRow="1" firstCol="1" bandRow="1">
                <a:tableStyleId>{5C22544A-7EE6-4342-B048-85BDC9FD1C3A}</a:tableStyleId>
              </a:tblPr>
              <a:tblGrid>
                <a:gridCol w="4617721">
                  <a:extLst>
                    <a:ext uri="{9D8B030D-6E8A-4147-A177-3AD203B41FA5}">
                      <a16:colId xmlns:a16="http://schemas.microsoft.com/office/drawing/2014/main" val="3693087379"/>
                    </a:ext>
                  </a:extLst>
                </a:gridCol>
                <a:gridCol w="4617721">
                  <a:extLst>
                    <a:ext uri="{9D8B030D-6E8A-4147-A177-3AD203B41FA5}">
                      <a16:colId xmlns:a16="http://schemas.microsoft.com/office/drawing/2014/main" val="649548844"/>
                    </a:ext>
                  </a:extLst>
                </a:gridCol>
              </a:tblGrid>
              <a:tr h="853032">
                <a:tc>
                  <a:txBody>
                    <a:bodyPr/>
                    <a:lstStyle/>
                    <a:p>
                      <a:pPr algn="ctr"/>
                      <a:r>
                        <a:rPr lang="en-IN" sz="3600" b="1" dirty="0" smtClean="0">
                          <a:effectLst/>
                        </a:rPr>
                        <a:t>Model</a:t>
                      </a:r>
                      <a:endParaRPr lang="en-IN" sz="3600" b="1"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3600" b="1" dirty="0">
                          <a:effectLst/>
                        </a:rPr>
                        <a:t>Time (days)</a:t>
                      </a:r>
                      <a:endParaRPr lang="en-IN" sz="36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03503"/>
                  </a:ext>
                </a:extLst>
              </a:tr>
              <a:tr h="1129413">
                <a:tc>
                  <a:txBody>
                    <a:bodyPr/>
                    <a:lstStyle/>
                    <a:p>
                      <a:r>
                        <a:rPr lang="en-IN" sz="3600" b="1" dirty="0">
                          <a:effectLst/>
                        </a:rPr>
                        <a:t> </a:t>
                      </a:r>
                      <a:endParaRPr lang="en-IN" sz="3600" b="1"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3600" b="1" dirty="0">
                          <a:effectLst/>
                        </a:rPr>
                        <a:t>Median Time = 4598.5</a:t>
                      </a:r>
                      <a:endParaRPr lang="en-IN" sz="36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594439"/>
                  </a:ext>
                </a:extLst>
              </a:tr>
              <a:tr h="615723">
                <a:tc>
                  <a:txBody>
                    <a:bodyPr/>
                    <a:lstStyle/>
                    <a:p>
                      <a:r>
                        <a:rPr lang="en-IN" sz="3600" b="1" dirty="0">
                          <a:effectLst/>
                        </a:rPr>
                        <a:t>CPH</a:t>
                      </a:r>
                      <a:endParaRPr lang="en-IN" sz="3600" b="1"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3600" b="1" dirty="0">
                          <a:effectLst/>
                        </a:rPr>
                        <a:t>0.7130</a:t>
                      </a:r>
                      <a:endParaRPr lang="en-IN" sz="36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922151"/>
                  </a:ext>
                </a:extLst>
              </a:tr>
              <a:tr h="615723">
                <a:tc>
                  <a:txBody>
                    <a:bodyPr/>
                    <a:lstStyle/>
                    <a:p>
                      <a:r>
                        <a:rPr lang="en-IN" sz="3600" b="1" dirty="0">
                          <a:effectLst/>
                        </a:rPr>
                        <a:t>RSF</a:t>
                      </a:r>
                      <a:endParaRPr lang="en-IN" sz="3600" b="1"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3600" b="1" dirty="0">
                          <a:effectLst/>
                        </a:rPr>
                        <a:t>0.7513</a:t>
                      </a:r>
                      <a:endParaRPr lang="en-IN" sz="36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58847"/>
                  </a:ext>
                </a:extLst>
              </a:tr>
            </a:tbl>
          </a:graphicData>
        </a:graphic>
      </p:graphicFrame>
      <p:sp>
        <p:nvSpPr>
          <p:cNvPr id="3" name="Rectangle 1"/>
          <p:cNvSpPr>
            <a:spLocks noChangeArrowheads="1"/>
          </p:cNvSpPr>
          <p:nvPr/>
        </p:nvSpPr>
        <p:spPr bwMode="auto">
          <a:xfrm>
            <a:off x="838201" y="1629133"/>
            <a:ext cx="1029046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AUC on the new test dataset (20 observations) is an average computation of true positive Rates over all possible values of the false positive rate.</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3328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354" y="261543"/>
            <a:ext cx="11061700" cy="1325563"/>
          </a:xfrm>
        </p:spPr>
        <p:txBody>
          <a:bodyPr/>
          <a:lstStyle/>
          <a:p>
            <a:r>
              <a:rPr lang="en-IN" b="1" dirty="0">
                <a:latin typeface="+mn-lt"/>
              </a:rPr>
              <a:t>Performance for risk prediction for the test set</a:t>
            </a:r>
          </a:p>
        </p:txBody>
      </p:sp>
      <p:sp>
        <p:nvSpPr>
          <p:cNvPr id="4" name="Rectangle 1"/>
          <p:cNvSpPr>
            <a:spLocks noGrp="1" noChangeArrowheads="1"/>
          </p:cNvSpPr>
          <p:nvPr>
            <p:ph idx="1"/>
          </p:nvPr>
        </p:nvSpPr>
        <p:spPr bwMode="auto">
          <a:xfrm>
            <a:off x="838200" y="1412775"/>
            <a:ext cx="105156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Concordance-Index (C-Index) on the new test dataset (20 observations) is the computation of an agreement between an observed response and a predictor.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38152032"/>
              </p:ext>
            </p:extLst>
          </p:nvPr>
        </p:nvGraphicFramePr>
        <p:xfrm>
          <a:off x="1889700" y="2403187"/>
          <a:ext cx="9059546" cy="2973068"/>
        </p:xfrm>
        <a:graphic>
          <a:graphicData uri="http://schemas.openxmlformats.org/drawingml/2006/table">
            <a:tbl>
              <a:tblPr firstRow="1" firstCol="1" bandRow="1">
                <a:tableStyleId>{5C22544A-7EE6-4342-B048-85BDC9FD1C3A}</a:tableStyleId>
              </a:tblPr>
              <a:tblGrid>
                <a:gridCol w="4529773">
                  <a:extLst>
                    <a:ext uri="{9D8B030D-6E8A-4147-A177-3AD203B41FA5}">
                      <a16:colId xmlns:a16="http://schemas.microsoft.com/office/drawing/2014/main" val="3018710155"/>
                    </a:ext>
                  </a:extLst>
                </a:gridCol>
                <a:gridCol w="4529773">
                  <a:extLst>
                    <a:ext uri="{9D8B030D-6E8A-4147-A177-3AD203B41FA5}">
                      <a16:colId xmlns:a16="http://schemas.microsoft.com/office/drawing/2014/main" val="1514849631"/>
                    </a:ext>
                  </a:extLst>
                </a:gridCol>
              </a:tblGrid>
              <a:tr h="863358">
                <a:tc>
                  <a:txBody>
                    <a:bodyPr/>
                    <a:lstStyle/>
                    <a:p>
                      <a:pPr algn="ctr"/>
                      <a:r>
                        <a:rPr lang="en-IN" sz="3600" dirty="0">
                          <a:effectLst/>
                        </a:rPr>
                        <a:t>Model</a:t>
                      </a:r>
                      <a:endParaRPr lang="en-IN" sz="36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3600" dirty="0">
                          <a:effectLst/>
                        </a:rPr>
                        <a:t>C- Index</a:t>
                      </a:r>
                      <a:endParaRPr lang="en-IN" sz="3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021953"/>
                  </a:ext>
                </a:extLst>
              </a:tr>
              <a:tr h="863358">
                <a:tc>
                  <a:txBody>
                    <a:bodyPr/>
                    <a:lstStyle/>
                    <a:p>
                      <a:r>
                        <a:rPr lang="en-IN" sz="3600" dirty="0">
                          <a:effectLst/>
                        </a:rPr>
                        <a:t> </a:t>
                      </a:r>
                      <a:endParaRPr lang="en-IN" sz="3600" dirty="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IN" sz="3600" dirty="0">
                          <a:effectLst/>
                        </a:rPr>
                        <a:t>Test</a:t>
                      </a:r>
                      <a:endParaRPr lang="en-IN" sz="3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071305"/>
                  </a:ext>
                </a:extLst>
              </a:tr>
              <a:tr h="623176">
                <a:tc>
                  <a:txBody>
                    <a:bodyPr/>
                    <a:lstStyle/>
                    <a:p>
                      <a:r>
                        <a:rPr lang="en-IN" sz="3600" dirty="0">
                          <a:effectLst/>
                        </a:rPr>
                        <a:t>CPH</a:t>
                      </a:r>
                      <a:endParaRPr lang="en-IN" sz="3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3600">
                          <a:effectLst/>
                        </a:rPr>
                        <a:t>0.7215</a:t>
                      </a:r>
                      <a:endParaRPr lang="en-IN" sz="36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2238772"/>
                  </a:ext>
                </a:extLst>
              </a:tr>
              <a:tr h="623176">
                <a:tc>
                  <a:txBody>
                    <a:bodyPr/>
                    <a:lstStyle/>
                    <a:p>
                      <a:r>
                        <a:rPr lang="en-IN" sz="3600">
                          <a:effectLst/>
                        </a:rPr>
                        <a:t>RSF</a:t>
                      </a:r>
                      <a:endParaRPr lang="en-IN" sz="36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3600" dirty="0">
                          <a:effectLst/>
                        </a:rPr>
                        <a:t>0.7975</a:t>
                      </a:r>
                      <a:endParaRPr lang="en-IN" sz="3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3245536"/>
                  </a:ext>
                </a:extLst>
              </a:tr>
            </a:tbl>
          </a:graphicData>
        </a:graphic>
      </p:graphicFrame>
      <p:sp>
        <p:nvSpPr>
          <p:cNvPr id="3" name="Rectangle 1"/>
          <p:cNvSpPr>
            <a:spLocks noChangeArrowheads="1"/>
          </p:cNvSpPr>
          <p:nvPr/>
        </p:nvSpPr>
        <p:spPr bwMode="auto">
          <a:xfrm>
            <a:off x="838200" y="5480819"/>
            <a:ext cx="10810009"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Based on all these evaluation measures, it can be inferred that RSF method improves survival prediction accuracy when compared to CPH method. Thus, RSF model outperforms the CPH model.</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13275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11. CONCLUSION</a:t>
            </a:r>
            <a:endParaRPr lang="en-IN" b="1" dirty="0">
              <a:latin typeface="+mn-lt"/>
            </a:endParaRPr>
          </a:p>
        </p:txBody>
      </p:sp>
      <p:sp>
        <p:nvSpPr>
          <p:cNvPr id="4" name="Rectangle 1"/>
          <p:cNvSpPr>
            <a:spLocks noGrp="1" noChangeArrowheads="1"/>
          </p:cNvSpPr>
          <p:nvPr>
            <p:ph idx="1"/>
          </p:nvPr>
        </p:nvSpPr>
        <p:spPr bwMode="auto">
          <a:xfrm>
            <a:off x="617074" y="1821799"/>
            <a:ext cx="11343432" cy="43119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indent="0">
              <a:buNone/>
            </a:pPr>
            <a:r>
              <a:rPr lang="en-IN" dirty="0" smtClean="0"/>
              <a:t>	This </a:t>
            </a:r>
            <a:r>
              <a:rPr lang="en-IN" dirty="0"/>
              <a:t>study indicated a superior accuracy of RSF model as compared to CPH present better fit to predict survival probability when feeding into a new observation. Prognosis prediction plays a critical role in clinical and personal decision-making for cancer patients. There have been attempts to conduct traditional statistics and ML methodology to predict individual survival. CPH and RSF model are extensively used in application of cancer survival that generally refers to time-to-event censored data. Our primary motivation to compare the performance between CPH and RSF model in using the 76-gene expression breast cancer dataset in identifying a statistical model to predict overall survival effectively based on a set of covariates. Our results showed that RSF model present better fit to predict new dataset. </a:t>
            </a:r>
          </a:p>
        </p:txBody>
      </p:sp>
    </p:spTree>
    <p:extLst>
      <p:ext uri="{BB962C8B-B14F-4D97-AF65-F5344CB8AC3E}">
        <p14:creationId xmlns:p14="http://schemas.microsoft.com/office/powerpoint/2010/main" val="404543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891251"/>
            <a:ext cx="10515600" cy="5285712"/>
          </a:xfrm>
        </p:spPr>
        <p:txBody>
          <a:bodyPr>
            <a:normAutofit/>
          </a:bodyPr>
          <a:lstStyle/>
          <a:p>
            <a:pPr marL="0" indent="0">
              <a:buNone/>
            </a:pPr>
            <a:r>
              <a:rPr lang="en-IN" dirty="0" smtClean="0"/>
              <a:t>	The </a:t>
            </a:r>
            <a:r>
              <a:rPr lang="en-IN" dirty="0"/>
              <a:t>main advantage of our study is that it approached progression prediction based on a time-to-event dataset. According to Harrell’s concordance index, RSF based on approximate log-rank splitting rule determined major risk factors for survival which shows a slightly better performance than CPH approach. RSF is an attractive method when the goal is to do prediction. Its advantage is more apparent when the dimension of covariates is large, relationship between response and covariates are complex or when the proportional hazard assumption is at risk. Although RSF acts as a great alternative in analysing time-to-event data, it is worth nothing that interpretability is burdensome and that care must be taken when choosing and tuning the trees based on the form of available data.</a:t>
            </a:r>
          </a:p>
          <a:p>
            <a:pPr marL="0" indent="0">
              <a:buNone/>
            </a:pPr>
            <a:endParaRPr lang="en-IN" dirty="0"/>
          </a:p>
        </p:txBody>
      </p:sp>
    </p:spTree>
    <p:extLst>
      <p:ext uri="{BB962C8B-B14F-4D97-AF65-F5344CB8AC3E}">
        <p14:creationId xmlns:p14="http://schemas.microsoft.com/office/powerpoint/2010/main" val="15454006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References</a:t>
            </a:r>
            <a:r>
              <a:rPr lang="en-US" b="1" dirty="0" smtClean="0"/>
              <a:t>:</a:t>
            </a:r>
            <a:endParaRPr lang="en-IN" b="1" u="sng" dirty="0"/>
          </a:p>
        </p:txBody>
      </p:sp>
      <p:sp>
        <p:nvSpPr>
          <p:cNvPr id="3" name="Content Placeholder 2"/>
          <p:cNvSpPr>
            <a:spLocks noGrp="1"/>
          </p:cNvSpPr>
          <p:nvPr>
            <p:ph idx="1"/>
          </p:nvPr>
        </p:nvSpPr>
        <p:spPr/>
        <p:txBody>
          <a:bodyPr>
            <a:normAutofit fontScale="62500" lnSpcReduction="20000"/>
          </a:bodyPr>
          <a:lstStyle/>
          <a:p>
            <a:pPr marL="514350" lvl="0" indent="-514350">
              <a:buFont typeface="+mj-lt"/>
              <a:buAutoNum type="arabicPeriod"/>
            </a:pPr>
            <a:r>
              <a:rPr lang="en-IN" b="1" u="sng" dirty="0" smtClean="0">
                <a:hlinkClick r:id="rId2"/>
              </a:rPr>
              <a:t>Fast </a:t>
            </a:r>
            <a:r>
              <a:rPr lang="en-IN" b="1" u="sng" dirty="0">
                <a:hlinkClick r:id="rId2"/>
              </a:rPr>
              <a:t>Unified Random Forests with </a:t>
            </a:r>
            <a:r>
              <a:rPr lang="en-IN" b="1" u="sng" dirty="0" err="1">
                <a:hlinkClick r:id="rId2"/>
              </a:rPr>
              <a:t>randomForestSRC</a:t>
            </a:r>
            <a:r>
              <a:rPr lang="en-IN" dirty="0"/>
              <a:t>, Random Survival Forest by </a:t>
            </a:r>
            <a:r>
              <a:rPr lang="en-IN" b="1" u="sng" dirty="0">
                <a:hlinkClick r:id="rId3"/>
              </a:rPr>
              <a:t>Hemant </a:t>
            </a:r>
            <a:r>
              <a:rPr lang="en-IN" b="1" u="sng" dirty="0" err="1">
                <a:hlinkClick r:id="rId3"/>
              </a:rPr>
              <a:t>Ishwaran</a:t>
            </a:r>
            <a:r>
              <a:rPr lang="en-IN" dirty="0"/>
              <a:t>, Michael S. Lauer, Eugene H. Blackstone, Min Lu, </a:t>
            </a:r>
            <a:r>
              <a:rPr lang="en-IN" dirty="0" err="1"/>
              <a:t>Udaya</a:t>
            </a:r>
            <a:r>
              <a:rPr lang="en-IN" dirty="0"/>
              <a:t> B. </a:t>
            </a:r>
            <a:r>
              <a:rPr lang="en-IN" dirty="0" err="1"/>
              <a:t>Kogalur</a:t>
            </a:r>
            <a:r>
              <a:rPr lang="en-IN" dirty="0"/>
              <a:t>, 2022-06-01. </a:t>
            </a:r>
            <a:r>
              <a:rPr lang="en-US" b="1" u="sng" dirty="0">
                <a:hlinkClick r:id="rId2"/>
              </a:rPr>
              <a:t>https://</a:t>
            </a:r>
            <a:r>
              <a:rPr lang="en-US" b="1" u="sng" dirty="0" smtClean="0">
                <a:hlinkClick r:id="rId2"/>
              </a:rPr>
              <a:t>www.randomforestsrc.org/index.html</a:t>
            </a:r>
            <a:endParaRPr lang="en-IN" b="1" dirty="0"/>
          </a:p>
          <a:p>
            <a:pPr marL="514350" lvl="0" indent="-514350">
              <a:buFont typeface="+mj-lt"/>
              <a:buAutoNum type="arabicPeriod"/>
            </a:pPr>
            <a:r>
              <a:rPr lang="en-IN" dirty="0" err="1" smtClean="0"/>
              <a:t>ggRandomForests</a:t>
            </a:r>
            <a:r>
              <a:rPr lang="en-IN" dirty="0"/>
              <a:t>: Exploring Random Forest Survival John </a:t>
            </a:r>
            <a:r>
              <a:rPr lang="en-IN" dirty="0" err="1"/>
              <a:t>Ehrlinger</a:t>
            </a:r>
            <a:r>
              <a:rPr lang="en-IN" dirty="0"/>
              <a:t> Microsoft arXiv:1612.08974v1 [stat.CO] 28 Dec </a:t>
            </a:r>
            <a:r>
              <a:rPr lang="en-IN" dirty="0" smtClean="0"/>
              <a:t>2016</a:t>
            </a:r>
            <a:endParaRPr lang="en-IN" b="1" dirty="0"/>
          </a:p>
          <a:p>
            <a:pPr marL="514350" lvl="0" indent="-514350">
              <a:buFont typeface="+mj-lt"/>
              <a:buAutoNum type="arabicPeriod"/>
            </a:pPr>
            <a:r>
              <a:rPr lang="en-US" b="1" u="sng" dirty="0" smtClean="0">
                <a:hlinkClick r:id="rId4"/>
              </a:rPr>
              <a:t>https</a:t>
            </a:r>
            <a:r>
              <a:rPr lang="en-US" b="1" u="sng" dirty="0">
                <a:hlinkClick r:id="rId4"/>
              </a:rPr>
              <a:t>://</a:t>
            </a:r>
            <a:r>
              <a:rPr lang="en-US" b="1" u="sng" dirty="0" smtClean="0">
                <a:hlinkClick r:id="rId4"/>
              </a:rPr>
              <a:t>aacrjournals.org/clincancerres/article/13/11/3207/193398/Strong-Time-Dependence-of-the-76-Gene-Prognostic</a:t>
            </a:r>
            <a:endParaRPr lang="en-IN" b="1" dirty="0"/>
          </a:p>
          <a:p>
            <a:pPr marL="514350" lvl="0" indent="-514350">
              <a:buFont typeface="+mj-lt"/>
              <a:buAutoNum type="arabicPeriod"/>
            </a:pPr>
            <a:r>
              <a:rPr lang="en-US" b="1" u="sng" dirty="0" smtClean="0">
                <a:hlinkClick r:id="rId5"/>
              </a:rPr>
              <a:t>https</a:t>
            </a:r>
            <a:r>
              <a:rPr lang="en-US" b="1" u="sng" dirty="0">
                <a:hlinkClick r:id="rId5"/>
              </a:rPr>
              <a:t>://</a:t>
            </a:r>
            <a:r>
              <a:rPr lang="en-US" b="1" u="sng" dirty="0" smtClean="0">
                <a:hlinkClick r:id="rId5"/>
              </a:rPr>
              <a:t>cran.r-project.org/web/packages/randomForestSRC/randomForestSRC.pdf</a:t>
            </a:r>
            <a:endParaRPr lang="en-IN" b="1" dirty="0"/>
          </a:p>
          <a:p>
            <a:pPr marL="514350" lvl="0" indent="-514350">
              <a:buFont typeface="+mj-lt"/>
              <a:buAutoNum type="arabicPeriod"/>
            </a:pPr>
            <a:r>
              <a:rPr lang="en-IN" dirty="0" smtClean="0"/>
              <a:t>RANDOM </a:t>
            </a:r>
            <a:r>
              <a:rPr lang="en-IN" dirty="0"/>
              <a:t>SURVIVAL FORESTS, By Hemant </a:t>
            </a:r>
            <a:r>
              <a:rPr lang="en-IN" dirty="0" err="1"/>
              <a:t>Ishwaran</a:t>
            </a:r>
            <a:r>
              <a:rPr lang="en-IN" dirty="0"/>
              <a:t>, </a:t>
            </a:r>
            <a:r>
              <a:rPr lang="en-IN" dirty="0" err="1"/>
              <a:t>Udaya</a:t>
            </a:r>
            <a:r>
              <a:rPr lang="en-IN" dirty="0"/>
              <a:t> B. </a:t>
            </a:r>
            <a:r>
              <a:rPr lang="en-IN" dirty="0" err="1"/>
              <a:t>Kogalur</a:t>
            </a:r>
            <a:r>
              <a:rPr lang="en-IN" dirty="0"/>
              <a:t>, Eugene H. Blackstone and Michael S. Lauer Cleveland Clinic, Columbia University, Cleveland Clinic and National Heart, Lung, and Blood Institute. DOI: </a:t>
            </a:r>
            <a:r>
              <a:rPr lang="en-IN" dirty="0" smtClean="0"/>
              <a:t>10.1214/08-AOAS169</a:t>
            </a:r>
            <a:endParaRPr lang="en-IN" b="1" dirty="0"/>
          </a:p>
          <a:p>
            <a:pPr marL="514350" lvl="0" indent="-514350">
              <a:buFont typeface="+mj-lt"/>
              <a:buAutoNum type="arabicPeriod"/>
            </a:pPr>
            <a:r>
              <a:rPr lang="en-IN" b="1" dirty="0" smtClean="0"/>
              <a:t>Shu </a:t>
            </a:r>
            <a:r>
              <a:rPr lang="en-IN" b="1" dirty="0"/>
              <a:t>Jiang, Prediction Based on Random Survival Forest. Am J Biomed </a:t>
            </a:r>
            <a:r>
              <a:rPr lang="en-IN" b="1" dirty="0" err="1"/>
              <a:t>Sci</a:t>
            </a:r>
            <a:r>
              <a:rPr lang="en-IN" b="1" dirty="0"/>
              <a:t> &amp; Res. 2019 - 6(2). AJBSR.MS.ID.001005. DOI: </a:t>
            </a:r>
            <a:r>
              <a:rPr lang="en-IN" b="1" dirty="0" smtClean="0"/>
              <a:t>10.34297/AJBSR.2019.06.001005.</a:t>
            </a:r>
          </a:p>
          <a:p>
            <a:pPr marL="514350" lvl="0" indent="-514350">
              <a:buFont typeface="+mj-lt"/>
              <a:buAutoNum type="arabicPeriod"/>
            </a:pPr>
            <a:r>
              <a:rPr lang="en-IN" dirty="0" err="1" smtClean="0"/>
              <a:t>Strobl</a:t>
            </a:r>
            <a:r>
              <a:rPr lang="en-IN" dirty="0"/>
              <a:t>, C., </a:t>
            </a:r>
            <a:r>
              <a:rPr lang="en-IN" dirty="0" err="1"/>
              <a:t>Boulesteix</a:t>
            </a:r>
            <a:r>
              <a:rPr lang="en-IN" dirty="0"/>
              <a:t>, AL., </a:t>
            </a:r>
            <a:r>
              <a:rPr lang="en-IN" dirty="0" err="1"/>
              <a:t>Kneib</a:t>
            </a:r>
            <a:r>
              <a:rPr lang="en-IN" dirty="0"/>
              <a:t>, T. </a:t>
            </a:r>
            <a:r>
              <a:rPr lang="en-IN" i="1" dirty="0"/>
              <a:t>et al.</a:t>
            </a:r>
            <a:r>
              <a:rPr lang="en-IN" dirty="0"/>
              <a:t> Conditional variable importance for random forests. </a:t>
            </a:r>
            <a:r>
              <a:rPr lang="en-IN" i="1" dirty="0"/>
              <a:t>BMC Bioinformatics</a:t>
            </a:r>
            <a:r>
              <a:rPr lang="en-IN" dirty="0"/>
              <a:t> 9, 307 (2008). </a:t>
            </a:r>
            <a:r>
              <a:rPr lang="en-IN" dirty="0">
                <a:hlinkClick r:id="rId6"/>
              </a:rPr>
              <a:t>https://</a:t>
            </a:r>
            <a:r>
              <a:rPr lang="en-IN" dirty="0" smtClean="0">
                <a:hlinkClick r:id="rId6"/>
              </a:rPr>
              <a:t>doi.org/10.1186/1471-2105-9-307</a:t>
            </a:r>
            <a:endParaRPr lang="en-IN" b="1" dirty="0"/>
          </a:p>
          <a:p>
            <a:pPr marL="514350" lvl="0" indent="-514350">
              <a:buFont typeface="+mj-lt"/>
              <a:buAutoNum type="arabicPeriod"/>
            </a:pPr>
            <a:r>
              <a:rPr lang="en-IN" b="1" dirty="0" smtClean="0"/>
              <a:t>Zhou </a:t>
            </a:r>
            <a:r>
              <a:rPr lang="en-IN" b="1" dirty="0"/>
              <a:t>D. Prognostic factors and predictions of survival data using cox </a:t>
            </a:r>
            <a:r>
              <a:rPr lang="en-IN" b="1" dirty="0" err="1"/>
              <a:t>ph</a:t>
            </a:r>
            <a:r>
              <a:rPr lang="en-IN" b="1" dirty="0"/>
              <a:t> models and random survival forest approaches. </a:t>
            </a:r>
            <a:r>
              <a:rPr lang="en-IN" b="1" i="1" dirty="0" err="1"/>
              <a:t>Biom</a:t>
            </a:r>
            <a:r>
              <a:rPr lang="en-IN" b="1" i="1" dirty="0"/>
              <a:t> </a:t>
            </a:r>
            <a:r>
              <a:rPr lang="en-IN" b="1" i="1" dirty="0" err="1"/>
              <a:t>Biostat</a:t>
            </a:r>
            <a:r>
              <a:rPr lang="en-IN" b="1" i="1" dirty="0"/>
              <a:t> </a:t>
            </a:r>
            <a:r>
              <a:rPr lang="en-IN" b="1" i="1" dirty="0" err="1"/>
              <a:t>Int</a:t>
            </a:r>
            <a:r>
              <a:rPr lang="en-IN" b="1" i="1" dirty="0"/>
              <a:t> J</a:t>
            </a:r>
            <a:r>
              <a:rPr lang="en-IN" b="1" dirty="0"/>
              <a:t>. 2017;5(5):165-181. DOI: </a:t>
            </a:r>
            <a:r>
              <a:rPr lang="en-IN" b="1" u="sng" dirty="0">
                <a:hlinkClick r:id="rId7"/>
              </a:rPr>
              <a:t>10.15406/bbij.2017.05.00142</a:t>
            </a:r>
            <a:endParaRPr lang="en-IN" b="1" dirty="0"/>
          </a:p>
          <a:p>
            <a:pPr marL="0" indent="0">
              <a:buNone/>
            </a:pPr>
            <a:endParaRPr lang="en-IN" dirty="0"/>
          </a:p>
        </p:txBody>
      </p:sp>
    </p:spTree>
    <p:extLst>
      <p:ext uri="{BB962C8B-B14F-4D97-AF65-F5344CB8AC3E}">
        <p14:creationId xmlns:p14="http://schemas.microsoft.com/office/powerpoint/2010/main" val="13438443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2">
            <a:extLst>
              <a:ext uri="{FF2B5EF4-FFF2-40B4-BE49-F238E27FC236}">
                <a16:creationId xmlns:a16="http://schemas.microsoft.com/office/drawing/2014/main" id="{C492DCC4-691B-41B7-9AD5-36EB52E16BFF}"/>
              </a:ext>
            </a:extLst>
          </p:cNvPr>
          <p:cNvSpPr>
            <a:spLocks noGrp="1"/>
          </p:cNvSpPr>
          <p:nvPr>
            <p:ph idx="1"/>
          </p:nvPr>
        </p:nvSpPr>
        <p:spPr>
          <a:xfrm>
            <a:off x="838200" y="1495425"/>
            <a:ext cx="10515600" cy="4351338"/>
          </a:xfrm>
        </p:spPr>
        <p:txBody>
          <a:bodyPr>
            <a:normAutofit/>
          </a:bodyPr>
          <a:lstStyle/>
          <a:p>
            <a:pPr marL="0" indent="0" algn="ctr">
              <a:buNone/>
            </a:pPr>
            <a:endParaRPr lang="en-US" sz="6600" dirty="0">
              <a:latin typeface="Times New Roman" panose="02020603050405020304" pitchFamily="18" charset="0"/>
              <a:cs typeface="Times New Roman" panose="02020603050405020304" pitchFamily="18" charset="0"/>
            </a:endParaRPr>
          </a:p>
          <a:p>
            <a:pPr marL="0" indent="0" algn="ctr">
              <a:buNone/>
            </a:pPr>
            <a:r>
              <a:rPr lang="en-US" sz="9601" dirty="0" smtClean="0">
                <a:latin typeface="Times New Roman" panose="02020603050405020304" pitchFamily="18" charset="0"/>
                <a:cs typeface="Times New Roman" panose="02020603050405020304" pitchFamily="18" charset="0"/>
              </a:rPr>
              <a:t>THANKYOU!!!</a:t>
            </a:r>
            <a:endParaRPr lang="en-IN" sz="96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241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122744"/>
            <a:ext cx="10799618" cy="5054219"/>
          </a:xfrm>
        </p:spPr>
        <p:txBody>
          <a:bodyPr/>
          <a:lstStyle/>
          <a:p>
            <a:pPr marL="0" indent="0" algn="just">
              <a:lnSpc>
                <a:spcPct val="100000"/>
              </a:lnSpc>
              <a:spcBef>
                <a:spcPts val="0"/>
              </a:spcBef>
              <a:buNone/>
            </a:pPr>
            <a:r>
              <a:rPr lang="en-IN" dirty="0" smtClean="0"/>
              <a:t>	In </a:t>
            </a:r>
            <a:r>
              <a:rPr lang="en-IN" dirty="0"/>
              <a:t>this thesis, the CPH and RSF models are compared and contrasted using a benchmark breast cancer dataset that has 76-gene prognostic signature able to predict distant metastases in lymph node-negative </a:t>
            </a:r>
            <a:r>
              <a:rPr lang="en-IN" dirty="0" smtClean="0"/>
              <a:t>(N-) </a:t>
            </a:r>
            <a:r>
              <a:rPr lang="en-IN" dirty="0"/>
              <a:t>patients. This contains about three-fourth of women who are 40 or older when they are diagnosed with an invasive breast cancer. </a:t>
            </a:r>
            <a:endParaRPr lang="en-IN" dirty="0" smtClean="0"/>
          </a:p>
          <a:p>
            <a:pPr marL="0" indent="0" algn="just">
              <a:lnSpc>
                <a:spcPct val="50000"/>
              </a:lnSpc>
              <a:spcBef>
                <a:spcPts val="0"/>
              </a:spcBef>
              <a:buNone/>
            </a:pPr>
            <a:r>
              <a:rPr lang="en-IN" dirty="0"/>
              <a:t>	</a:t>
            </a:r>
            <a:endParaRPr lang="en-IN" dirty="0" smtClean="0"/>
          </a:p>
          <a:p>
            <a:pPr marL="0" indent="0" algn="just">
              <a:lnSpc>
                <a:spcPct val="50000"/>
              </a:lnSpc>
              <a:spcBef>
                <a:spcPts val="0"/>
              </a:spcBef>
              <a:buNone/>
            </a:pPr>
            <a:r>
              <a:rPr lang="en-IN" dirty="0"/>
              <a:t>	</a:t>
            </a:r>
            <a:endParaRPr lang="en-IN" dirty="0" smtClean="0"/>
          </a:p>
          <a:p>
            <a:pPr marL="0" indent="0" algn="just">
              <a:lnSpc>
                <a:spcPct val="100000"/>
              </a:lnSpc>
              <a:spcBef>
                <a:spcPts val="0"/>
              </a:spcBef>
              <a:buNone/>
            </a:pPr>
            <a:r>
              <a:rPr lang="en-IN" dirty="0"/>
              <a:t>	</a:t>
            </a:r>
            <a:r>
              <a:rPr lang="en-IN" dirty="0" smtClean="0"/>
              <a:t>The </a:t>
            </a:r>
            <a:r>
              <a:rPr lang="en-IN" dirty="0"/>
              <a:t>expression level of 76 genes has an </a:t>
            </a:r>
            <a:r>
              <a:rPr lang="en-IN" dirty="0" err="1"/>
              <a:t>estrogen</a:t>
            </a:r>
            <a:r>
              <a:rPr lang="en-IN" dirty="0"/>
              <a:t> receptor which helps in the progression of breast cancer and also has the report of </a:t>
            </a:r>
            <a:r>
              <a:rPr lang="en-IN" dirty="0" err="1"/>
              <a:t>tumor</a:t>
            </a:r>
            <a:r>
              <a:rPr lang="en-IN" dirty="0"/>
              <a:t> size and </a:t>
            </a:r>
            <a:r>
              <a:rPr lang="en-IN" dirty="0" err="1"/>
              <a:t>tumor</a:t>
            </a:r>
            <a:r>
              <a:rPr lang="en-IN" dirty="0"/>
              <a:t> grade on the survival of breast cancer.</a:t>
            </a:r>
          </a:p>
          <a:p>
            <a:pPr marL="0" indent="0" algn="just">
              <a:buNone/>
            </a:pPr>
            <a:endParaRPr lang="en-IN" dirty="0"/>
          </a:p>
        </p:txBody>
      </p:sp>
    </p:spTree>
    <p:extLst>
      <p:ext uri="{BB962C8B-B14F-4D97-AF65-F5344CB8AC3E}">
        <p14:creationId xmlns:p14="http://schemas.microsoft.com/office/powerpoint/2010/main" val="310699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2389"/>
            <a:ext cx="10515600" cy="1325563"/>
          </a:xfrm>
        </p:spPr>
        <p:txBody>
          <a:bodyPr/>
          <a:lstStyle/>
          <a:p>
            <a:r>
              <a:rPr lang="en-US" b="1" dirty="0" smtClean="0">
                <a:latin typeface="+mn-lt"/>
              </a:rPr>
              <a:t>2. DATA DESCRIPTION AND SUMMARY</a:t>
            </a:r>
            <a:endParaRPr lang="en-IN" b="1" dirty="0">
              <a:latin typeface="+mn-lt"/>
            </a:endParaRPr>
          </a:p>
        </p:txBody>
      </p:sp>
      <p:sp>
        <p:nvSpPr>
          <p:cNvPr id="3" name="Content Placeholder 2"/>
          <p:cNvSpPr>
            <a:spLocks noGrp="1"/>
          </p:cNvSpPr>
          <p:nvPr>
            <p:ph idx="1"/>
          </p:nvPr>
        </p:nvSpPr>
        <p:spPr>
          <a:xfrm>
            <a:off x="838200" y="1987952"/>
            <a:ext cx="10515600" cy="5714999"/>
          </a:xfrm>
        </p:spPr>
        <p:txBody>
          <a:bodyPr>
            <a:normAutofit/>
          </a:bodyPr>
          <a:lstStyle/>
          <a:p>
            <a:pPr marL="0" indent="0" algn="just">
              <a:lnSpc>
                <a:spcPct val="100000"/>
              </a:lnSpc>
              <a:buNone/>
            </a:pPr>
            <a:r>
              <a:rPr lang="en-IN" dirty="0" smtClean="0"/>
              <a:t>	The </a:t>
            </a:r>
            <a:r>
              <a:rPr lang="en-IN" dirty="0"/>
              <a:t>data has been gathered from the GEO Gene Expression Omnibus from National Centre for Biotechnology Information (National Library of Medicine) which advances science and health by providing access to biomedical and genomic information. </a:t>
            </a:r>
            <a:endParaRPr lang="en-IN" dirty="0" smtClean="0"/>
          </a:p>
          <a:p>
            <a:pPr marL="0" indent="0" algn="just">
              <a:lnSpc>
                <a:spcPct val="50000"/>
              </a:lnSpc>
              <a:spcBef>
                <a:spcPts val="0"/>
              </a:spcBef>
              <a:buNone/>
            </a:pPr>
            <a:r>
              <a:rPr lang="en-IN" dirty="0" smtClean="0"/>
              <a:t>	</a:t>
            </a:r>
          </a:p>
          <a:p>
            <a:pPr marL="0" indent="0" algn="just">
              <a:lnSpc>
                <a:spcPct val="100000"/>
              </a:lnSpc>
              <a:buNone/>
            </a:pPr>
            <a:r>
              <a:rPr lang="en-IN" dirty="0"/>
              <a:t>	</a:t>
            </a:r>
            <a:r>
              <a:rPr lang="en-IN" dirty="0" smtClean="0"/>
              <a:t>The </a:t>
            </a:r>
            <a:r>
              <a:rPr lang="en-IN" dirty="0"/>
              <a:t>data that was accessed is the strong Time Dependence of the 76-Gene Prognostic Signature that was able to predict distant metastases in lymph node-negative (N-) breast cancer patients. </a:t>
            </a:r>
            <a:endParaRPr lang="en-IN" dirty="0" smtClean="0"/>
          </a:p>
        </p:txBody>
      </p:sp>
    </p:spTree>
    <p:extLst>
      <p:ext uri="{BB962C8B-B14F-4D97-AF65-F5344CB8AC3E}">
        <p14:creationId xmlns:p14="http://schemas.microsoft.com/office/powerpoint/2010/main" val="2523320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174830"/>
            <a:ext cx="10515600" cy="5578997"/>
          </a:xfrm>
        </p:spPr>
        <p:txBody>
          <a:bodyPr>
            <a:normAutofit/>
          </a:bodyPr>
          <a:lstStyle/>
          <a:p>
            <a:pPr marL="0" indent="0" algn="just">
              <a:lnSpc>
                <a:spcPct val="110000"/>
              </a:lnSpc>
              <a:spcBef>
                <a:spcPts val="0"/>
              </a:spcBef>
              <a:buNone/>
            </a:pPr>
            <a:r>
              <a:rPr lang="en-IN" dirty="0" smtClean="0"/>
              <a:t>	The </a:t>
            </a:r>
            <a:r>
              <a:rPr lang="en-IN" dirty="0"/>
              <a:t>data contains the expression levels of 76 genes, age, </a:t>
            </a:r>
            <a:r>
              <a:rPr lang="en-IN" dirty="0" err="1"/>
              <a:t>estrogen</a:t>
            </a:r>
            <a:r>
              <a:rPr lang="en-IN" dirty="0"/>
              <a:t> receptor status (</a:t>
            </a:r>
            <a:r>
              <a:rPr lang="en-IN" dirty="0" err="1"/>
              <a:t>er</a:t>
            </a:r>
            <a:r>
              <a:rPr lang="en-IN" dirty="0"/>
              <a:t>), </a:t>
            </a:r>
            <a:r>
              <a:rPr lang="en-IN" dirty="0" err="1"/>
              <a:t>tumor</a:t>
            </a:r>
            <a:r>
              <a:rPr lang="en-IN" dirty="0"/>
              <a:t> size, grade, days and status for 198 individuals. </a:t>
            </a:r>
            <a:endParaRPr lang="en-IN" dirty="0" smtClean="0"/>
          </a:p>
          <a:p>
            <a:pPr marL="0" indent="0" algn="just">
              <a:lnSpc>
                <a:spcPct val="50000"/>
              </a:lnSpc>
              <a:spcBef>
                <a:spcPts val="0"/>
              </a:spcBef>
              <a:buNone/>
            </a:pPr>
            <a:endParaRPr lang="en-IN" dirty="0"/>
          </a:p>
          <a:p>
            <a:pPr marL="0" indent="0" algn="just">
              <a:lnSpc>
                <a:spcPct val="110000"/>
              </a:lnSpc>
              <a:spcBef>
                <a:spcPts val="0"/>
              </a:spcBef>
              <a:buNone/>
            </a:pPr>
            <a:r>
              <a:rPr lang="en-IN" dirty="0" smtClean="0"/>
              <a:t>	The </a:t>
            </a:r>
            <a:r>
              <a:rPr lang="en-IN" dirty="0"/>
              <a:t>objective is to predict the time to distant metastasis and probabilistic risk predictions. </a:t>
            </a:r>
            <a:endParaRPr lang="en-IN" dirty="0" smtClean="0"/>
          </a:p>
          <a:p>
            <a:pPr marL="0" indent="0" algn="just">
              <a:lnSpc>
                <a:spcPct val="50000"/>
              </a:lnSpc>
              <a:spcBef>
                <a:spcPts val="0"/>
              </a:spcBef>
              <a:buNone/>
            </a:pPr>
            <a:endParaRPr lang="en-IN" dirty="0"/>
          </a:p>
          <a:p>
            <a:pPr marL="0" indent="0" algn="just">
              <a:lnSpc>
                <a:spcPct val="110000"/>
              </a:lnSpc>
              <a:spcBef>
                <a:spcPts val="0"/>
              </a:spcBef>
              <a:buNone/>
            </a:pPr>
            <a:r>
              <a:rPr lang="en-IN" dirty="0" smtClean="0"/>
              <a:t>	The </a:t>
            </a:r>
            <a:r>
              <a:rPr lang="en-IN" dirty="0"/>
              <a:t>Study data consists of 198 patient observations with 82 features. Of these 82 features, 2 features such as ‘days’ and ‘status’ were survival dependent variable.</a:t>
            </a:r>
          </a:p>
          <a:p>
            <a:pPr marL="0" indent="0">
              <a:buNone/>
            </a:pPr>
            <a:endParaRPr lang="en-IN" dirty="0"/>
          </a:p>
        </p:txBody>
      </p:sp>
    </p:spTree>
    <p:extLst>
      <p:ext uri="{BB962C8B-B14F-4D97-AF65-F5344CB8AC3E}">
        <p14:creationId xmlns:p14="http://schemas.microsoft.com/office/powerpoint/2010/main" val="1674454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1200</TotalTime>
  <Words>2013</Words>
  <Application>Microsoft Office PowerPoint</Application>
  <PresentationFormat>Widescreen</PresentationFormat>
  <Paragraphs>312</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Microsoft YaHei</vt:lpstr>
      <vt:lpstr>Arial</vt:lpstr>
      <vt:lpstr>Arial Unicode MS</vt:lpstr>
      <vt:lpstr>Calibri</vt:lpstr>
      <vt:lpstr>Calibri Light</vt:lpstr>
      <vt:lpstr>Cambria Math</vt:lpstr>
      <vt:lpstr>Segoe UI</vt:lpstr>
      <vt:lpstr>Times New Roman</vt:lpstr>
      <vt:lpstr>Wingdings</vt:lpstr>
      <vt:lpstr>Office Theme</vt:lpstr>
      <vt:lpstr>A Comparison Study of Random Survival Forest and Cox Proportional Hazards for Predicting the Survival Risk of 76-gene prognostic signature from breast cancer</vt:lpstr>
      <vt:lpstr>OUTLINE</vt:lpstr>
      <vt:lpstr>1. INTRODUCTION</vt:lpstr>
      <vt:lpstr>PowerPoint Presentation</vt:lpstr>
      <vt:lpstr>PowerPoint Presentation</vt:lpstr>
      <vt:lpstr>PowerPoint Presentation</vt:lpstr>
      <vt:lpstr>PowerPoint Presentation</vt:lpstr>
      <vt:lpstr>2. DATA DESCRIPTION AND SUMMARY</vt:lpstr>
      <vt:lpstr>PowerPoint Presentation</vt:lpstr>
      <vt:lpstr>PowerPoint Presentation</vt:lpstr>
      <vt:lpstr>PowerPoint Presentation</vt:lpstr>
      <vt:lpstr>PowerPoint Presentation</vt:lpstr>
      <vt:lpstr>PowerPoint Presentation</vt:lpstr>
      <vt:lpstr>PowerPoint Presentation</vt:lpstr>
      <vt:lpstr>3. BREAST CANCER</vt:lpstr>
      <vt:lpstr>PowerPoint Presentation</vt:lpstr>
      <vt:lpstr>3.1 Estrogen receptor - Positive and Negative Breast Cancer</vt:lpstr>
      <vt:lpstr>4. USE OF GENOMIC DATA</vt:lpstr>
      <vt:lpstr>5. COX PROPORTIONAL HAZARD (CPH) MODEL </vt:lpstr>
      <vt:lpstr>PowerPoint Presentation</vt:lpstr>
      <vt:lpstr>5.1 COX PARTIAL LIKELIHOOD</vt:lpstr>
      <vt:lpstr>PowerPoint Presentation</vt:lpstr>
      <vt:lpstr>PowerPoint Presentation</vt:lpstr>
      <vt:lpstr>5.2 ESTIMATION OF KAPLAN-MEIER</vt:lpstr>
      <vt:lpstr>PowerPoint Presentation</vt:lpstr>
      <vt:lpstr>STUDY ON COX PROPORTIONAL HAZARD MODEL</vt:lpstr>
      <vt:lpstr>6. ANALYSIS ON CPH </vt:lpstr>
      <vt:lpstr>PowerPoint Presentation</vt:lpstr>
      <vt:lpstr>7. RANDOM SURVIVAL FOREST</vt:lpstr>
      <vt:lpstr>PowerPoint Presentation</vt:lpstr>
      <vt:lpstr>PowerPoint Presentation</vt:lpstr>
      <vt:lpstr> </vt:lpstr>
      <vt:lpstr>PowerPoint Presentation</vt:lpstr>
      <vt:lpstr>PowerPoint Presentation</vt:lpstr>
      <vt:lpstr>7.1 RSF LOG-RANK SPLITTING RULE</vt:lpstr>
      <vt:lpstr>PowerPoint Presentation</vt:lpstr>
      <vt:lpstr>7.2 ENSEMBLE CHF AND SURVIVAL FUNCTION </vt:lpstr>
      <vt:lpstr>PowerPoint Presentation</vt:lpstr>
      <vt:lpstr>8. ANALYSIS ON RSF </vt:lpstr>
      <vt:lpstr>PowerPoint Presentation</vt:lpstr>
      <vt:lpstr>PowerPoint Presentation</vt:lpstr>
      <vt:lpstr>PowerPoint Presentation</vt:lpstr>
      <vt:lpstr>8.1 TRAINING-SET PREDICTIONS </vt:lpstr>
      <vt:lpstr>PowerPoint Presentation</vt:lpstr>
      <vt:lpstr>PowerPoint Presentation</vt:lpstr>
      <vt:lpstr>8.2 TEST-SET PREDICTIONS</vt:lpstr>
      <vt:lpstr>PowerPoint Presentation</vt:lpstr>
      <vt:lpstr>PowerPoint Presentation</vt:lpstr>
      <vt:lpstr>PowerPoint Presentation</vt:lpstr>
      <vt:lpstr>PowerPoint Presentation</vt:lpstr>
      <vt:lpstr>PowerPoint Presentation</vt:lpstr>
      <vt:lpstr>8.3 VARIABLE IMPORTANCE IN RSF</vt:lpstr>
      <vt:lpstr>PowerPoint Presentation</vt:lpstr>
      <vt:lpstr>9. PREDICTION PERFORMANCE</vt:lpstr>
      <vt:lpstr>PowerPoint Presentation</vt:lpstr>
      <vt:lpstr>9.2 EVALUATION METRIC</vt:lpstr>
      <vt:lpstr>PowerPoint Presentation</vt:lpstr>
      <vt:lpstr>10. Comparison of CPH and RSF on Predictive ability </vt:lpstr>
      <vt:lpstr> </vt:lpstr>
      <vt:lpstr>PowerPoint Presentation</vt:lpstr>
      <vt:lpstr>PowerPoint Presentation</vt:lpstr>
      <vt:lpstr>PERFORMANCE FOR AUC ON THE TEST SET </vt:lpstr>
      <vt:lpstr>Performance for risk prediction for the test set</vt:lpstr>
      <vt:lpstr>11. 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64</cp:revision>
  <dcterms:created xsi:type="dcterms:W3CDTF">2022-06-15T14:46:14Z</dcterms:created>
  <dcterms:modified xsi:type="dcterms:W3CDTF">2022-07-24T17:41:19Z</dcterms:modified>
</cp:coreProperties>
</file>