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92" r:id="rId5"/>
    <p:sldId id="297" r:id="rId6"/>
    <p:sldId id="298" r:id="rId7"/>
    <p:sldId id="299" r:id="rId8"/>
    <p:sldId id="28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5" d="100"/>
          <a:sy n="85" d="100"/>
        </p:scale>
        <p:origin x="590" y="6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10/9/2023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10/9/2023</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WEB DEVELOPMENT INTERNSHIP</a:t>
            </a:r>
            <a:endParaRPr lang="en-US" sz="36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2513434" cy="760288"/>
          </a:xfrm>
        </p:spPr>
        <p:txBody>
          <a:bodyPr/>
          <a:lstStyle/>
          <a:p>
            <a:r>
              <a:rPr lang="en-US" sz="2000" dirty="0" err="1">
                <a:latin typeface="Calibri" panose="020F0502020204030204" pitchFamily="34" charset="0"/>
                <a:ea typeface="Calibri" panose="020F0502020204030204" pitchFamily="34" charset="0"/>
                <a:cs typeface="Calibri" panose="020F0502020204030204" pitchFamily="34" charset="0"/>
              </a:rPr>
              <a:t>VaultofCodes</a:t>
            </a:r>
            <a:r>
              <a:rPr lang="en-US" sz="2000" dirty="0">
                <a:latin typeface="Calibri" panose="020F0502020204030204" pitchFamily="34" charset="0"/>
                <a:ea typeface="Calibri" panose="020F0502020204030204" pitchFamily="34" charset="0"/>
                <a:cs typeface="Calibri" panose="020F0502020204030204" pitchFamily="34" charset="0"/>
              </a:rPr>
              <a:t> Task 1 By: Krithika Senthil</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8" name="Picture Placeholder 7">
            <a:extLst>
              <a:ext uri="{FF2B5EF4-FFF2-40B4-BE49-F238E27FC236}">
                <a16:creationId xmlns:a16="http://schemas.microsoft.com/office/drawing/2014/main" id="{F2021E23-9C51-3721-31A1-548657917D6E}"/>
              </a:ext>
            </a:extLst>
          </p:cNvPr>
          <p:cNvPicPr>
            <a:picLocks noGrp="1" noChangeAspect="1"/>
          </p:cNvPicPr>
          <p:nvPr>
            <p:ph type="pic" sz="quarter" idx="47"/>
          </p:nvPr>
        </p:nvPicPr>
        <p:blipFill>
          <a:blip r:embed="rId5"/>
          <a:srcRect l="19563" r="19563"/>
          <a:stretch>
            <a:fillRect/>
          </a:stretch>
        </p:blipFill>
        <p:spPr>
          <a:xfrm>
            <a:off x="6742557" y="803906"/>
            <a:ext cx="4405503" cy="5066346"/>
          </a:xfrm>
        </p:spPr>
      </p:pic>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13B1-FEEA-4567-3C8E-C3B796D8B65A}"/>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INTRODUCTION TO WEB DEVELOPMENT</a:t>
            </a:r>
          </a:p>
        </p:txBody>
      </p:sp>
      <p:sp>
        <p:nvSpPr>
          <p:cNvPr id="3" name="Table Placeholder 2">
            <a:extLst>
              <a:ext uri="{FF2B5EF4-FFF2-40B4-BE49-F238E27FC236}">
                <a16:creationId xmlns:a16="http://schemas.microsoft.com/office/drawing/2014/main" id="{6BC439EF-2E85-EC3F-A330-CD7F65AC9E6E}"/>
              </a:ext>
            </a:extLst>
          </p:cNvPr>
          <p:cNvSpPr>
            <a:spLocks noGrp="1"/>
          </p:cNvSpPr>
          <p:nvPr>
            <p:ph type="tbl" sz="quarter" idx="27"/>
          </p:nvPr>
        </p:nvSpPr>
        <p:spPr/>
        <p:txBody>
          <a:bodyPr/>
          <a:lstStyle/>
          <a:p>
            <a:pPr marL="0" indent="0" algn="just">
              <a:buNone/>
            </a:pPr>
            <a:r>
              <a:rPr lang="en-US" sz="1600" dirty="0">
                <a:effectLst/>
                <a:latin typeface="Calibri" panose="020F0502020204030204" pitchFamily="34" charset="0"/>
                <a:ea typeface="Calibri" panose="020F0502020204030204" pitchFamily="34" charset="0"/>
                <a:cs typeface="Calibri" panose="020F0502020204030204" pitchFamily="34" charset="0"/>
              </a:rPr>
              <a:t>Web development refers to the creating, building, and maintaining of websites. It includes aspects such as web design, web publishing, web programming, and database management. It is the creation of an application that works over the internet </a:t>
            </a:r>
            <a:r>
              <a:rPr lang="en-US" sz="1600" dirty="0" err="1">
                <a:effectLst/>
                <a:latin typeface="Calibri" panose="020F0502020204030204" pitchFamily="34" charset="0"/>
                <a:ea typeface="Calibri" panose="020F0502020204030204" pitchFamily="34" charset="0"/>
                <a:cs typeface="Calibri" panose="020F0502020204030204" pitchFamily="34" charset="0"/>
              </a:rPr>
              <a:t>i.E.</a:t>
            </a:r>
            <a:r>
              <a:rPr lang="en-US" sz="1600" dirty="0">
                <a:effectLst/>
                <a:latin typeface="Calibri" panose="020F0502020204030204" pitchFamily="34" charset="0"/>
                <a:ea typeface="Calibri" panose="020F0502020204030204" pitchFamily="34" charset="0"/>
                <a:cs typeface="Calibri" panose="020F0502020204030204" pitchFamily="34" charset="0"/>
              </a:rPr>
              <a:t> Websites.</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fontAlgn="base">
              <a:buNone/>
            </a:pPr>
            <a:r>
              <a:rPr lang="en-US" sz="1600" dirty="0">
                <a:effectLst/>
                <a:latin typeface="Calibri" panose="020F0502020204030204" pitchFamily="34" charset="0"/>
                <a:ea typeface="Calibri" panose="020F0502020204030204" pitchFamily="34" charset="0"/>
                <a:cs typeface="Calibri" panose="020F0502020204030204" pitchFamily="34" charset="0"/>
              </a:rPr>
              <a:t>The word web development is made up of two words, that is:</a:t>
            </a:r>
          </a:p>
          <a:p>
            <a:pPr marL="0" indent="0" algn="just" fontAlgn="base">
              <a:buNone/>
            </a:pPr>
            <a:r>
              <a:rPr lang="en-US" sz="1600" dirty="0">
                <a:effectLst/>
                <a:latin typeface="Calibri" panose="020F0502020204030204" pitchFamily="34" charset="0"/>
                <a:ea typeface="Calibri" panose="020F0502020204030204" pitchFamily="34" charset="0"/>
                <a:cs typeface="Calibri" panose="020F0502020204030204" pitchFamily="34" charset="0"/>
              </a:rPr>
              <a:t>Web: it refers to websites, web pages or anything that works over the internet.</a:t>
            </a:r>
          </a:p>
          <a:p>
            <a:pPr marL="0" indent="0" algn="just" fontAlgn="base">
              <a:buNone/>
            </a:pPr>
            <a:r>
              <a:rPr lang="en-US" sz="1600" dirty="0">
                <a:effectLst/>
                <a:latin typeface="Calibri" panose="020F0502020204030204" pitchFamily="34" charset="0"/>
                <a:ea typeface="Calibri" panose="020F0502020204030204" pitchFamily="34" charset="0"/>
                <a:cs typeface="Calibri" panose="020F0502020204030204" pitchFamily="34" charset="0"/>
              </a:rPr>
              <a:t>Development: it refers to building the application from scratch.</a:t>
            </a:r>
          </a:p>
          <a:p>
            <a:pPr marL="0" indent="0" algn="just" fontAlgn="base">
              <a:buNone/>
            </a:pPr>
            <a:r>
              <a:rPr lang="en-US" sz="1600" dirty="0">
                <a:effectLst/>
                <a:latin typeface="Calibri" panose="020F0502020204030204" pitchFamily="34" charset="0"/>
                <a:ea typeface="Calibri" panose="020F0502020204030204" pitchFamily="34" charset="0"/>
                <a:cs typeface="Calibri" panose="020F0502020204030204" pitchFamily="34" charset="0"/>
              </a:rPr>
              <a:t>Web development can be classified into two ways:</a:t>
            </a:r>
          </a:p>
          <a:p>
            <a:pPr algn="just" fontAlgn="base">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Frontend Development:</a:t>
            </a:r>
          </a:p>
          <a:p>
            <a:pPr marL="457200" lvl="1" indent="0" algn="just" fontAlgn="base">
              <a:buNone/>
            </a:pPr>
            <a:r>
              <a:rPr lang="en-US" sz="1600" dirty="0">
                <a:effectLst/>
                <a:latin typeface="Calibri" panose="020F0502020204030204" pitchFamily="34" charset="0"/>
                <a:ea typeface="Calibri" panose="020F0502020204030204" pitchFamily="34" charset="0"/>
                <a:cs typeface="Calibri" panose="020F0502020204030204" pitchFamily="34" charset="0"/>
              </a:rPr>
              <a:t>The part of a website where the user interacts directly is termed as front end. It is also referred to as the ‘client side’ of the application.</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fontAlgn="base">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Calibri" panose="020F0502020204030204" pitchFamily="34" charset="0"/>
              </a:rPr>
              <a:t>Backend Development:</a:t>
            </a:r>
          </a:p>
          <a:p>
            <a:pPr marL="457200" lvl="1" indent="0" algn="just" fontAlgn="base">
              <a:buNone/>
            </a:pPr>
            <a:r>
              <a:rPr lang="en-US" sz="1600" dirty="0">
                <a:effectLst/>
                <a:latin typeface="Calibri" panose="020F0502020204030204" pitchFamily="34" charset="0"/>
                <a:ea typeface="Calibri" panose="020F0502020204030204" pitchFamily="34" charset="0"/>
                <a:cs typeface="Calibri" panose="020F0502020204030204" pitchFamily="34" charset="0"/>
              </a:rPr>
              <a:t>Backend is the server side of a website. It is part of the website that users cannot see and interact with. It is the portion of software that does not come in direct contact with the users. It is used to store and arrange data.</a:t>
            </a:r>
          </a:p>
        </p:txBody>
      </p:sp>
    </p:spTree>
    <p:extLst>
      <p:ext uri="{BB962C8B-B14F-4D97-AF65-F5344CB8AC3E}">
        <p14:creationId xmlns:p14="http://schemas.microsoft.com/office/powerpoint/2010/main" val="76017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13B1-FEEA-4567-3C8E-C3B796D8B65A}"/>
              </a:ext>
            </a:extLst>
          </p:cNvPr>
          <p:cNvSpPr>
            <a:spLocks noGrp="1"/>
          </p:cNvSpPr>
          <p:nvPr>
            <p:ph type="title"/>
          </p:nvPr>
        </p:nvSpPr>
        <p:spPr>
          <a:xfrm>
            <a:off x="581709" y="479489"/>
            <a:ext cx="10889796" cy="1418998"/>
          </a:xfrm>
        </p:spPr>
        <p:txBody>
          <a:bodyPr/>
          <a:lstStyle/>
          <a:p>
            <a:r>
              <a:rPr lang="en-IN" sz="3200" dirty="0">
                <a:latin typeface="Times New Roman" panose="02020603050405020304" pitchFamily="18" charset="0"/>
                <a:cs typeface="Times New Roman" panose="02020603050405020304" pitchFamily="18" charset="0"/>
              </a:rPr>
              <a:t>KEY TECHNOLOGIES AND LANGUAGES: FRONT END</a:t>
            </a:r>
          </a:p>
        </p:txBody>
      </p:sp>
      <p:sp>
        <p:nvSpPr>
          <p:cNvPr id="3" name="Table Placeholder 2">
            <a:extLst>
              <a:ext uri="{FF2B5EF4-FFF2-40B4-BE49-F238E27FC236}">
                <a16:creationId xmlns:a16="http://schemas.microsoft.com/office/drawing/2014/main" id="{6BC439EF-2E85-EC3F-A330-CD7F65AC9E6E}"/>
              </a:ext>
            </a:extLst>
          </p:cNvPr>
          <p:cNvSpPr>
            <a:spLocks noGrp="1"/>
          </p:cNvSpPr>
          <p:nvPr>
            <p:ph type="tbl" sz="quarter" idx="27"/>
          </p:nvPr>
        </p:nvSpPr>
        <p:spPr>
          <a:xfrm>
            <a:off x="581709" y="1224848"/>
            <a:ext cx="5370856" cy="5373176"/>
          </a:xfrm>
        </p:spPr>
        <p:txBody>
          <a:bodyPr/>
          <a:lstStyle/>
          <a:p>
            <a:pPr algn="just" fontAlgn="base">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Calibri" panose="020F0502020204030204" pitchFamily="34" charset="0"/>
              </a:rPr>
              <a:t>HTML:</a:t>
            </a:r>
          </a:p>
          <a:p>
            <a:pPr marL="457200" lvl="1" indent="0" algn="just" fontAlgn="base">
              <a:buNone/>
            </a:pPr>
            <a:r>
              <a:rPr lang="en-US" sz="1600" dirty="0">
                <a:effectLst/>
                <a:latin typeface="Calibri" panose="020F0502020204030204" pitchFamily="34" charset="0"/>
                <a:ea typeface="Calibri" panose="020F0502020204030204" pitchFamily="34" charset="0"/>
                <a:cs typeface="Calibri" panose="020F0502020204030204" pitchFamily="34" charset="0"/>
              </a:rPr>
              <a:t>HTML stands for hypertext markup language. It is used to design the front end portion of web pages using markup language. It acts as a skeleton for a website since it is used to make the structure of a website.</a:t>
            </a:r>
          </a:p>
          <a:p>
            <a:pPr algn="just" fontAlgn="base">
              <a:buFont typeface="Wingdings" panose="05000000000000000000" pitchFamily="2" charset="2"/>
              <a:buChar char="Ø"/>
            </a:pPr>
            <a:r>
              <a:rPr lang="en-US" sz="1600" strike="noStrike" dirty="0">
                <a:effectLst/>
                <a:latin typeface="Calibri" panose="020F0502020204030204" pitchFamily="34" charset="0"/>
                <a:ea typeface="Calibri" panose="020F0502020204030204" pitchFamily="34" charset="0"/>
                <a:cs typeface="Calibri" panose="020F0502020204030204" pitchFamily="34" charset="0"/>
              </a:rPr>
              <a:t>CSS:</a:t>
            </a:r>
          </a:p>
          <a:p>
            <a:pPr marL="457200" lvl="1" indent="0" algn="just" fontAlgn="base">
              <a:buNone/>
            </a:pPr>
            <a:r>
              <a:rPr lang="en-US" sz="1600" dirty="0">
                <a:latin typeface="Calibri" panose="020F0502020204030204" pitchFamily="34" charset="0"/>
                <a:ea typeface="Calibri" panose="020F0502020204030204" pitchFamily="34" charset="0"/>
                <a:cs typeface="Calibri" panose="020F0502020204030204" pitchFamily="34" charset="0"/>
              </a:rPr>
              <a:t>C</a:t>
            </a:r>
            <a:r>
              <a:rPr lang="en-US" sz="1600" dirty="0">
                <a:effectLst/>
                <a:latin typeface="Calibri" panose="020F0502020204030204" pitchFamily="34" charset="0"/>
                <a:ea typeface="Calibri" panose="020F0502020204030204" pitchFamily="34" charset="0"/>
                <a:cs typeface="Calibri" panose="020F0502020204030204" pitchFamily="34" charset="0"/>
              </a:rPr>
              <a:t>ascading style sheets fondly referred to as CSS is a simply designed language intended to simplify the process of making web pages presentable. It is used to style our website.</a:t>
            </a:r>
          </a:p>
          <a:p>
            <a:pPr algn="just" fontAlgn="base">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Calibri" panose="020F0502020204030204" pitchFamily="34" charset="0"/>
              </a:rPr>
              <a:t>JavaScript:</a:t>
            </a:r>
          </a:p>
          <a:p>
            <a:pPr marL="457200" lvl="1" indent="0" algn="just" fontAlgn="base">
              <a:buNone/>
            </a:pPr>
            <a:r>
              <a:rPr lang="en-US" sz="1600" dirty="0">
                <a:latin typeface="Calibri" panose="020F0502020204030204" pitchFamily="34" charset="0"/>
                <a:ea typeface="Calibri" panose="020F0502020204030204" pitchFamily="34" charset="0"/>
                <a:cs typeface="Calibri" panose="020F0502020204030204" pitchFamily="34" charset="0"/>
              </a:rPr>
              <a:t>J</a:t>
            </a:r>
            <a:r>
              <a:rPr lang="en-US" sz="1600" dirty="0">
                <a:effectLst/>
                <a:latin typeface="Calibri" panose="020F0502020204030204" pitchFamily="34" charset="0"/>
                <a:ea typeface="Calibri" panose="020F0502020204030204" pitchFamily="34" charset="0"/>
                <a:cs typeface="Calibri" panose="020F0502020204030204" pitchFamily="34" charset="0"/>
              </a:rPr>
              <a:t>avaScript is a scripting language used to provide a dynamic behavior to our website.</a:t>
            </a:r>
          </a:p>
          <a:p>
            <a:pPr algn="just" fontAlgn="base">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Calibri" panose="020F0502020204030204" pitchFamily="34" charset="0"/>
              </a:rPr>
              <a:t>Bootstrap:</a:t>
            </a:r>
          </a:p>
          <a:p>
            <a:pPr marL="457200" lvl="1" indent="0" algn="just" fontAlgn="base">
              <a:buNone/>
            </a:pPr>
            <a:r>
              <a:rPr lang="en-US" sz="1600" dirty="0">
                <a:effectLst/>
                <a:latin typeface="Calibri" panose="020F0502020204030204" pitchFamily="34" charset="0"/>
                <a:ea typeface="Calibri" panose="020F0502020204030204" pitchFamily="34" charset="0"/>
                <a:cs typeface="Calibri" panose="020F0502020204030204" pitchFamily="34" charset="0"/>
              </a:rPr>
              <a:t>Bootstrap is a free and open-source tool collection for creating responsive websites and web applications. It is the most popular CSS framework for developing responsive, mobile-first websites. Nowadays, the websites are perfect for all browsers (IE, Firefox, and chrome) and for all sizes of screens (desktop, tablets, phablets, and phones).</a:t>
            </a:r>
          </a:p>
          <a:p>
            <a:pPr marL="0" indent="0" algn="just">
              <a:buNone/>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B9FF6E8-07CB-C3A0-37E0-2FA4FDD15302}"/>
              </a:ext>
            </a:extLst>
          </p:cNvPr>
          <p:cNvPicPr>
            <a:picLocks noChangeAspect="1"/>
          </p:cNvPicPr>
          <p:nvPr/>
        </p:nvPicPr>
        <p:blipFill rotWithShape="1">
          <a:blip r:embed="rId2"/>
          <a:srcRect l="3052" r="3839" b="1409"/>
          <a:stretch/>
        </p:blipFill>
        <p:spPr>
          <a:xfrm>
            <a:off x="6026607" y="1625848"/>
            <a:ext cx="6140823" cy="4571175"/>
          </a:xfrm>
          <a:prstGeom prst="rect">
            <a:avLst/>
          </a:prstGeom>
        </p:spPr>
      </p:pic>
    </p:spTree>
    <p:extLst>
      <p:ext uri="{BB962C8B-B14F-4D97-AF65-F5344CB8AC3E}">
        <p14:creationId xmlns:p14="http://schemas.microsoft.com/office/powerpoint/2010/main" val="320562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13B1-FEEA-4567-3C8E-C3B796D8B65A}"/>
              </a:ext>
            </a:extLst>
          </p:cNvPr>
          <p:cNvSpPr>
            <a:spLocks noGrp="1"/>
          </p:cNvSpPr>
          <p:nvPr>
            <p:ph type="title"/>
          </p:nvPr>
        </p:nvSpPr>
        <p:spPr>
          <a:xfrm>
            <a:off x="581709" y="667748"/>
            <a:ext cx="10889796" cy="1418998"/>
          </a:xfrm>
        </p:spPr>
        <p:txBody>
          <a:bodyPr/>
          <a:lstStyle/>
          <a:p>
            <a:r>
              <a:rPr lang="en-IN" sz="3200" dirty="0">
                <a:latin typeface="Times New Roman" panose="02020603050405020304" pitchFamily="18" charset="0"/>
                <a:cs typeface="Times New Roman" panose="02020603050405020304" pitchFamily="18" charset="0"/>
              </a:rPr>
              <a:t>KEY TECHNOLOGIES AND LANGUAGES: BACK END</a:t>
            </a:r>
          </a:p>
        </p:txBody>
      </p:sp>
      <p:sp>
        <p:nvSpPr>
          <p:cNvPr id="3" name="Table Placeholder 2">
            <a:extLst>
              <a:ext uri="{FF2B5EF4-FFF2-40B4-BE49-F238E27FC236}">
                <a16:creationId xmlns:a16="http://schemas.microsoft.com/office/drawing/2014/main" id="{6BC439EF-2E85-EC3F-A330-CD7F65AC9E6E}"/>
              </a:ext>
            </a:extLst>
          </p:cNvPr>
          <p:cNvSpPr>
            <a:spLocks noGrp="1"/>
          </p:cNvSpPr>
          <p:nvPr>
            <p:ph type="tbl" sz="quarter" idx="27"/>
          </p:nvPr>
        </p:nvSpPr>
        <p:spPr>
          <a:xfrm>
            <a:off x="581709" y="1479726"/>
            <a:ext cx="4321985" cy="5136226"/>
          </a:xfrm>
        </p:spPr>
        <p:txBody>
          <a:bodyPr/>
          <a:lstStyle/>
          <a:p>
            <a:pPr algn="just" fontAlgn="base">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Calibri" panose="020F0502020204030204" pitchFamily="34" charset="0"/>
              </a:rPr>
              <a:t>PHP:</a:t>
            </a:r>
          </a:p>
          <a:p>
            <a:pPr marL="457200" lvl="1" indent="0" algn="just" fontAlgn="base">
              <a:buNone/>
            </a:pPr>
            <a:r>
              <a:rPr lang="en-US" sz="1600" dirty="0">
                <a:effectLst/>
                <a:latin typeface="Calibri" panose="020F0502020204030204" pitchFamily="34" charset="0"/>
                <a:ea typeface="Calibri" panose="020F0502020204030204" pitchFamily="34" charset="0"/>
                <a:cs typeface="Calibri" panose="020F0502020204030204" pitchFamily="34" charset="0"/>
              </a:rPr>
              <a:t>PHP is a server-side scripting language designed specifically for web development.</a:t>
            </a:r>
          </a:p>
          <a:p>
            <a:pPr algn="just" fontAlgn="base">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Calibri" panose="020F0502020204030204" pitchFamily="34" charset="0"/>
              </a:rPr>
              <a:t>Java:</a:t>
            </a:r>
          </a:p>
          <a:p>
            <a:pPr marL="457200" lvl="1" indent="0" algn="just" fontAlgn="base">
              <a:buNone/>
            </a:pPr>
            <a:r>
              <a:rPr lang="en-US" sz="1600" dirty="0">
                <a:effectLst/>
                <a:latin typeface="Calibri" panose="020F0502020204030204" pitchFamily="34" charset="0"/>
                <a:ea typeface="Calibri" panose="020F0502020204030204" pitchFamily="34" charset="0"/>
                <a:cs typeface="Calibri" panose="020F0502020204030204" pitchFamily="34" charset="0"/>
              </a:rPr>
              <a:t>Java is one of the most popular and widely used programming languages. It is highly scalable.</a:t>
            </a:r>
          </a:p>
          <a:p>
            <a:pPr algn="just" fontAlgn="base">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Calibri" panose="020F0502020204030204" pitchFamily="34" charset="0"/>
              </a:rPr>
              <a:t>Python:</a:t>
            </a:r>
          </a:p>
          <a:p>
            <a:pPr marL="457200" lvl="1" indent="0" algn="just" fontAlgn="base">
              <a:buNone/>
            </a:pPr>
            <a:r>
              <a:rPr lang="en-US" sz="1600" dirty="0">
                <a:effectLst/>
                <a:latin typeface="Calibri" panose="020F0502020204030204" pitchFamily="34" charset="0"/>
                <a:ea typeface="Calibri" panose="020F0502020204030204" pitchFamily="34" charset="0"/>
                <a:cs typeface="Calibri" panose="020F0502020204030204" pitchFamily="34" charset="0"/>
              </a:rPr>
              <a:t>Python is a programming language that lets you work quickly and integrate systems more efficiently.</a:t>
            </a:r>
          </a:p>
          <a:p>
            <a:pPr algn="just" fontAlgn="base">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Calibri" panose="020F0502020204030204" pitchFamily="34" charset="0"/>
              </a:rPr>
              <a:t>Node.js:</a:t>
            </a:r>
          </a:p>
          <a:p>
            <a:pPr marL="457200" lvl="1" indent="0" algn="just" fontAlgn="base">
              <a:buNone/>
            </a:pPr>
            <a:r>
              <a:rPr lang="en-US" sz="1600" dirty="0">
                <a:effectLst/>
                <a:latin typeface="Calibri" panose="020F0502020204030204" pitchFamily="34" charset="0"/>
                <a:ea typeface="Calibri" panose="020F0502020204030204" pitchFamily="34" charset="0"/>
                <a:cs typeface="Calibri" panose="020F0502020204030204" pitchFamily="34" charset="0"/>
              </a:rPr>
              <a:t>Node.js is an open source and cross-platform runtime environment for executing JavaScript code outside a browser.</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gn="just" fontAlgn="base">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Ruby:</a:t>
            </a:r>
          </a:p>
          <a:p>
            <a:pPr marL="457200" lvl="1" indent="0" algn="just" fontAlgn="base">
              <a:buNone/>
            </a:pPr>
            <a:r>
              <a:rPr lang="en-US" sz="1600" dirty="0">
                <a:latin typeface="Calibri" panose="020F0502020204030204" pitchFamily="34" charset="0"/>
                <a:ea typeface="Calibri" panose="020F0502020204030204" pitchFamily="34" charset="0"/>
                <a:cs typeface="Calibri" panose="020F0502020204030204" pitchFamily="34" charset="0"/>
              </a:rPr>
              <a:t>Ruby is a dynamic, reflective, object-oriented, general-purpose programming language. </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D7018379-A062-8ED5-804F-70490E1261DD}"/>
              </a:ext>
            </a:extLst>
          </p:cNvPr>
          <p:cNvPicPr>
            <a:picLocks noChangeAspect="1"/>
          </p:cNvPicPr>
          <p:nvPr/>
        </p:nvPicPr>
        <p:blipFill rotWithShape="1">
          <a:blip r:embed="rId2"/>
          <a:srcRect l="3173" t="1175" r="2808" b="5053"/>
          <a:stretch/>
        </p:blipFill>
        <p:spPr>
          <a:xfrm>
            <a:off x="4903694" y="2086746"/>
            <a:ext cx="7172762" cy="3576918"/>
          </a:xfrm>
          <a:prstGeom prst="rect">
            <a:avLst/>
          </a:prstGeom>
        </p:spPr>
      </p:pic>
    </p:spTree>
    <p:extLst>
      <p:ext uri="{BB962C8B-B14F-4D97-AF65-F5344CB8AC3E}">
        <p14:creationId xmlns:p14="http://schemas.microsoft.com/office/powerpoint/2010/main" val="332030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96000" y="2178668"/>
            <a:ext cx="5055698" cy="1325563"/>
          </a:xfrm>
        </p:spPr>
        <p:txBody>
          <a:bodyPr/>
          <a:lstStyle/>
          <a:p>
            <a:r>
              <a:rPr lang="en-US" dirty="0"/>
              <a:t>THANK YOU</a:t>
            </a:r>
          </a:p>
        </p:txBody>
      </p:sp>
    </p:spTree>
    <p:extLst>
      <p:ext uri="{BB962C8B-B14F-4D97-AF65-F5344CB8AC3E}">
        <p14:creationId xmlns:p14="http://schemas.microsoft.com/office/powerpoint/2010/main" val="529279411"/>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8C25491-3B09-4F3E-8C86-936D290E401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22</TotalTime>
  <Words>470</Words>
  <Application>Microsoft Office PowerPoint</Application>
  <PresentationFormat>Widescreen</PresentationFormat>
  <Paragraphs>35</Paragraphs>
  <Slides>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等线</vt:lpstr>
      <vt:lpstr>Posterama Text Black</vt:lpstr>
      <vt:lpstr>Posterama Text SemiBold</vt:lpstr>
      <vt:lpstr>Abadi</vt:lpstr>
      <vt:lpstr>Arial</vt:lpstr>
      <vt:lpstr>Calibri</vt:lpstr>
      <vt:lpstr>Times New Roman</vt:lpstr>
      <vt:lpstr>Wingdings</vt:lpstr>
      <vt:lpstr>Custom</vt:lpstr>
      <vt:lpstr>WEB DEVELOPMENT INTERNSHIP</vt:lpstr>
      <vt:lpstr>INTRODUCTION TO WEB DEVELOPMENT</vt:lpstr>
      <vt:lpstr>KEY TECHNOLOGIES AND LANGUAGES: FRONT END</vt:lpstr>
      <vt:lpstr>KEY TECHNOLOGIES AND LANGUAGES: BACK END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INTERNSHIP</dc:title>
  <dc:creator>Krithika Senthil</dc:creator>
  <cp:lastModifiedBy>Krithika Senthil</cp:lastModifiedBy>
  <cp:revision>6</cp:revision>
  <dcterms:created xsi:type="dcterms:W3CDTF">2023-10-09T15:24:28Z</dcterms:created>
  <dcterms:modified xsi:type="dcterms:W3CDTF">2023-10-09T15:47:23Z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