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docProps/app.xml" ContentType="application/vnd.openxmlformats-officedocument.extended-properties+xml"/>
  <Override PartName="/ppt/slideLayouts/slideLayout6.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4.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slides/slide7.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Override PartName="/docProps/custom.xml" ContentType="application/vnd.openxmlformats-officedocument.custom-properties+xml"/>
  <Override PartName="/ppt/viewProps.xml" ContentType="application/vnd.openxmlformats-officedocument.presentationml.viewProps+xml"/>
  <Override PartName="/ppt/charts/style1.xml" ContentType="application/vnd.ms-office.chartstyle+xml"/>
  <Override PartName="/ppt/slides/slide1.xml" ContentType="application/vnd.openxmlformats-officedocument.presentationml.slide+xml"/>
  <Override PartName="/ppt/charts/colors1.xml" ContentType="application/vnd.ms-office.chartcolorstyle+xml"/>
  <Override PartName="/ppt/slideLayouts/slideLayout4.xml" ContentType="application/vnd.openxmlformats-officedocument.presentationml.slideLayout+xml"/>
  <Override PartName="/ppt/charts/chart1.xml" ContentType="application/vnd.openxmlformats-officedocument.drawingml.char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7C289635-4275-BB61-7A45-D668AD71B42C}">
  <a:tblStyle styleId="{7C289635-4275-BB61-7A45-D668AD71B42C}" styleName="Medium Style 2 - Accent 1">
    <a:wholeTbl>
      <a:tcTxStyle>
        <a:fontRef idx="minor"/>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charts/_rels/chart1.xml.rels><?xml version="1.0" encoding="UTF-8" standalone="yes"?><Relationships xmlns="http://schemas.openxmlformats.org/package/2006/relationships"><Relationship Id="rId1" Type="http://schemas.microsoft.com/office/2011/relationships/chartStyle" Target="style1.xml" /><Relationship Id="rId2" Type="http://schemas.microsoft.com/office/2011/relationships/chartColorStyle" Target="colors1.xml" /><Relationship Id="rId3"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mc="http://schemas.openxmlformats.org/markup-compatibility/2006" xmlns:c14="http://schemas.microsoft.com/office/drawing/2007/8/2/chart">
  <c:date1904 val="0"/>
  <c:lang val="en-US"/>
  <c:roundedCorners val="0"/>
  <mc:AlternateContent>
    <mc:Choice Requires="c14">
      <c14:style val="102"/>
    </mc:Choice>
    <mc:Fallback>
      <c:style val="2"/>
    </mc:Fallback>
  </mc:AlternateContent>
  <c:chart>
    <c:title>
      <c:tx>
        <c:rich>
          <a:bodyPr/>
          <a:p>
            <a:pPr>
              <a:defRPr/>
            </a:pPr>
            <a:r>
              <a:rPr/>
              <a:t>Employee Performance Analysis</a:t>
            </a:r>
            <a:endParaRPr/>
          </a:p>
        </c:rich>
      </c:tx>
      <c:layout/>
      <c:overlay val="0"/>
      <c:spPr bwMode="auto">
        <a:prstGeom prst="rect">
          <a:avLst/>
        </a:prstGeom>
        <a:noFill/>
        <a:ln>
          <a:noFill/>
        </a:ln>
      </c:spPr>
      <c:txPr>
        <a:bodyPr/>
        <a:p>
          <a:pPr>
            <a:defRPr sz="1600" b="1" spc="99">
              <a:solidFill>
                <a:schemeClr val="lt1">
                  <a:lumMod val="95000"/>
                </a:schemeClr>
              </a:solidFill>
              <a:latin typeface="+mn-lt"/>
              <a:ea typeface="+mn-ea"/>
              <a:cs typeface="+mn-cs"/>
            </a:defRPr>
          </a:pPr>
          <a:endParaRPr/>
        </a:p>
      </c:txPr>
    </c:title>
    <c:autoTitleDeleted val="0"/>
    <c:plotArea>
      <c:layout>
        <c:manualLayout/>
      </c:layout>
      <c:barChart>
        <c:barDir val="col"/>
        <c:grouping val="clustered"/>
        <c:varyColors val="0"/>
        <c:ser>
          <c:idx val="0"/>
          <c:order val="0"/>
          <c:tx>
            <c:strRef>
              <c:f>Sheet3!$B$1:$B$4</c:f>
              <c:strCache>
                <c:ptCount val="4"/>
                <c:pt idx="0">
                  <c:v xml:space="preserve">(Multiple Items)</c:v>
                </c:pt>
                <c:pt idx="2">
                  <c:v xml:space="preserve">Column Labels</c:v>
                </c:pt>
                <c:pt idx="3">
                  <c:v>High</c:v>
                </c:pt>
              </c:strCache>
            </c:strRef>
          </c:tx>
          <c:spPr bwMode="auto">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Sheet3!$B$5:$B$8</c:f>
              <c:numCache>
                <c:formatCode>General</c:formatCode>
                <c:ptCount val="4"/>
                <c:pt idx="0">
                  <c:v>17</c:v>
                </c:pt>
                <c:pt idx="1">
                  <c:v>48</c:v>
                </c:pt>
                <c:pt idx="2">
                  <c:v>9</c:v>
                </c:pt>
                <c:pt idx="3">
                  <c:v>74</c:v>
                </c:pt>
              </c:numCache>
            </c:numRef>
          </c:val>
        </c:ser>
        <c:ser>
          <c:idx val="1"/>
          <c:order val="1"/>
          <c:tx>
            <c:strRef>
              <c:f>Sheet3!$C$1:$C$4</c:f>
              <c:strCache>
                <c:ptCount val="4"/>
                <c:pt idx="3">
                  <c:v>Low</c:v>
                </c:pt>
              </c:strCache>
            </c:strRef>
          </c:tx>
          <c:spPr bwMode="auto">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Sheet3!$C$5:$C$8</c:f>
              <c:numCache>
                <c:formatCode>General</c:formatCode>
                <c:ptCount val="4"/>
                <c:pt idx="1">
                  <c:v>11</c:v>
                </c:pt>
                <c:pt idx="2">
                  <c:v>3</c:v>
                </c:pt>
                <c:pt idx="3">
                  <c:v>14</c:v>
                </c:pt>
              </c:numCache>
            </c:numRef>
          </c:val>
        </c:ser>
        <c:ser>
          <c:idx val="2"/>
          <c:order val="2"/>
          <c:tx>
            <c:strRef>
              <c:f>Sheet3!$D$1:$D$4</c:f>
              <c:strCache>
                <c:ptCount val="4"/>
                <c:pt idx="3">
                  <c:v>Med</c:v>
                </c:pt>
              </c:strCache>
            </c:strRef>
          </c:tx>
          <c:spPr bwMode="auto">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Sheet3!$D$5:$D$8</c:f>
              <c:numCache>
                <c:formatCode>General</c:formatCode>
                <c:ptCount val="4"/>
                <c:pt idx="0">
                  <c:v>10</c:v>
                </c:pt>
                <c:pt idx="1">
                  <c:v>50</c:v>
                </c:pt>
                <c:pt idx="2">
                  <c:v>11</c:v>
                </c:pt>
                <c:pt idx="3">
                  <c:v>71</c:v>
                </c:pt>
              </c:numCache>
            </c:numRef>
          </c:val>
        </c:ser>
        <c:ser>
          <c:idx val="3"/>
          <c:order val="3"/>
          <c:tx>
            <c:strRef>
              <c:f>Sheet3!$E$1:$E$4</c:f>
              <c:strCache>
                <c:ptCount val="4"/>
                <c:pt idx="3">
                  <c:v xml:space="preserve">Very High</c:v>
                </c:pt>
              </c:strCache>
            </c:strRef>
          </c:tx>
          <c:spPr bwMode="auto">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Sheet3!$E$5:$E$8</c:f>
              <c:numCache>
                <c:formatCode>General</c:formatCode>
                <c:ptCount val="4"/>
                <c:pt idx="0">
                  <c:v>7</c:v>
                </c:pt>
                <c:pt idx="1">
                  <c:v>15</c:v>
                </c:pt>
                <c:pt idx="2">
                  <c:v>9</c:v>
                </c:pt>
                <c:pt idx="3">
                  <c:v>31</c:v>
                </c:pt>
              </c:numCache>
            </c:numRef>
          </c:val>
        </c:ser>
        <c:ser>
          <c:idx val="4"/>
          <c:order val="4"/>
          <c:tx>
            <c:strRef>
              <c:f>Sheet3!$F$1:$F$4</c:f>
              <c:strCache>
                <c:ptCount val="4"/>
                <c:pt idx="3">
                  <c:v xml:space="preserve">Grand Total</c:v>
                </c:pt>
              </c:strCache>
            </c:strRef>
          </c:tx>
          <c:spPr bwMode="auto">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Sheet3!$F$5:$F$8</c:f>
              <c:numCache>
                <c:formatCode>General</c:formatCode>
                <c:ptCount val="4"/>
                <c:pt idx="0">
                  <c:v>34</c:v>
                </c:pt>
                <c:pt idx="1">
                  <c:v>124</c:v>
                </c:pt>
                <c:pt idx="2">
                  <c:v>32</c:v>
                </c:pt>
                <c:pt idx="3">
                  <c:v>190</c:v>
                </c:pt>
              </c:numCache>
            </c:numRef>
          </c:val>
        </c:ser>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bwMode="auto">
          <a:prstGeom prst="rect">
            <a:avLst/>
          </a:prstGeom>
          <a:noFill/>
          <a:ln w="12700" cap="flat" cmpd="sng" algn="ctr">
            <a:solidFill>
              <a:schemeClr val="lt1">
                <a:lumMod val="95000"/>
                <a:alpha val="53999"/>
              </a:schemeClr>
            </a:solidFill>
            <a:round/>
          </a:ln>
        </c:spPr>
        <c:txPr>
          <a:bodyPr/>
          <a:p>
            <a:pPr>
              <a:defRPr sz="900">
                <a:solidFill>
                  <a:schemeClr val="lt1">
                    <a:lumMod val="85000"/>
                  </a:schemeClr>
                </a:solidFill>
                <a:latin typeface="+mn-lt"/>
                <a:ea typeface="+mn-ea"/>
                <a:cs typeface="+mn-cs"/>
              </a:defRPr>
            </a:pPr>
            <a:endParaRPr/>
          </a:p>
        </c:txPr>
        <c:crossAx val="1998337662"/>
        <c:crosses val="autoZero"/>
        <c:auto val="1"/>
        <c:lblAlgn val="ctr"/>
        <c:lblOffset val="100"/>
        <c:noMultiLvlLbl val="0"/>
      </c:catAx>
      <c:valAx>
        <c:axId val="1998337662"/>
        <c:scaling>
          <c:orientation val="minMax"/>
        </c:scaling>
        <c:delete val="0"/>
        <c:axPos val="l"/>
        <c:majorGridlines>
          <c:spPr bwMode="auto">
            <a:prstGeom prst="rect">
              <a:avLst/>
            </a:prstGeom>
            <a:noFill/>
            <a:ln w="9525" cap="flat" cmpd="sng" algn="ctr">
              <a:solidFill>
                <a:schemeClr val="lt1">
                  <a:lumMod val="95000"/>
                  <a:alpha val="10000"/>
                </a:schemeClr>
              </a:solidFill>
              <a:round/>
            </a:ln>
          </c:spPr>
        </c:majorGridlines>
        <c:numFmt formatCode="General" sourceLinked="1"/>
        <c:majorTickMark val="none"/>
        <c:minorTickMark val="none"/>
        <c:tickLblPos val="nextTo"/>
        <c:spPr bwMode="auto">
          <a:prstGeom prst="rect">
            <a:avLst/>
          </a:prstGeom>
          <a:noFill/>
          <a:ln>
            <a:noFill/>
          </a:ln>
        </c:spPr>
        <c:txPr>
          <a:bodyPr/>
          <a:p>
            <a:pPr>
              <a:defRPr sz="900">
                <a:solidFill>
                  <a:schemeClr val="lt1">
                    <a:lumMod val="85000"/>
                  </a:schemeClr>
                </a:solidFill>
                <a:latin typeface="+mn-lt"/>
                <a:ea typeface="+mn-ea"/>
                <a:cs typeface="+mn-cs"/>
              </a:defRPr>
            </a:pPr>
            <a:endParaRPr/>
          </a:p>
        </c:txPr>
        <c:crossAx val="1998337661"/>
        <c:crosses val="autoZero"/>
        <c:crossBetween val="between"/>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bwMode="auto">
    <a:xfrm>
      <a:off x="3374148" y="1389416"/>
      <a:ext cx="5485967" cy="3609973"/>
    </a:xfrm>
    <a:prstGeom prst="rect">
      <a:avLst/>
    </a:prstGeom>
    <a:gradFill>
      <a:gsLst>
        <a:gs pos="0">
          <a:schemeClr val="dk1">
            <a:lumMod val="65000"/>
            <a:lumOff val="35000"/>
          </a:schemeClr>
        </a:gs>
        <a:gs pos="100000">
          <a:schemeClr val="dk1">
            <a:lumMod val="85000"/>
            <a:lumOff val="15000"/>
          </a:schemeClr>
        </a:gs>
      </a:gsLst>
      <a:path path="circle"/>
    </a:gradFill>
    <a:ln>
      <a:noFill/>
    </a:ln>
  </c:spPr>
  <c:txPr>
    <a:bodyPr/>
    <a:p>
      <a:pPr>
        <a:defRPr sz="1000">
          <a:solidFill>
            <a:schemeClr val="dk1"/>
          </a:solidFill>
          <a:latin typeface="+mn-lt"/>
          <a:ea typeface="+mn-ea"/>
          <a:cs typeface="+mn-cs"/>
        </a:defRPr>
      </a:pPr>
      <a:endParaRPr/>
    </a:p>
  </c:txPr>
  <c:externalData r:id="rId3">
    <c:autoUpdate val="0"/>
  </c:externalData>
  <c:printSettings>
    <c:headerFooter/>
    <c:pageMargins l="0.69999999999999996" r="0.69999999999999996" t="0.75" b="0.75" header="0.29999999999999999" footer="0.29999999999999999"/>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cap="all"/>
  </cs:axisTitle>
  <cs:categoryAxis>
    <cs:lnRef idx="0"/>
    <cs:fillRef idx="0"/>
    <cs:effectRef idx="0"/>
    <cs:fontRef idx="minor">
      <a:schemeClr val="lt1">
        <a:lumMod val="85000"/>
      </a:schemeClr>
    </cs:fontRef>
    <cs:spPr bwMode="auto">
      <a:prstGeom prst="rect">
        <a:avLst/>
      </a:prstGeom>
      <a:ln w="12700" cap="flat" cmpd="sng" algn="ctr">
        <a:solidFill>
          <a:schemeClr val="lt1">
            <a:lumMod val="95000"/>
            <a:alpha val="53999"/>
          </a:schemeClr>
        </a:solidFill>
        <a:round/>
      </a:ln>
    </cs:spPr>
    <cs:defRPr sz="900"/>
  </cs:categoryAxis>
  <cs:chartArea>
    <cs:lnRef idx="0"/>
    <cs:fillRef idx="0"/>
    <cs:effectRef idx="0"/>
    <cs:fontRef idx="minor">
      <a:schemeClr val="dk1"/>
    </cs:fontRef>
    <cs:spPr bwMode="auto">
      <a:prstGeom prst="rect">
        <a:avLst/>
      </a:prstGeom>
      <a:gradFill>
        <a:gsLst>
          <a:gs pos="0">
            <a:schemeClr val="dk1">
              <a:lumMod val="65000"/>
              <a:lumOff val="35000"/>
            </a:schemeClr>
          </a:gs>
          <a:gs pos="100000">
            <a:schemeClr val="dk1">
              <a:lumMod val="85000"/>
              <a:lumOff val="15000"/>
            </a:schemeClr>
          </a:gs>
        </a:gsLst>
        <a:path path="circle"/>
      </a:gradFill>
    </cs:spPr>
    <cs:defRPr sz="1000"/>
  </cs:chartArea>
  <cs:dataLabel>
    <cs:lnRef idx="0"/>
    <cs:fillRef idx="0"/>
    <cs:effectRef idx="0"/>
    <cs:fontRef idx="minor">
      <a:schemeClr val="lt1">
        <a:lumMod val="85000"/>
      </a:schemeClr>
    </cs:fontRef>
    <cs:defRPr sz="900"/>
  </cs:dataLabel>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bwMode="auto">
      <a:prstGeom prst="rect">
        <a:avLst/>
      </a:prstGeom>
      <a:ln w="34925" cap="rnd">
        <a:solidFill>
          <a:schemeClr val="phClr"/>
        </a:solidFill>
        <a:round/>
      </a:ln>
    </cs:spPr>
  </cs:dataPointLine>
  <cs:dataPointMarker>
    <cs:lnRef idx="0">
      <cs:styleClr val="auto"/>
    </cs:lnRef>
    <cs:fillRef idx="3">
      <cs:styleClr val="auto"/>
    </cs:fillRef>
    <cs:effectRef idx="3"/>
    <cs:fontRef idx="minor">
      <a:schemeClr val="lt1"/>
    </cs:fontRef>
    <cs:spPr bwMode="auto">
      <a:prstGeom prst="rect">
        <a:avLst/>
      </a:prstGeom>
      <a:ln w="9525">
        <a:solidFill>
          <a:schemeClr val="phClr"/>
        </a:solidFill>
        <a:round/>
      </a:ln>
    </cs:spPr>
  </cs:dataPointMarker>
  <cs:dataPointWireframe>
    <cs:lnRef idx="0">
      <cs:styleClr val="auto"/>
    </cs:lnRef>
    <cs:fillRef idx="3"/>
    <cs:effectRef idx="3"/>
    <cs:fontRef idx="minor">
      <a:schemeClr val="lt1"/>
    </cs:fontRef>
    <cs:spPr bwMode="auto">
      <a:prstGeom prst="rect">
        <a:avLst/>
      </a:prstGeom>
      <a:ln w="9525" cap="rnd">
        <a:solidFill>
          <a:schemeClr val="phClr"/>
        </a:solidFill>
        <a:round/>
      </a:ln>
    </cs:spPr>
  </cs:dataPointWireframe>
  <cs:dataTable>
    <cs:lnRef idx="0"/>
    <cs:fillRef idx="0"/>
    <cs:effectRef idx="0"/>
    <cs:fontRef idx="minor">
      <a:schemeClr val="lt1">
        <a:lumMod val="85000"/>
      </a:schemeClr>
    </cs:fontRef>
    <cs:spPr bwMode="auto">
      <a:prstGeom prst="rect">
        <a:avLst/>
      </a:prstGeom>
      <a:ln w="9525">
        <a:solidFill>
          <a:schemeClr val="lt1">
            <a:lumMod val="95000"/>
            <a:alpha val="53999"/>
          </a:schemeClr>
        </a:solidFill>
      </a:ln>
    </cs:spPr>
    <cs:defRPr sz="900"/>
  </cs:dataTable>
  <cs:downBar>
    <cs:lnRef idx="0"/>
    <cs:fillRef idx="0"/>
    <cs:effectRef idx="0"/>
    <cs:fontRef idx="minor">
      <a:schemeClr val="lt1"/>
    </cs:fontRef>
    <cs:spPr bwMode="auto">
      <a:prstGeom prst="rect">
        <a:avLst/>
      </a:prstGeom>
      <a:solidFill>
        <a:schemeClr val="dk1">
          <a:lumMod val="75000"/>
          <a:lumOff val="25000"/>
        </a:schemeClr>
      </a:solidFill>
      <a:ln w="9525">
        <a:solidFill>
          <a:schemeClr val="lt1">
            <a:lumMod val="95000"/>
            <a:alpha val="53999"/>
          </a:schemeClr>
        </a:solidFill>
      </a:ln>
    </cs:spPr>
  </cs:downBar>
  <cs:dropLine>
    <cs:lnRef idx="0"/>
    <cs:fillRef idx="0"/>
    <cs:effectRef idx="0"/>
    <cs:fontRef idx="minor">
      <a:schemeClr val="lt1"/>
    </cs:fontRef>
    <cs:spPr bwMode="auto">
      <a:prstGeom prst="rect">
        <a:avLst/>
      </a:prstGeom>
      <a:ln w="9525">
        <a:solidFill>
          <a:schemeClr val="lt1">
            <a:lumMod val="95000"/>
            <a:alpha val="53999"/>
          </a:schemeClr>
        </a:solidFill>
        <a:prstDash val="dash"/>
      </a:ln>
    </cs:spPr>
  </cs:dropLine>
  <cs:errorBar>
    <cs:lnRef idx="0"/>
    <cs:fillRef idx="0"/>
    <cs:effectRef idx="0"/>
    <cs:fontRef idx="minor">
      <a:schemeClr val="lt1"/>
    </cs:fontRef>
    <cs:spPr bwMode="auto">
      <a:prstGeom prst="rect">
        <a:avLst/>
      </a:prstGeom>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bwMode="auto">
      <a:prstGeom prst="rect">
        <a:avLst/>
      </a:prstGeom>
      <a:ln w="9525" cap="flat" cmpd="sng" algn="ctr">
        <a:solidFill>
          <a:schemeClr val="lt1">
            <a:lumMod val="95000"/>
            <a:alpha val="10000"/>
          </a:schemeClr>
        </a:solidFill>
        <a:round/>
      </a:ln>
    </cs:spPr>
  </cs:gridlineMajor>
  <cs:gridlineMinor>
    <cs:lnRef idx="0"/>
    <cs:fillRef idx="0"/>
    <cs:effectRef idx="0"/>
    <cs:fontRef idx="minor">
      <a:schemeClr val="lt1"/>
    </cs:fontRef>
    <cs:spPr bwMode="auto">
      <a:prstGeom prst="rect">
        <a:avLst/>
      </a:prstGeom>
      <a:ln>
        <a:solidFill>
          <a:schemeClr val="lt1">
            <a:lumMod val="95000"/>
            <a:alpha val="5000"/>
          </a:schemeClr>
        </a:solidFill>
      </a:ln>
    </cs:spPr>
  </cs:gridlineMinor>
  <cs:hiLoLine>
    <cs:lnRef idx="0"/>
    <cs:fillRef idx="0"/>
    <cs:effectRef idx="0"/>
    <cs:fontRef idx="minor">
      <a:schemeClr val="lt1"/>
    </cs:fontRef>
    <cs:spPr bwMode="auto">
      <a:prstGeom prst="rect">
        <a:avLst/>
      </a:prstGeom>
      <a:ln w="9525">
        <a:solidFill>
          <a:schemeClr val="lt1">
            <a:lumMod val="95000"/>
            <a:alpha val="53999"/>
          </a:schemeClr>
        </a:solidFill>
        <a:prstDash val="dash"/>
      </a:ln>
    </cs:spPr>
  </cs:hiLoLine>
  <cs:leaderLine>
    <cs:lnRef idx="0"/>
    <cs:fillRef idx="0"/>
    <cs:effectRef idx="0"/>
    <cs:fontRef idx="minor">
      <a:schemeClr val="lt1"/>
    </cs:fontRef>
    <cs:spPr bwMode="auto">
      <a:prstGeom prst="rect">
        <a:avLst/>
      </a:prstGeom>
      <a:ln w="9525">
        <a:solidFill>
          <a:schemeClr val="lt1">
            <a:lumMod val="95000"/>
            <a:alpha val="53999"/>
          </a:schemeClr>
        </a:solidFill>
      </a:ln>
    </cs:spPr>
  </cs:leaderLine>
  <cs:legend>
    <cs:lnRef idx="0"/>
    <cs:fillRef idx="0"/>
    <cs:effectRef idx="0"/>
    <cs:fontRef idx="minor">
      <a:schemeClr val="lt1">
        <a:lumMod val="8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bwMode="auto">
      <a:prstGeom prst="rect">
        <a:avLst/>
      </a:prstGeom>
      <a:ln w="12700" cap="flat" cmpd="sng" algn="ctr">
        <a:solidFill>
          <a:schemeClr val="lt1">
            <a:lumMod val="95000"/>
            <a:alpha val="53999"/>
          </a:schemeClr>
        </a:solidFill>
        <a:round/>
      </a:ln>
    </cs:spPr>
    <cs:defRPr sz="900"/>
  </cs:seriesAxis>
  <cs:seriesLine>
    <cs:lnRef idx="0"/>
    <cs:fillRef idx="0"/>
    <cs:effectRef idx="0"/>
    <cs:fontRef idx="minor">
      <a:schemeClr val="lt1"/>
    </cs:fontRef>
    <cs:spPr bwMode="auto">
      <a:prstGeom prst="rect">
        <a:avLst/>
      </a:prstGeom>
      <a:ln w="9525" cap="flat" cmpd="sng" algn="ctr">
        <a:solidFill>
          <a:schemeClr val="lt1">
            <a:lumMod val="95000"/>
            <a:alpha val="53999"/>
          </a:schemeClr>
        </a:solidFill>
        <a:round/>
      </a:ln>
    </cs:spPr>
  </cs:seriesLine>
  <cs:title>
    <cs:lnRef idx="0"/>
    <cs:fillRef idx="0"/>
    <cs:effectRef idx="0"/>
    <cs:fontRef idx="minor">
      <a:schemeClr val="lt1">
        <a:lumMod val="95000"/>
      </a:schemeClr>
    </cs:fontRef>
    <cs:defRPr sz="1600" b="1" spc="99"/>
  </cs:title>
  <cs:trendline>
    <cs:lnRef idx="0">
      <cs:styleClr val="auto"/>
    </cs:lnRef>
    <cs:fillRef idx="0"/>
    <cs:effectRef idx="0"/>
    <cs:fontRef idx="minor">
      <a:schemeClr val="lt1"/>
    </cs:fontRef>
    <cs:spPr bwMode="auto">
      <a:prstGeom prst="rect">
        <a:avLst/>
      </a:prstGeom>
      <a:ln w="19050" cap="rnd">
        <a:solidFill>
          <a:schemeClr val="phClr"/>
        </a:solidFill>
      </a:ln>
    </cs:spPr>
  </cs:trendline>
  <cs:trendlineLabel>
    <cs:lnRef idx="0"/>
    <cs:fillRef idx="0"/>
    <cs:effectRef idx="0"/>
    <cs:fontRef idx="minor">
      <a:schemeClr val="lt1">
        <a:lumMod val="85000"/>
      </a:schemeClr>
    </cs:fontRef>
    <cs:defRPr sz="900"/>
  </cs:trendlineLabel>
  <cs:upBar>
    <cs:lnRef idx="0"/>
    <cs:fillRef idx="0"/>
    <cs:effectRef idx="0"/>
    <cs:fontRef idx="minor">
      <a:schemeClr val="lt1"/>
    </cs:fontRef>
    <cs:spPr bwMode="auto">
      <a:prstGeom prst="rect">
        <a:avLst/>
      </a:prstGeom>
      <a:solidFill>
        <a:schemeClr val="lt1"/>
      </a:solidFill>
      <a:ln w="9525">
        <a:solidFill>
          <a:schemeClr val="lt1">
            <a:lumMod val="95000"/>
            <a:alpha val="53999"/>
          </a:schemeClr>
        </a:solidFill>
      </a:ln>
    </cs:spPr>
  </cs:upBar>
  <cs:valueAxis>
    <cs:lnRef idx="0"/>
    <cs:fillRef idx="0"/>
    <cs:effectRef idx="0"/>
    <cs:fontRef idx="minor">
      <a:schemeClr val="lt1">
        <a:lumMod val="85000"/>
      </a:schemeClr>
    </cs:fontRef>
    <cs:defRPr sz="900"/>
  </cs:valueAxis>
  <cs:wall>
    <cs:lnRef idx="0"/>
    <cs:fillRef idx="0"/>
    <cs:effectRef idx="0"/>
    <cs:fontRef idx="minor">
      <a:schemeClr val="lt1"/>
    </cs:fontRef>
  </cs:wall>
  <cs:dataPointMarkerLayout symbol="circle" size="6"/>
</cs:chartStyle>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 userDrawn="1">
  <p:cSld name="Title Slide">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914400" y="2130424"/>
            <a:ext cx="10363198" cy="1470024"/>
          </a:xfrm>
        </p:spPr>
        <p:txBody>
          <a:bodyPr/>
          <a:lstStyle>
            <a:lvl1pPr algn="ctr">
              <a:defRPr b="1"/>
            </a:lvl1pPr>
          </a:lstStyle>
          <a:p>
            <a:pPr>
              <a:defRPr/>
            </a:pPr>
            <a:r>
              <a:rPr lang="ru-RU"/>
              <a:t>Образец заголовка</a:t>
            </a:r>
            <a:endParaRPr lang="ru-RU"/>
          </a:p>
        </p:txBody>
      </p:sp>
      <p:sp>
        <p:nvSpPr>
          <p:cNvPr id="3"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8839198" y="274637"/>
            <a:ext cx="2743200" cy="5851524"/>
          </a:xfrm>
        </p:spPr>
        <p:txBody>
          <a:bodyPr vert="eaVert"/>
          <a:lstStyle>
            <a:lvl1pPr algn="ctr">
              <a:defRPr/>
            </a:lvl1p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a:xfrm>
            <a:off x="609598" y="274637"/>
            <a:ext cx="8026398" cy="5851524"/>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963082" y="4406900"/>
            <a:ext cx="10363198" cy="1362073"/>
          </a:xfrm>
        </p:spPr>
        <p:txBody>
          <a:bodyPr anchor="t"/>
          <a:lstStyle>
            <a:lvl1pPr algn="l">
              <a:defRPr sz="4000" b="1" cap="all"/>
            </a:lvl1pPr>
          </a:lstStyle>
          <a:p>
            <a:pPr>
              <a:defRPr/>
            </a:pPr>
            <a:r>
              <a:rPr lang="ru-RU"/>
              <a:t>Образец заголовка</a:t>
            </a:r>
            <a:endParaRPr lang="ru-RU"/>
          </a:p>
        </p:txBody>
      </p:sp>
      <p:sp>
        <p:nvSpPr>
          <p:cNvPr id="3"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rPr lang="ru-RU"/>
              <a:t>Образец заголовка</a:t>
            </a:r>
            <a:endParaRPr lang="ru-RU"/>
          </a:p>
        </p:txBody>
      </p:sp>
      <p:sp>
        <p:nvSpPr>
          <p:cNvPr id="3"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Дата 2"/>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583497" y="273048"/>
            <a:ext cx="3552393" cy="1162049"/>
          </a:xfrm>
        </p:spPr>
        <p:txBody>
          <a:bodyPr anchor="b"/>
          <a:lstStyle>
            <a:lvl1pPr algn="l">
              <a:defRPr sz="2000" b="1"/>
            </a:lvl1pPr>
          </a:lstStyle>
          <a:p>
            <a:pPr>
              <a:defRPr/>
            </a:pPr>
            <a:r>
              <a:rPr lang="ru-RU"/>
              <a:t>Образец заголовка</a:t>
            </a:r>
            <a:endParaRPr lang="ru-RU"/>
          </a:p>
        </p:txBody>
      </p:sp>
      <p:sp>
        <p:nvSpPr>
          <p:cNvPr id="3"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583497" y="4800600"/>
            <a:ext cx="9985108" cy="566737"/>
          </a:xfrm>
        </p:spPr>
        <p:txBody>
          <a:bodyPr anchor="b"/>
          <a:lstStyle>
            <a:lvl1pPr algn="l">
              <a:defRPr sz="2000" b="1"/>
            </a:lvl1pPr>
          </a:lstStyle>
          <a:p>
            <a:pPr>
              <a:defRPr/>
            </a:pPr>
            <a:r>
              <a:rPr lang="ru-RU"/>
              <a:t>Образец заголовка</a:t>
            </a:r>
            <a:endParaRPr lang="ru-RU"/>
          </a:p>
        </p:txBody>
      </p:sp>
      <p:sp>
        <p:nvSpPr>
          <p:cNvPr id="3"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3"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6" name="Shape 1058"/>
          <p:cNvSpPr>
            <a:spLocks noChangeArrowheads="1" noGrp="1"/>
          </p:cNvSpPr>
          <p:nvPr userDrawn="1"/>
        </p:nvSpPr>
        <p:spPr bwMode="auto">
          <a:xfrm>
            <a:off x="0" y="0"/>
            <a:ext cx="12191998" cy="6858000"/>
          </a:xfrm>
          <a:custGeom>
            <a:avLst/>
            <a:gdLst/>
            <a:ahLst/>
            <a:cxnLst/>
            <a:rect l="l" t="t" r="r" b="b"/>
            <a:pathLst>
              <a:path w="43200" h="43200" fill="norm"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47" name="Shape 1059"/>
          <p:cNvSpPr>
            <a:spLocks noChangeArrowheads="1" noGrp="1"/>
          </p:cNvSpPr>
          <p:nvPr userDrawn="1"/>
        </p:nvSpPr>
        <p:spPr bwMode="auto">
          <a:xfrm>
            <a:off x="0" y="0"/>
            <a:ext cx="12191998" cy="6858000"/>
          </a:xfrm>
        </p:spPr>
      </p:sp>
      <p:sp>
        <p:nvSpPr>
          <p:cNvPr id="48" name="Shape 1060"/>
          <p:cNvSpPr>
            <a:spLocks noChangeArrowheads="1" noGrp="1"/>
          </p:cNvSpPr>
          <p:nvPr userDrawn="1"/>
        </p:nvSpPr>
        <p:spPr bwMode="auto">
          <a:xfrm>
            <a:off x="0" y="0"/>
            <a:ext cx="12191998" cy="6858000"/>
          </a:xfrm>
          <a:custGeom>
            <a:avLst/>
            <a:gdLst/>
            <a:ahLst/>
            <a:cxnLst/>
            <a:rect l="l" t="t" r="r" b="b"/>
            <a:pathLst>
              <a:path w="43200" h="43200" fill="norm"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49" name="Shape 1061"/>
          <p:cNvSpPr>
            <a:spLocks noChangeArrowheads="1" noGrp="1"/>
          </p:cNvSpPr>
          <p:nvPr userDrawn="1"/>
        </p:nvSpPr>
        <p:spPr bwMode="auto">
          <a:xfrm>
            <a:off x="0" y="0"/>
            <a:ext cx="12191998" cy="6858000"/>
          </a:xfrm>
          <a:custGeom>
            <a:avLst/>
            <a:gdLst/>
            <a:ahLst/>
            <a:cxnLst/>
            <a:rect l="l" t="t" r="r" b="b"/>
            <a:pathLst>
              <a:path w="43200" h="43200" fill="norm"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50" name="Shape 1062"/>
          <p:cNvSpPr>
            <a:spLocks noChangeArrowheads="1" noGrp="1"/>
          </p:cNvSpPr>
          <p:nvPr userDrawn="1"/>
        </p:nvSpPr>
        <p:spPr bwMode="auto">
          <a:xfrm>
            <a:off x="0" y="0"/>
            <a:ext cx="12191998" cy="6858000"/>
          </a:xfrm>
          <a:custGeom>
            <a:avLst/>
            <a:gdLst/>
            <a:ahLst/>
            <a:cxnLst/>
            <a:rect l="l" t="t" r="r" b="b"/>
            <a:pathLst>
              <a:path w="43200" h="43200" fill="norm"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51" name="Shape 1063"/>
          <p:cNvSpPr>
            <a:spLocks noChangeArrowheads="1" noGrp="1"/>
          </p:cNvSpPr>
          <p:nvPr userDrawn="1"/>
        </p:nvSpPr>
        <p:spPr bwMode="auto">
          <a:xfrm>
            <a:off x="0" y="0"/>
            <a:ext cx="12191998" cy="6858000"/>
          </a:xfrm>
          <a:custGeom>
            <a:avLst/>
            <a:gdLst/>
            <a:ahLst/>
            <a:cxnLst/>
            <a:rect l="l" t="t" r="r" b="b"/>
            <a:pathLst>
              <a:path w="43200" h="43200" fill="norm"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52" name="Shape 1064"/>
          <p:cNvSpPr>
            <a:spLocks noChangeArrowheads="1" noGrp="1"/>
          </p:cNvSpPr>
          <p:nvPr userDrawn="1"/>
        </p:nvSpPr>
        <p:spPr bwMode="auto">
          <a:xfrm>
            <a:off x="0" y="0"/>
            <a:ext cx="12191998" cy="6858000"/>
          </a:xfrm>
          <a:custGeom>
            <a:avLst/>
            <a:gdLst/>
            <a:ahLst/>
            <a:cxnLst/>
            <a:rect l="l" t="t" r="r" b="b"/>
            <a:pathLst>
              <a:path w="43200" h="43200" fill="norm"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53" name="Shape 1065"/>
          <p:cNvSpPr>
            <a:spLocks noChangeArrowheads="1" noGrp="1"/>
          </p:cNvSpPr>
          <p:nvPr userDrawn="1"/>
        </p:nvSpPr>
        <p:spPr bwMode="auto">
          <a:xfrm>
            <a:off x="0" y="0"/>
            <a:ext cx="12191998" cy="6858000"/>
          </a:xfrm>
          <a:custGeom>
            <a:avLst/>
            <a:gdLst/>
            <a:ahLst/>
            <a:cxnLst/>
            <a:rect l="l" t="t" r="r" b="b"/>
            <a:pathLst>
              <a:path w="43200" h="43200" fill="norm"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54" name="Shape 1066"/>
          <p:cNvSpPr>
            <a:spLocks noChangeArrowheads="1" noGrp="1"/>
          </p:cNvSpPr>
          <p:nvPr userDrawn="1"/>
        </p:nvSpPr>
        <p:spPr bwMode="auto">
          <a:xfrm>
            <a:off x="0" y="0"/>
            <a:ext cx="12191998" cy="6858000"/>
          </a:xfrm>
          <a:custGeom>
            <a:avLst/>
            <a:gdLst/>
            <a:ahLst/>
            <a:cxnLst/>
            <a:rect l="l" t="t" r="r" b="b"/>
            <a:pathLst>
              <a:path w="43200" h="43200" fill="norm"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55" name="Shape 1067"/>
          <p:cNvSpPr>
            <a:spLocks noChangeArrowheads="1" noGrp="1"/>
          </p:cNvSpPr>
          <p:nvPr userDrawn="1"/>
        </p:nvSpPr>
        <p:spPr bwMode="auto">
          <a:xfrm>
            <a:off x="0" y="0"/>
            <a:ext cx="12191998" cy="6858000"/>
          </a:xfrm>
          <a:custGeom>
            <a:avLst/>
            <a:gdLst/>
            <a:ahLst/>
            <a:cxnLst/>
            <a:rect l="l" t="t" r="r" b="b"/>
            <a:pathLst>
              <a:path w="43200" h="43200" fill="norm"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56" name="Shape 1068"/>
          <p:cNvSpPr>
            <a:spLocks noChangeArrowheads="1" noGrp="1"/>
          </p:cNvSpPr>
          <p:nvPr userDrawn="1"/>
        </p:nvSpPr>
        <p:spPr bwMode="auto">
          <a:xfrm>
            <a:off x="0" y="0"/>
            <a:ext cx="12191998" cy="6858000"/>
          </a:xfrm>
          <a:custGeom>
            <a:avLst/>
            <a:gdLst/>
            <a:ahLst/>
            <a:cxnLst/>
            <a:rect l="l" t="t" r="r" b="b"/>
            <a:pathLst>
              <a:path w="43200" h="43200" fill="norm"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57" name="Shape 1069"/>
          <p:cNvSpPr>
            <a:spLocks noChangeArrowheads="1" noGrp="1"/>
          </p:cNvSpPr>
          <p:nvPr userDrawn="1"/>
        </p:nvSpPr>
        <p:spPr bwMode="auto">
          <a:xfrm>
            <a:off x="0" y="0"/>
            <a:ext cx="12191998" cy="6858000"/>
          </a:xfrm>
          <a:custGeom>
            <a:avLst/>
            <a:gdLst/>
            <a:ahLst/>
            <a:cxnLst/>
            <a:rect l="l" t="t" r="r" b="b"/>
            <a:pathLst>
              <a:path w="43200" h="43200" fill="norm"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58" name="Shape 1070"/>
          <p:cNvSpPr>
            <a:spLocks noChangeArrowheads="1" noGrp="1"/>
          </p:cNvSpPr>
          <p:nvPr userDrawn="1"/>
        </p:nvSpPr>
        <p:spPr bwMode="auto">
          <a:xfrm>
            <a:off x="0" y="0"/>
            <a:ext cx="12191998" cy="6858000"/>
          </a:xfrm>
          <a:custGeom>
            <a:avLst/>
            <a:gdLst/>
            <a:ahLst/>
            <a:cxnLst/>
            <a:rect l="l" t="t" r="r" b="b"/>
            <a:pathLst>
              <a:path w="43200" h="43200" fill="norm"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2"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6"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t>	</a:t>
            </a:r>
            <a:fld id="{F8E3F0E9-0FC2-4DDE-87CF-3BA6A04EA4CC}" type="slidenum">
              <a:rPr lang="ru-RU"/>
              <a:t/>
            </a:fld>
            <a:endParaRPr lang="ru-RU"/>
          </a:p>
        </p:txBody>
      </p:sp>
      <p:sp>
        <p:nvSpPr>
          <p:cNvPr id="4"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chart" Target="../charts/chart1.xml" /></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 Id="rId3"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2" name="object 2"/>
          <p:cNvGrpSpPr/>
          <p:nvPr/>
        </p:nvGrpSpPr>
        <p:grpSpPr bwMode="auto">
          <a:xfrm>
            <a:off x="8049270" y="4334197"/>
            <a:ext cx="3855202" cy="2204714"/>
            <a:chOff x="0" y="0"/>
            <a:chExt cx="3855202" cy="2204714"/>
          </a:xfrm>
        </p:grpSpPr>
        <p:sp>
          <p:nvSpPr>
            <p:cNvPr id="3" name="object 3"/>
            <p:cNvSpPr/>
            <p:nvPr/>
          </p:nvSpPr>
          <p:spPr bwMode="auto">
            <a:xfrm>
              <a:off x="2626477" y="0"/>
              <a:ext cx="1228725" cy="1057275"/>
            </a:xfrm>
            <a:custGeom>
              <a:avLst/>
              <a:gdLst/>
              <a:ahLst/>
              <a:cxnLst/>
              <a:rect l="l" t="t" r="r" b="b"/>
              <a:pathLst>
                <a:path w="1228725" h="1057275" fill="norm" stroke="1"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pPr>
                <a:defRPr/>
              </a:pPr>
              <a:endParaRPr/>
            </a:p>
          </p:txBody>
        </p:sp>
        <p:sp>
          <p:nvSpPr>
            <p:cNvPr id="4" name="object 4"/>
            <p:cNvSpPr/>
            <p:nvPr/>
          </p:nvSpPr>
          <p:spPr bwMode="auto">
            <a:xfrm>
              <a:off x="0" y="1642739"/>
              <a:ext cx="647700" cy="561975"/>
            </a:xfrm>
            <a:custGeom>
              <a:avLst/>
              <a:gdLst/>
              <a:ahLst/>
              <a:cxnLst/>
              <a:rect l="l" t="t" r="r" b="b"/>
              <a:pathLst>
                <a:path w="647700" h="561975" fill="norm" stroke="1"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pPr>
                <a:defRPr/>
              </a:pPr>
              <a:endParaRPr/>
            </a:p>
          </p:txBody>
        </p:sp>
      </p:grpSp>
      <p:sp>
        <p:nvSpPr>
          <p:cNvPr id="5" name="object 5"/>
          <p:cNvSpPr/>
          <p:nvPr/>
        </p:nvSpPr>
        <p:spPr bwMode="auto">
          <a:xfrm flipH="0" flipV="0">
            <a:off x="8089830" y="2058374"/>
            <a:ext cx="607140" cy="505948"/>
          </a:xfrm>
          <a:custGeom>
            <a:avLst/>
            <a:gdLst/>
            <a:ahLst/>
            <a:cxnLst/>
            <a:rect l="l" t="t" r="r" b="b"/>
            <a:pathLst>
              <a:path w="1666875" h="1438275" fill="norm" stroke="1"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defRPr/>
            </a:pPr>
            <a:endParaRPr/>
          </a:p>
        </p:txBody>
      </p:sp>
      <p:sp>
        <p:nvSpPr>
          <p:cNvPr id="6" name="object 6"/>
          <p:cNvSpPr/>
          <p:nvPr/>
        </p:nvSpPr>
        <p:spPr bwMode="auto">
          <a:xfrm>
            <a:off x="3800475" y="5229225"/>
            <a:ext cx="723900" cy="619125"/>
          </a:xfrm>
          <a:custGeom>
            <a:avLst/>
            <a:gdLst/>
            <a:ahLst/>
            <a:cxnLst/>
            <a:rect l="l" t="t" r="r" b="b"/>
            <a:pathLst>
              <a:path w="723900" h="619125" fill="norm" stroke="1"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pPr>
              <a:defRPr/>
            </a:pPr>
            <a:endParaRPr/>
          </a:p>
        </p:txBody>
      </p:sp>
      <p:sp>
        <p:nvSpPr>
          <p:cNvPr id="7" name="object 7"/>
          <p:cNvSpPr txBox="1">
            <a:spLocks noGrp="1"/>
          </p:cNvSpPr>
          <p:nvPr>
            <p:ph type="ctrTitle"/>
          </p:nvPr>
        </p:nvSpPr>
        <p:spPr bwMode="auto">
          <a:xfrm flipH="0" flipV="0">
            <a:off x="-712207" y="953683"/>
            <a:ext cx="12237455" cy="1357665"/>
          </a:xfrm>
          <a:prstGeom prst="rect">
            <a:avLst/>
          </a:prstGeom>
        </p:spPr>
        <p:txBody>
          <a:bodyPr vert="horz" wrap="square" lIns="0" tIns="16509" rIns="0" bIns="0" rtlCol="0">
            <a:spAutoFit/>
          </a:bodyPr>
          <a:lstStyle/>
          <a:p>
            <a:pPr marL="3213735" algn="l">
              <a:spcBef>
                <a:spcPts val="130"/>
              </a:spcBef>
              <a:defRPr/>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9" name="object 9"/>
          <p:cNvPicPr/>
          <p:nvPr/>
        </p:nvPicPr>
        <p:blipFill>
          <a:blip r:embed="rId2"/>
          <a:stretch/>
        </p:blipFill>
        <p:spPr bwMode="auto">
          <a:xfrm>
            <a:off x="676275" y="6467475"/>
            <a:ext cx="2143125" cy="200025"/>
          </a:xfrm>
          <a:prstGeom prst="rect">
            <a:avLst/>
          </a:prstGeom>
        </p:spPr>
      </p:pic>
      <p:sp>
        <p:nvSpPr>
          <p:cNvPr id="11" name="object 11"/>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14" name="TextBox 13"/>
          <p:cNvSpPr txBox="1"/>
          <p:nvPr/>
        </p:nvSpPr>
        <p:spPr bwMode="auto">
          <a:xfrm flipH="0" flipV="0">
            <a:off x="2877529" y="2800635"/>
            <a:ext cx="8199958" cy="2590835"/>
          </a:xfrm>
          <a:prstGeom prst="rect">
            <a:avLst/>
          </a:prstGeom>
          <a:noFill/>
        </p:spPr>
        <p:txBody>
          <a:bodyPr wrap="square" rtlCol="0">
            <a:spAutoFit/>
          </a:bodyPr>
          <a:lstStyle/>
          <a:p>
            <a:pPr>
              <a:defRPr/>
            </a:pPr>
            <a:r>
              <a:rPr lang="en-US" sz="2800" b="1">
                <a:latin typeface="Asana Math"/>
                <a:cs typeface="Asana Math"/>
              </a:rPr>
              <a:t>STUDENT NAME </a:t>
            </a:r>
            <a:r>
              <a:rPr lang="en-US" sz="2800" b="1">
                <a:latin typeface="Asana Math"/>
                <a:cs typeface="Asana Math"/>
              </a:rPr>
              <a:t>:  KRITHIKA S</a:t>
            </a:r>
            <a:endParaRPr sz="2800" b="1">
              <a:latin typeface="Asana Math"/>
              <a:cs typeface="Asana Math"/>
            </a:endParaRPr>
          </a:p>
          <a:p>
            <a:pPr>
              <a:defRPr/>
            </a:pPr>
            <a:r>
              <a:rPr lang="en-US" sz="2800" b="1">
                <a:latin typeface="Asana Math"/>
                <a:cs typeface="Asana Math"/>
              </a:rPr>
              <a:t>REGISTER NO : 312203069  /  U/COM-CA/22/58</a:t>
            </a:r>
            <a:endParaRPr sz="2800" b="1">
              <a:latin typeface="Asana Math"/>
              <a:cs typeface="Asana Math"/>
            </a:endParaRPr>
          </a:p>
          <a:p>
            <a:pPr>
              <a:defRPr/>
            </a:pPr>
            <a:r>
              <a:rPr lang="en-US" sz="2800" b="1">
                <a:latin typeface="Asana Math"/>
                <a:cs typeface="Asana Math"/>
              </a:rPr>
              <a:t>DEPARTMENT :  B-COM </a:t>
            </a:r>
            <a:r>
              <a:rPr lang="en-US" sz="2800" b="1">
                <a:latin typeface="Asana Math"/>
                <a:cs typeface="Asana Math"/>
              </a:rPr>
              <a:t>(CA)</a:t>
            </a:r>
            <a:endParaRPr sz="2800" b="1">
              <a:latin typeface="Asana Math"/>
              <a:cs typeface="Asana Math"/>
            </a:endParaRPr>
          </a:p>
          <a:p>
            <a:pPr>
              <a:defRPr/>
            </a:pPr>
            <a:r>
              <a:rPr lang="en-US" sz="2800" b="1">
                <a:latin typeface="Asana Math"/>
                <a:cs typeface="Asana Math"/>
              </a:rPr>
              <a:t>COLLEGE : ASAN MEMORIAL COLLEGE OF 			ARTS AND SCIENCE</a:t>
            </a:r>
            <a:endParaRPr sz="2600" b="1">
              <a:latin typeface="Asana Math"/>
              <a:cs typeface="Asana Math"/>
            </a:endParaRPr>
          </a:p>
          <a:p>
            <a:pPr>
              <a:defRPr/>
            </a:pPr>
            <a:r>
              <a:rPr lang="en-US" sz="2400"/>
              <a:t>           </a:t>
            </a:r>
            <a:endParaRPr lang="en-IN"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object 5"/>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pPr>
              <a:defRPr/>
            </a:pPr>
            <a:endParaRPr/>
          </a:p>
        </p:txBody>
      </p:sp>
      <p:pic>
        <p:nvPicPr>
          <p:cNvPr id="6" name="object 6"/>
          <p:cNvPicPr/>
          <p:nvPr/>
        </p:nvPicPr>
        <p:blipFill>
          <a:blip r:embed="rId2"/>
          <a:stretch/>
        </p:blipFill>
        <p:spPr bwMode="auto">
          <a:xfrm rot="3367236" flipH="0" flipV="0">
            <a:off x="678868" y="6323759"/>
            <a:ext cx="86081" cy="151654"/>
          </a:xfrm>
          <a:prstGeom prst="rect">
            <a:avLst/>
          </a:prstGeom>
        </p:spPr>
      </p:pic>
      <p:sp>
        <p:nvSpPr>
          <p:cNvPr id="9"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
            </a:fld>
            <a:endParaRPr sz="1100">
              <a:latin typeface="Trebuchet MS"/>
              <a:cs typeface="Trebuchet MS"/>
            </a:endParaRPr>
          </a:p>
        </p:txBody>
      </p:sp>
      <p:sp>
        <p:nvSpPr>
          <p:cNvPr id="8" name="object 8"/>
          <p:cNvSpPr txBox="1"/>
          <p:nvPr/>
        </p:nvSpPr>
        <p:spPr bwMode="auto">
          <a:xfrm flipH="0" flipV="0">
            <a:off x="739773" y="557844"/>
            <a:ext cx="4330408" cy="683929"/>
          </a:xfrm>
          <a:prstGeom prst="rect">
            <a:avLst/>
          </a:prstGeom>
        </p:spPr>
        <p:txBody>
          <a:bodyPr vert="horz" wrap="square" lIns="0" tIns="13334" rIns="0" bIns="0" rtlCol="0">
            <a:spAutoFit/>
          </a:bodyPr>
          <a:lstStyle/>
          <a:p>
            <a:pPr marL="12700">
              <a:lnSpc>
                <a:spcPct val="100000"/>
              </a:lnSpc>
              <a:spcBef>
                <a:spcPts val="105"/>
              </a:spcBef>
              <a:defRPr/>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u="sng" spc="4">
                <a:latin typeface="Asana Math"/>
                <a:cs typeface="Asana Math"/>
              </a:rPr>
              <a:t>:</a:t>
            </a:r>
            <a:endParaRPr sz="4400">
              <a:latin typeface="Trebuchet MS"/>
              <a:cs typeface="Trebuchet MS"/>
            </a:endParaRPr>
          </a:p>
        </p:txBody>
      </p:sp>
      <p:sp>
        <p:nvSpPr>
          <p:cNvPr id="14" name="object 3"/>
          <p:cNvSpPr/>
          <p:nvPr/>
        </p:nvSpPr>
        <p:spPr bwMode="auto">
          <a:xfrm flipH="0" flipV="0">
            <a:off x="10430720" y="2591581"/>
            <a:ext cx="339025" cy="265918"/>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pPr>
              <a:defRPr/>
            </a:pPr>
            <a:endParaRPr/>
          </a:p>
        </p:txBody>
      </p:sp>
      <p:sp>
        <p:nvSpPr>
          <p:cNvPr id="1785878882" name=""/>
          <p:cNvSpPr/>
          <p:nvPr/>
        </p:nvSpPr>
        <p:spPr bwMode="auto">
          <a:xfrm rot="19910601" flipH="0" flipV="0">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41276897" name=""/>
          <p:cNvSpPr txBox="1"/>
          <p:nvPr/>
        </p:nvSpPr>
        <p:spPr bwMode="auto">
          <a:xfrm flipH="0" flipV="0">
            <a:off x="2605174" y="1421840"/>
            <a:ext cx="6024858" cy="384051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US" sz="2200" b="1" i="0" u="none" strike="noStrike" cap="none" spc="0">
                <a:solidFill>
                  <a:schemeClr val="tx1"/>
                </a:solidFill>
                <a:latin typeface="Arial"/>
                <a:ea typeface="Arial"/>
                <a:cs typeface="Arial"/>
              </a:rPr>
              <a:t>Data collection:</a:t>
            </a:r>
            <a:endParaRPr sz="2200"/>
          </a:p>
          <a:p>
            <a:pPr marL="349965" indent="-349965" algn="l">
              <a:buAutoNum type="arabicParenR"/>
              <a:defRPr/>
            </a:pPr>
            <a:r>
              <a:rPr lang="en-US" sz="2200" b="0" i="0" u="none" strike="noStrike" cap="none" spc="0">
                <a:solidFill>
                  <a:schemeClr val="tx1"/>
                </a:solidFill>
                <a:latin typeface="Arial"/>
                <a:ea typeface="Arial"/>
                <a:cs typeface="Arial"/>
              </a:rPr>
              <a:t>Name</a:t>
            </a:r>
            <a:endParaRPr sz="2200"/>
          </a:p>
          <a:p>
            <a:pPr marL="349965" indent="-349965" algn="l">
              <a:buAutoNum type="arabicParenR"/>
              <a:defRPr/>
            </a:pPr>
            <a:r>
              <a:rPr lang="en-US" sz="2200" b="0" i="0" u="none" strike="noStrike" cap="none" spc="0">
                <a:solidFill>
                  <a:schemeClr val="tx1"/>
                </a:solidFill>
                <a:latin typeface="Arial"/>
                <a:ea typeface="Arial"/>
                <a:cs typeface="Arial"/>
              </a:rPr>
              <a:t>Emp ID</a:t>
            </a:r>
            <a:endParaRPr sz="2200"/>
          </a:p>
          <a:p>
            <a:pPr algn="l">
              <a:defRPr/>
            </a:pPr>
            <a:r>
              <a:rPr lang="en-US" sz="2200" b="1" i="0" u="none" strike="noStrike" cap="none" spc="0">
                <a:solidFill>
                  <a:schemeClr val="tx1"/>
                </a:solidFill>
                <a:latin typeface="Arial"/>
                <a:ea typeface="Arial"/>
                <a:cs typeface="Arial"/>
              </a:rPr>
              <a:t>Feature collection:</a:t>
            </a:r>
            <a:endParaRPr sz="2200"/>
          </a:p>
          <a:p>
            <a:pPr marL="371993" indent="-371993" algn="l">
              <a:buAutoNum type="arabicParenR"/>
              <a:defRPr/>
            </a:pPr>
            <a:r>
              <a:rPr lang="en-US" sz="2200" b="0" i="0" u="none" strike="noStrike" cap="none" spc="0">
                <a:solidFill>
                  <a:schemeClr val="tx1"/>
                </a:solidFill>
                <a:latin typeface="Arial"/>
                <a:ea typeface="Arial"/>
                <a:cs typeface="Arial"/>
              </a:rPr>
              <a:t>Start date</a:t>
            </a:r>
            <a:endParaRPr sz="2200"/>
          </a:p>
          <a:p>
            <a:pPr marL="371993" indent="-371993" algn="l">
              <a:buAutoNum type="arabicParenR"/>
              <a:defRPr/>
            </a:pPr>
            <a:r>
              <a:rPr lang="en-US" sz="2200" b="0" i="0" u="none" strike="noStrike" cap="none" spc="0">
                <a:solidFill>
                  <a:schemeClr val="tx1"/>
                </a:solidFill>
                <a:latin typeface="Arial"/>
                <a:ea typeface="Arial"/>
                <a:cs typeface="Arial"/>
              </a:rPr>
              <a:t>FTE</a:t>
            </a:r>
            <a:endParaRPr sz="2200"/>
          </a:p>
          <a:p>
            <a:pPr marL="371993" indent="-371993" algn="l">
              <a:buAutoNum type="arabicParenR"/>
              <a:defRPr/>
            </a:pPr>
            <a:r>
              <a:rPr lang="en-US" sz="2200" b="0" i="0" u="none" strike="noStrike" cap="none" spc="0">
                <a:solidFill>
                  <a:schemeClr val="tx1"/>
                </a:solidFill>
                <a:latin typeface="Arial"/>
                <a:ea typeface="Arial"/>
                <a:cs typeface="Arial"/>
              </a:rPr>
              <a:t>Employee type</a:t>
            </a:r>
            <a:endParaRPr sz="2200"/>
          </a:p>
          <a:p>
            <a:pPr algn="l">
              <a:defRPr/>
            </a:pPr>
            <a:r>
              <a:rPr lang="en-US" sz="2200" b="1" i="0" u="none" strike="noStrike" cap="none" spc="0">
                <a:solidFill>
                  <a:schemeClr val="tx1"/>
                </a:solidFill>
                <a:latin typeface="Arial"/>
                <a:ea typeface="Arial"/>
                <a:cs typeface="Arial"/>
              </a:rPr>
              <a:t>Data cleaning:</a:t>
            </a:r>
            <a:endParaRPr sz="2200"/>
          </a:p>
          <a:p>
            <a:pPr marL="349965" indent="-349965" algn="l">
              <a:buAutoNum type="arabicParenR"/>
              <a:defRPr/>
            </a:pPr>
            <a:r>
              <a:rPr lang="en-US" sz="2200" b="0" i="0" u="none" strike="noStrike" cap="none" spc="0">
                <a:solidFill>
                  <a:schemeClr val="tx1"/>
                </a:solidFill>
                <a:latin typeface="Arial"/>
                <a:ea typeface="Arial"/>
                <a:cs typeface="Arial"/>
              </a:rPr>
              <a:t>Gender</a:t>
            </a:r>
            <a:endParaRPr sz="2200"/>
          </a:p>
          <a:p>
            <a:pPr marL="371994" indent="-371994" algn="l">
              <a:buAutoNum type="arabicParenR"/>
              <a:defRPr/>
            </a:pPr>
            <a:r>
              <a:rPr lang="en-US" sz="2200" b="0" i="0" u="none" strike="noStrike" cap="none" spc="0">
                <a:solidFill>
                  <a:schemeClr val="tx1"/>
                </a:solidFill>
                <a:latin typeface="Arial"/>
                <a:ea typeface="Arial"/>
                <a:cs typeface="Arial"/>
              </a:rPr>
              <a:t>Current Employee Rating</a:t>
            </a:r>
            <a:endParaRPr sz="2600"/>
          </a:p>
          <a:p>
            <a:pPr marL="371994" indent="-371994" algn="l">
              <a:buAutoNum type="arabicParenR"/>
              <a:defRPr/>
            </a:pPr>
            <a:endParaRPr sz="2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28398485" name="Заголовок 1"/>
          <p:cNvSpPr>
            <a:spLocks noGrp="1"/>
          </p:cNvSpPr>
          <p:nvPr>
            <p:ph type="title"/>
          </p:nvPr>
        </p:nvSpPr>
        <p:spPr bwMode="auto">
          <a:xfrm>
            <a:off x="1486632" y="226204"/>
            <a:ext cx="9998901" cy="1143000"/>
          </a:xfrm>
        </p:spPr>
        <p:txBody>
          <a:bodyPr/>
          <a:lstStyle/>
          <a:p>
            <a:pPr>
              <a:defRPr/>
            </a:pPr>
            <a:r>
              <a:rPr/>
              <a:t>*</a:t>
            </a:r>
            <a:endParaRPr/>
          </a:p>
        </p:txBody>
      </p:sp>
      <p:sp>
        <p:nvSpPr>
          <p:cNvPr id="2114352718" name="Объект 2"/>
          <p:cNvSpPr>
            <a:spLocks noGrp="1"/>
          </p:cNvSpPr>
          <p:nvPr>
            <p:ph idx="1"/>
          </p:nvPr>
        </p:nvSpPr>
        <p:spPr bwMode="auto">
          <a:xfrm>
            <a:off x="2471420" y="1132021"/>
            <a:ext cx="9998901" cy="4525960"/>
          </a:xfrm>
        </p:spPr>
        <p:txBody>
          <a:bodyPr vertOverflow="overflow" horzOverflow="overflow" vert="horz" wrap="square" lIns="91440" tIns="45720" rIns="91440" bIns="45720" numCol="1" spcCol="0" rtlCol="0" fromWordArt="0" anchor="t" anchorCtr="0" forceAA="0" upright="0" compatLnSpc="0">
            <a:normAutofit fontScale="75000" lnSpcReduction="5000"/>
          </a:bodyPr>
          <a:lstStyle/>
          <a:p>
            <a:pPr marL="0" indent="0" algn="l">
              <a:buFont typeface="Arial"/>
              <a:buNone/>
              <a:defRPr/>
            </a:pPr>
            <a:r>
              <a:rPr lang="en-US" sz="3200" b="1" i="0" u="none" strike="noStrike" cap="none" spc="0">
                <a:solidFill>
                  <a:schemeClr val="tx1"/>
                </a:solidFill>
                <a:latin typeface="Arial"/>
                <a:ea typeface="Arial"/>
                <a:cs typeface="Arial"/>
              </a:rPr>
              <a:t>P</a:t>
            </a:r>
            <a:r>
              <a:rPr lang="en-US" sz="3200" b="1" i="0" u="none" strike="noStrike" cap="none" spc="0">
                <a:solidFill>
                  <a:schemeClr val="tx1"/>
                </a:solidFill>
                <a:latin typeface="Arial"/>
                <a:ea typeface="Arial"/>
                <a:cs typeface="Arial"/>
              </a:rPr>
              <a:t>erformance level</a:t>
            </a:r>
            <a:r>
              <a:rPr lang="en-US" sz="3200" b="1" i="0" u="none" strike="noStrike" cap="none" spc="0">
                <a:solidFill>
                  <a:schemeClr val="tx1"/>
                </a:solidFill>
                <a:latin typeface="Arial"/>
                <a:ea typeface="Arial"/>
                <a:cs typeface="Arial"/>
              </a:rPr>
              <a:t> </a:t>
            </a:r>
            <a:r>
              <a:rPr lang="en-US" sz="3200" b="1" i="0" u="none" strike="noStrike" cap="none" spc="0">
                <a:solidFill>
                  <a:schemeClr val="tx1"/>
                </a:solidFill>
                <a:latin typeface="Arial"/>
                <a:ea typeface="Arial"/>
                <a:cs typeface="Arial"/>
              </a:rPr>
              <a:t>using formula:</a:t>
            </a:r>
            <a:endParaRPr sz="3200"/>
          </a:p>
          <a:p>
            <a:pPr marL="349965" indent="-349965" algn="l">
              <a:buAutoNum type="arabicParenR"/>
              <a:defRPr/>
            </a:pPr>
            <a:r>
              <a:rPr lang="en-US" sz="3200" b="0" i="0" u="none" strike="noStrike" cap="none" spc="0">
                <a:solidFill>
                  <a:schemeClr val="tx1"/>
                </a:solidFill>
                <a:latin typeface="Arial"/>
                <a:ea typeface="Arial"/>
                <a:cs typeface="Arial"/>
              </a:rPr>
              <a:t>Low</a:t>
            </a:r>
            <a:endParaRPr sz="3200"/>
          </a:p>
          <a:p>
            <a:pPr marL="349965" indent="-349965" algn="l">
              <a:buAutoNum type="arabicParenR"/>
              <a:defRPr/>
            </a:pPr>
            <a:r>
              <a:rPr lang="en-US" sz="3200" b="0" i="0" u="none" strike="noStrike" cap="none" spc="0">
                <a:solidFill>
                  <a:schemeClr val="tx1"/>
                </a:solidFill>
                <a:latin typeface="Arial"/>
                <a:ea typeface="Arial"/>
                <a:cs typeface="Arial"/>
              </a:rPr>
              <a:t>Med</a:t>
            </a:r>
            <a:endParaRPr sz="3200"/>
          </a:p>
          <a:p>
            <a:pPr marL="349965" indent="-349965" algn="l">
              <a:buAutoNum type="arabicParenR"/>
              <a:defRPr/>
            </a:pPr>
            <a:r>
              <a:rPr lang="en-US" sz="3200" b="0" i="0" u="none" strike="noStrike" cap="none" spc="0">
                <a:solidFill>
                  <a:schemeClr val="tx1"/>
                </a:solidFill>
                <a:latin typeface="Arial"/>
                <a:ea typeface="Arial"/>
                <a:cs typeface="Arial"/>
              </a:rPr>
              <a:t>High</a:t>
            </a:r>
            <a:endParaRPr sz="3200" b="0" i="0" u="none" strike="noStrike" cap="none" spc="0">
              <a:solidFill>
                <a:schemeClr val="tx1"/>
              </a:solidFill>
              <a:latin typeface="Times New Roman"/>
              <a:cs typeface="Times New Roman"/>
            </a:endParaRPr>
          </a:p>
          <a:p>
            <a:pPr marL="349965" indent="-349965" algn="l">
              <a:buAutoNum type="arabicParenR"/>
              <a:defRPr/>
            </a:pPr>
            <a:r>
              <a:rPr lang="en-US" sz="3200" b="0" i="0" u="none" strike="noStrike" cap="none" spc="0">
                <a:solidFill>
                  <a:schemeClr val="tx1"/>
                </a:solidFill>
                <a:latin typeface="Arial"/>
                <a:ea typeface="Arial"/>
                <a:cs typeface="Arial"/>
              </a:rPr>
              <a:t>Very High</a:t>
            </a:r>
            <a:endParaRPr sz="3200" b="0" i="0" u="none" strike="noStrike" cap="none" spc="0">
              <a:solidFill>
                <a:schemeClr val="tx1"/>
              </a:solidFill>
              <a:latin typeface="Times New Roman"/>
              <a:cs typeface="Times New Roman"/>
            </a:endParaRPr>
          </a:p>
          <a:p>
            <a:pPr marL="0" indent="0" algn="l">
              <a:buFont typeface="Arial"/>
              <a:buNone/>
              <a:defRPr/>
            </a:pPr>
            <a:r>
              <a:rPr lang="en-US" sz="3200" b="1" i="0" u="none" strike="noStrike" cap="none" spc="0">
                <a:solidFill>
                  <a:schemeClr val="tx1"/>
                </a:solidFill>
                <a:latin typeface="Arial"/>
                <a:ea typeface="Arial"/>
                <a:cs typeface="Arial"/>
              </a:rPr>
              <a:t>Conditional format:</a:t>
            </a:r>
            <a:endParaRPr sz="3200" b="0" i="0" u="none" strike="noStrike" cap="none" spc="0">
              <a:solidFill>
                <a:schemeClr val="tx1"/>
              </a:solidFill>
              <a:latin typeface="Times New Roman"/>
              <a:cs typeface="Times New Roman"/>
            </a:endParaRPr>
          </a:p>
          <a:p>
            <a:pPr marL="327936" indent="-327936" algn="l">
              <a:buFont typeface="Arial"/>
              <a:buAutoNum type="arabicParenR"/>
              <a:defRPr/>
            </a:pPr>
            <a:r>
              <a:rPr lang="en-US" sz="3200" b="0" i="0" u="none" strike="noStrike" cap="none" spc="0">
                <a:solidFill>
                  <a:schemeClr val="tx1"/>
                </a:solidFill>
                <a:latin typeface="Arial"/>
                <a:ea typeface="Arial"/>
                <a:cs typeface="Arial"/>
              </a:rPr>
              <a:t>Found the missing values</a:t>
            </a:r>
            <a:endParaRPr sz="3200" b="0" i="0" u="none" strike="noStrike" cap="none" spc="0">
              <a:solidFill>
                <a:schemeClr val="tx1"/>
              </a:solidFill>
              <a:latin typeface="Times New Roman"/>
              <a:cs typeface="Times New Roman"/>
            </a:endParaRPr>
          </a:p>
          <a:p>
            <a:pPr marL="327936" indent="-327936" algn="l">
              <a:buFont typeface="Arial"/>
              <a:buAutoNum type="arabicParenR"/>
              <a:defRPr/>
            </a:pPr>
            <a:r>
              <a:rPr lang="en-US" sz="3200" b="0" i="0" u="none" strike="noStrike" cap="none" spc="0">
                <a:solidFill>
                  <a:schemeClr val="tx1"/>
                </a:solidFill>
                <a:latin typeface="Arial"/>
                <a:ea typeface="Arial"/>
                <a:cs typeface="Arial"/>
              </a:rPr>
              <a:t>And Highlighted </a:t>
            </a:r>
            <a:endParaRPr sz="3200" b="0" i="0" u="none" strike="noStrike" cap="none" spc="0">
              <a:solidFill>
                <a:schemeClr val="tx1"/>
              </a:solidFill>
              <a:latin typeface="Times New Roman"/>
              <a:cs typeface="Times New Roman"/>
            </a:endParaRPr>
          </a:p>
          <a:p>
            <a:pPr marL="0" indent="0" algn="l">
              <a:buFont typeface="Arial"/>
              <a:buNone/>
              <a:defRPr/>
            </a:pPr>
            <a:r>
              <a:rPr lang="en-US" sz="3200" b="1" i="0" u="none" strike="noStrike" cap="none" spc="0">
                <a:solidFill>
                  <a:schemeClr val="tx1"/>
                </a:solidFill>
                <a:latin typeface="Arial"/>
                <a:ea typeface="Arial"/>
                <a:cs typeface="Arial"/>
              </a:rPr>
              <a:t>Filter:</a:t>
            </a:r>
            <a:endParaRPr sz="3200" b="0" i="0" u="none" strike="noStrike" cap="none" spc="0">
              <a:solidFill>
                <a:schemeClr val="tx1"/>
              </a:solidFill>
              <a:latin typeface="Times New Roman"/>
              <a:cs typeface="Times New Roman"/>
            </a:endParaRPr>
          </a:p>
          <a:p>
            <a:pPr marL="316921" indent="-316921" algn="l">
              <a:buFont typeface="Arial"/>
              <a:buAutoNum type="arabicParenR"/>
              <a:defRPr/>
            </a:pPr>
            <a:r>
              <a:rPr lang="en-US" sz="3200" b="0" i="0" u="none" strike="noStrike" cap="none" spc="0">
                <a:solidFill>
                  <a:schemeClr val="tx1"/>
                </a:solidFill>
                <a:latin typeface="Arial"/>
                <a:ea typeface="Arial"/>
                <a:cs typeface="Arial"/>
              </a:rPr>
              <a:t>Select the missing blocks</a:t>
            </a:r>
            <a:endParaRPr sz="3200" b="0" i="0" u="none" strike="noStrike" cap="none" spc="0">
              <a:solidFill>
                <a:schemeClr val="tx1"/>
              </a:solidFill>
              <a:latin typeface="Times New Roman"/>
              <a:cs typeface="Times New Roman"/>
            </a:endParaRPr>
          </a:p>
          <a:p>
            <a:pPr marL="0" indent="0">
              <a:buFont typeface="Arial"/>
              <a:buNone/>
              <a:defRPr/>
            </a:pPr>
            <a:r>
              <a:rPr lang="en-US" sz="3200" b="0" i="0" u="none" strike="noStrike" cap="none" spc="0">
                <a:solidFill>
                  <a:schemeClr val="tx1"/>
                </a:solidFill>
                <a:latin typeface="Arial"/>
                <a:ea typeface="Arial"/>
                <a:cs typeface="Arial"/>
              </a:rPr>
              <a:t>Omitted the blank cell</a:t>
            </a:r>
            <a:endParaRPr sz="3200"/>
          </a:p>
          <a:p>
            <a:pPr marL="0" indent="0">
              <a:buFont typeface="Arial"/>
              <a:buNone/>
              <a:defRPr/>
            </a:pPr>
            <a:endParaRPr/>
          </a:p>
        </p:txBody>
      </p:sp>
      <p:pic>
        <p:nvPicPr>
          <p:cNvPr id="1923839776" name=""/>
          <p:cNvPicPr>
            <a:picLocks noChangeAspect="1"/>
          </p:cNvPicPr>
          <p:nvPr/>
        </p:nvPicPr>
        <p:blipFill>
          <a:blip r:embed="rId2"/>
          <a:stretch/>
        </p:blipFill>
        <p:spPr bwMode="auto">
          <a:xfrm flipH="0" flipV="0">
            <a:off x="7167965" y="1937287"/>
            <a:ext cx="4774904" cy="26799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78954570" name="Заголовок 1"/>
          <p:cNvSpPr>
            <a:spLocks noGrp="1"/>
          </p:cNvSpPr>
          <p:nvPr>
            <p:ph type="title"/>
          </p:nvPr>
        </p:nvSpPr>
        <p:spPr bwMode="auto">
          <a:xfrm flipH="0" flipV="0">
            <a:off x="9236059" y="5214721"/>
            <a:ext cx="1587567" cy="532566"/>
          </a:xfrm>
        </p:spPr>
        <p:txBody>
          <a:bodyPr/>
          <a:lstStyle/>
          <a:p>
            <a:pPr>
              <a:defRPr/>
            </a:pPr>
            <a:r>
              <a:rPr sz="1800"/>
              <a:t>Pivot table</a:t>
            </a:r>
            <a:endParaRPr sz="1800"/>
          </a:p>
        </p:txBody>
      </p:sp>
      <p:sp>
        <p:nvSpPr>
          <p:cNvPr id="1785259029" name="Объект 2"/>
          <p:cNvSpPr>
            <a:spLocks noGrp="1"/>
          </p:cNvSpPr>
          <p:nvPr>
            <p:ph idx="1"/>
          </p:nvPr>
        </p:nvSpPr>
        <p:spPr bwMode="auto">
          <a:xfrm flipH="0" flipV="0">
            <a:off x="2180827" y="1471047"/>
            <a:ext cx="8831079" cy="4525960"/>
          </a:xfrm>
        </p:spPr>
        <p:txBody>
          <a:bodyPr vertOverflow="overflow" horzOverflow="overflow" vert="horz" wrap="square" lIns="91440" tIns="45720" rIns="91440" bIns="45720" numCol="1" spcCol="0" rtlCol="0" fromWordArt="0" anchor="t" anchorCtr="0" forceAA="0" upright="0" compatLnSpc="0">
            <a:normAutofit fontScale="75000" lnSpcReduction="5000"/>
          </a:bodyPr>
          <a:lstStyle/>
          <a:p>
            <a:pPr marL="0" indent="0">
              <a:buFont typeface="Arial"/>
              <a:buNone/>
              <a:defRPr/>
            </a:pPr>
            <a:r>
              <a:rPr lang="en-US" sz="3200" b="1" i="0" u="none" strike="noStrike" cap="none" spc="0">
                <a:solidFill>
                  <a:schemeClr val="tx1"/>
                </a:solidFill>
                <a:latin typeface="Arial"/>
                <a:ea typeface="Arial"/>
                <a:cs typeface="Arial"/>
              </a:rPr>
              <a:t>Pivot Table:</a:t>
            </a:r>
            <a:endParaRPr sz="3200"/>
          </a:p>
          <a:p>
            <a:pPr marL="438079" indent="-438079">
              <a:buFont typeface="Arial"/>
              <a:buAutoNum type="arabicParenR"/>
              <a:defRPr/>
            </a:pPr>
            <a:r>
              <a:rPr lang="en-US" sz="3200" b="0" i="0" u="none" strike="noStrike" cap="none" spc="0">
                <a:solidFill>
                  <a:schemeClr val="tx1"/>
                </a:solidFill>
                <a:latin typeface="Arial"/>
                <a:ea typeface="Arial"/>
                <a:cs typeface="Arial"/>
              </a:rPr>
              <a:t>Summary of the data.</a:t>
            </a:r>
            <a:endParaRPr sz="3200" b="0" i="0" u="none" strike="noStrike" cap="none" spc="0">
              <a:solidFill>
                <a:schemeClr val="tx1"/>
              </a:solidFill>
              <a:latin typeface="Times New Roman"/>
              <a:cs typeface="Times New Roman"/>
            </a:endParaRPr>
          </a:p>
          <a:p>
            <a:pPr marL="438079" indent="-438079">
              <a:buFont typeface="Arial"/>
              <a:buAutoNum type="arabicParenR"/>
              <a:defRPr/>
            </a:pPr>
            <a:r>
              <a:rPr lang="en-US" sz="3200" b="0" i="0" u="none" strike="noStrike" cap="none" spc="0">
                <a:solidFill>
                  <a:schemeClr val="tx1"/>
                </a:solidFill>
                <a:latin typeface="Arial"/>
                <a:ea typeface="Arial"/>
                <a:cs typeface="Arial"/>
              </a:rPr>
              <a:t>Like Employee type and performances.</a:t>
            </a:r>
            <a:endParaRPr sz="3200" b="0" i="0" u="none" strike="noStrike" cap="none" spc="0">
              <a:solidFill>
                <a:schemeClr val="tx1"/>
              </a:solidFill>
              <a:latin typeface="Times New Roman"/>
              <a:cs typeface="Times New Roman"/>
            </a:endParaRPr>
          </a:p>
          <a:p>
            <a:pPr marL="0" indent="0">
              <a:buFont typeface="Arial"/>
              <a:buNone/>
              <a:defRPr/>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defRP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defRPr/>
            </a:pPr>
            <a:r>
              <a:rPr lang="en-US" sz="3200" b="0" i="0" u="none" strike="noStrike" cap="none" spc="0">
                <a:solidFill>
                  <a:schemeClr val="tx1"/>
                </a:solidFill>
                <a:latin typeface="Arial"/>
                <a:ea typeface="Arial"/>
                <a:cs typeface="Arial"/>
              </a:rPr>
              <a:t>Pictorial Representatio</a:t>
            </a:r>
            <a:r>
              <a:rPr lang="en-US" sz="3200" b="0" i="0" u="none" strike="noStrike" cap="none" spc="0">
                <a:solidFill>
                  <a:schemeClr val="tx1"/>
                </a:solidFill>
                <a:latin typeface="Arial"/>
                <a:ea typeface="Arial"/>
                <a:cs typeface="Arial"/>
              </a:rPr>
              <a:t>n.</a:t>
            </a:r>
            <a:endParaRPr sz="3200" b="0" i="0" u="none" strike="noStrike" cap="none" spc="0">
              <a:solidFill>
                <a:schemeClr val="tx1"/>
              </a:solidFill>
              <a:latin typeface="Times New Roman"/>
              <a:cs typeface="Times New Roman"/>
            </a:endParaRPr>
          </a:p>
          <a:p>
            <a:pPr marL="0" indent="0">
              <a:buFont typeface="Arial"/>
              <a:buNone/>
              <a:defRPr/>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defRP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327936" indent="-327936">
              <a:buFont typeface="Arial"/>
              <a:buAutoNum type="arabicParenR"/>
              <a:defRPr/>
            </a:pPr>
            <a:r>
              <a:rPr lang="en-US" sz="3200" b="0" i="0" u="none" strike="noStrike" cap="none" spc="0">
                <a:solidFill>
                  <a:schemeClr val="tx1"/>
                </a:solidFill>
                <a:latin typeface="Arial"/>
                <a:ea typeface="Arial"/>
                <a:cs typeface="Arial"/>
              </a:rPr>
              <a:t>Can change the view of data types.</a:t>
            </a:r>
            <a:endParaRPr lang="en-US" sz="3200" b="0" i="0" u="none" strike="noStrike" cap="none" spc="0">
              <a:solidFill>
                <a:schemeClr val="tx1"/>
              </a:solidFill>
              <a:latin typeface="Times New Roman"/>
              <a:cs typeface="Times New Roman"/>
            </a:endParaRPr>
          </a:p>
          <a:p>
            <a:pPr marL="327936" indent="-327936">
              <a:buFont typeface="Arial"/>
              <a:buAutoNum type="arabicParenR"/>
              <a:defRPr/>
            </a:pPr>
            <a:endParaRPr sz="3200" b="0" i="0" u="none" strike="noStrike" cap="none" spc="0">
              <a:solidFill>
                <a:schemeClr val="tx1"/>
              </a:solidFill>
              <a:latin typeface="Times New Roman"/>
              <a:cs typeface="Times New Roman"/>
            </a:endParaRPr>
          </a:p>
          <a:p>
            <a:pPr marL="0" indent="0">
              <a:buFont typeface="Arial"/>
              <a:buNone/>
              <a:defRPr/>
            </a:pPr>
            <a:endParaRPr lang="en-US" sz="3200" b="0" i="0" u="none" strike="noStrike" cap="none" spc="0">
              <a:solidFill>
                <a:schemeClr val="tx1"/>
              </a:solidFill>
              <a:latin typeface="Times New Roman"/>
              <a:cs typeface="Times New Roman"/>
            </a:endParaRPr>
          </a:p>
          <a:p>
            <a:pPr marL="0" indent="0">
              <a:buFont typeface="Arial"/>
              <a:buNone/>
              <a:defRPr/>
            </a:pPr>
            <a:endParaRPr/>
          </a:p>
        </p:txBody>
      </p:sp>
      <p:graphicFrame>
        <p:nvGraphicFramePr>
          <p:cNvPr id="1637267632" name=""/>
          <p:cNvGraphicFramePr>
            <a:graphicFrameLocks xmlns:a="http://schemas.openxmlformats.org/drawingml/2006/main"/>
          </p:cNvGraphicFramePr>
          <p:nvPr/>
        </p:nvGraphicFramePr>
        <p:xfrm>
          <a:off x="7928414" y="2853094"/>
          <a:ext cx="3905249" cy="2310764"/>
        </p:xfrm>
        <a:graphic>
          <a:graphicData uri="http://schemas.openxmlformats.org/drawingml/2006/table">
            <a:tbl>
              <a:tblPr firstRow="1" firstCol="1" lastRow="0" lastCol="0" bandRow="1" bandCol="0">
                <a:tableStyleId>{7C289635-4275-BB61-7A45-D668AD71B42C}</a:tableStyleId>
              </a:tblPr>
              <a:tblGrid>
                <a:gridCol w="923924"/>
                <a:gridCol w="1057275"/>
                <a:gridCol w="285750"/>
                <a:gridCol w="314324"/>
                <a:gridCol w="600075"/>
                <a:gridCol w="723899"/>
              </a:tblGrid>
              <a:tr h="187324">
                <a:tc>
                  <a:txBody>
                    <a:bodyPr/>
                    <a:p>
                      <a:pPr>
                        <a:defRPr/>
                      </a:pPr>
                      <a:r>
                        <a:rPr sz="1100" b="0" i="0" u="none">
                          <a:solidFill>
                            <a:srgbClr val="000000"/>
                          </a:solidFill>
                          <a:latin typeface="Arial"/>
                          <a:ea typeface="Arial"/>
                          <a:cs typeface="Arial"/>
                        </a:rPr>
                        <a:t>Gender</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Female</a:t>
                      </a: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r>
              <a:tr h="187324">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r>
              <a:tr h="187324">
                <a:tc>
                  <a:txBody>
                    <a:bodyPr/>
                    <a:p>
                      <a:pPr>
                        <a:defRPr/>
                      </a:pPr>
                      <a:r>
                        <a:rPr sz="1100" b="0" i="0" u="none">
                          <a:solidFill>
                            <a:srgbClr val="000000"/>
                          </a:solidFill>
                          <a:latin typeface="Arial"/>
                          <a:ea typeface="Arial"/>
                          <a:cs typeface="Arial"/>
                        </a:rPr>
                        <a:t>Count of Name</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Column Labels</a:t>
                      </a: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r>
              <a:tr h="187324">
                <a:tc>
                  <a:txBody>
                    <a:bodyPr/>
                    <a:p>
                      <a:pPr>
                        <a:defRPr/>
                      </a:pPr>
                      <a:r>
                        <a:rPr sz="1100" b="0" i="0" u="none">
                          <a:solidFill>
                            <a:srgbClr val="000000"/>
                          </a:solidFill>
                          <a:latin typeface="Arial"/>
                          <a:ea typeface="Arial"/>
                          <a:cs typeface="Arial"/>
                        </a:rPr>
                        <a:t>Row Labels</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High</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Low</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Med</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Very High</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Grand Total</a:t>
                      </a:r>
                      <a:endParaRPr/>
                    </a:p>
                  </a:txBody>
                  <a:tcPr marL="0" marR="0" marT="0" marB="0" anchor="b">
                    <a:lnL algn="ctr">
                      <a:noFill/>
                    </a:lnL>
                    <a:lnR algn="ctr">
                      <a:noFill/>
                    </a:lnR>
                    <a:lnT algn="ctr">
                      <a:noFill/>
                    </a:lnT>
                    <a:lnB algn="ctr">
                      <a:noFill/>
                    </a:lnB>
                  </a:tcPr>
                </a:tc>
              </a:tr>
              <a:tr h="187324">
                <a:tc>
                  <a:txBody>
                    <a:bodyPr/>
                    <a:p>
                      <a:pPr algn="l">
                        <a:defRPr/>
                      </a:pPr>
                      <a:r>
                        <a:rPr sz="1100" b="0" i="0" u="none">
                          <a:solidFill>
                            <a:srgbClr val="000000"/>
                          </a:solidFill>
                          <a:latin typeface="Arial"/>
                          <a:ea typeface="Arial"/>
                          <a:cs typeface="Arial"/>
                        </a:rPr>
                        <a:t>Fixed Term</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8</a:t>
                      </a: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5</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4</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17</a:t>
                      </a:r>
                      <a:endParaRPr/>
                    </a:p>
                  </a:txBody>
                  <a:tcPr marL="0" marR="0" marT="0" marB="0" anchor="b">
                    <a:lnL algn="ctr">
                      <a:noFill/>
                    </a:lnL>
                    <a:lnR algn="ctr">
                      <a:noFill/>
                    </a:lnR>
                    <a:lnT algn="ctr">
                      <a:noFill/>
                    </a:lnT>
                    <a:lnB algn="ctr">
                      <a:noFill/>
                    </a:lnB>
                  </a:tcPr>
                </a:tc>
              </a:tr>
              <a:tr h="187324">
                <a:tc>
                  <a:txBody>
                    <a:bodyPr/>
                    <a:p>
                      <a:pPr algn="l">
                        <a:defRPr/>
                      </a:pPr>
                      <a:r>
                        <a:rPr sz="1100" b="0" i="0" u="none">
                          <a:solidFill>
                            <a:srgbClr val="000000"/>
                          </a:solidFill>
                          <a:latin typeface="Arial"/>
                          <a:ea typeface="Arial"/>
                          <a:cs typeface="Arial"/>
                        </a:rPr>
                        <a:t>Permanent</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24</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8</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25</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9</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66</a:t>
                      </a:r>
                      <a:endParaRPr/>
                    </a:p>
                  </a:txBody>
                  <a:tcPr marL="0" marR="0" marT="0" marB="0" anchor="b">
                    <a:lnL algn="ctr">
                      <a:noFill/>
                    </a:lnL>
                    <a:lnR algn="ctr">
                      <a:noFill/>
                    </a:lnR>
                    <a:lnT algn="ctr">
                      <a:noFill/>
                    </a:lnT>
                    <a:lnB algn="ctr">
                      <a:noFill/>
                    </a:lnB>
                  </a:tcPr>
                </a:tc>
              </a:tr>
              <a:tr h="187324">
                <a:tc>
                  <a:txBody>
                    <a:bodyPr/>
                    <a:p>
                      <a:pPr algn="l">
                        <a:defRPr/>
                      </a:pPr>
                      <a:r>
                        <a:rPr sz="1100" b="0" i="0" u="none">
                          <a:solidFill>
                            <a:srgbClr val="000000"/>
                          </a:solidFill>
                          <a:latin typeface="Arial"/>
                          <a:ea typeface="Arial"/>
                          <a:cs typeface="Arial"/>
                        </a:rPr>
                        <a:t>Temporary</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3</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3</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5</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12</a:t>
                      </a:r>
                      <a:endParaRPr/>
                    </a:p>
                  </a:txBody>
                  <a:tcPr marL="0" marR="0" marT="0" marB="0" anchor="b">
                    <a:lnL algn="ctr">
                      <a:noFill/>
                    </a:lnL>
                    <a:lnR algn="ctr">
                      <a:noFill/>
                    </a:lnR>
                    <a:lnT algn="ctr">
                      <a:noFill/>
                    </a:lnT>
                    <a:lnB algn="ctr">
                      <a:noFill/>
                    </a:lnB>
                  </a:tcPr>
                </a:tc>
              </a:tr>
              <a:tr h="187324">
                <a:tc>
                  <a:txBody>
                    <a:bodyPr/>
                    <a:p>
                      <a:pPr algn="l">
                        <a:defRPr/>
                      </a:pPr>
                      <a:r>
                        <a:rPr sz="1100" b="0" i="0" u="none">
                          <a:solidFill>
                            <a:srgbClr val="000000"/>
                          </a:solidFill>
                          <a:latin typeface="Arial"/>
                          <a:ea typeface="Arial"/>
                          <a:cs typeface="Arial"/>
                        </a:rPr>
                        <a:t>Grand Total</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35</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11</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35</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14</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95</a:t>
                      </a:r>
                      <a:endParaRPr/>
                    </a:p>
                  </a:txBody>
                  <a:tcPr marL="0" marR="0" marT="0" marB="0" anchor="b">
                    <a:lnL algn="ctr">
                      <a:noFill/>
                    </a:lnL>
                    <a:lnR algn="ctr">
                      <a:noFill/>
                    </a:lnR>
                    <a:lnT algn="ctr">
                      <a:noFill/>
                    </a:lnT>
                    <a:lnB algn="ctr">
                      <a:noFill/>
                    </a:lnB>
                  </a:tcPr>
                </a:tc>
              </a:tr>
              <a:tr h="187324">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object 3"/>
          <p:cNvSpPr/>
          <p:nvPr/>
        </p:nvSpPr>
        <p:spPr bwMode="auto">
          <a:xfrm flipH="0" flipV="0">
            <a:off x="12044481" y="6840855"/>
            <a:ext cx="90368" cy="4572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flipH="0" flipV="0">
            <a:off x="6878999" y="1847849"/>
            <a:ext cx="131400" cy="171449"/>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5" name="object 5"/>
          <p:cNvSpPr/>
          <p:nvPr/>
        </p:nvSpPr>
        <p:spPr bwMode="auto">
          <a:xfrm>
            <a:off x="10838836" y="4163894"/>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1666875" y="6467475"/>
            <a:ext cx="76200" cy="177800"/>
          </a:xfrm>
          <a:prstGeom prst="rect">
            <a:avLst/>
          </a:prstGeom>
        </p:spPr>
      </p:pic>
      <p:sp>
        <p:nvSpPr>
          <p:cNvPr id="7" name="object 7"/>
          <p:cNvSpPr txBox="1">
            <a:spLocks noGrp="1"/>
          </p:cNvSpPr>
          <p:nvPr>
            <p:ph type="title"/>
          </p:nvPr>
        </p:nvSpPr>
        <p:spPr bwMode="auto">
          <a:xfrm flipH="0" flipV="0">
            <a:off x="888680" y="764987"/>
            <a:ext cx="3299236" cy="622969"/>
          </a:xfrm>
          <a:prstGeom prst="rect">
            <a:avLst/>
          </a:prstGeom>
        </p:spPr>
        <p:txBody>
          <a:bodyPr vert="horz" wrap="square" lIns="0" tIns="13334" rIns="0" bIns="0" rtlCol="0">
            <a:spAutoFit/>
          </a:bodyPr>
          <a:lstStyle/>
          <a:p>
            <a:pPr marL="12700" algn="l">
              <a:lnSpc>
                <a:spcPct val="100000"/>
              </a:lnSpc>
              <a:spcBef>
                <a:spcPts val="105"/>
              </a:spcBef>
              <a:defRPr/>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endParaRPr b="1"/>
          </a:p>
        </p:txBody>
      </p:sp>
      <p:sp>
        <p:nvSpPr>
          <p:cNvPr id="9"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
            </a:fld>
            <a:endParaRPr sz="1100">
              <a:latin typeface="Trebuchet MS"/>
              <a:cs typeface="Trebuchet MS"/>
            </a:endParaRPr>
          </a:p>
        </p:txBody>
      </p:sp>
      <p:sp>
        <p:nvSpPr>
          <p:cNvPr id="403324925" name=""/>
          <p:cNvSpPr/>
          <p:nvPr/>
        </p:nvSpPr>
        <p:spPr bwMode="auto">
          <a:xfrm rot="1677481" flipH="0" flipV="0">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882757157" name=""/>
          <p:cNvSpPr/>
          <p:nvPr/>
        </p:nvSpPr>
        <p:spPr bwMode="auto">
          <a:xfrm rot="19910601" flipH="0" flipV="0">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1885396567" name=""/>
          <p:cNvGraphicFramePr>
            <a:graphicFrameLocks xmlns:a="http://schemas.openxmlformats.org/drawingml/2006/main"/>
          </p:cNvGraphicFramePr>
          <p:nvPr/>
        </p:nvGraphicFramePr>
        <p:xfrm>
          <a:off x="3374148" y="1389416"/>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225528116" name=""/>
          <p:cNvSpPr txBox="1"/>
          <p:nvPr/>
        </p:nvSpPr>
        <p:spPr bwMode="auto">
          <a:xfrm flipH="0" flipV="0">
            <a:off x="3266110" y="5157559"/>
            <a:ext cx="5702043" cy="76203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8" indent="-283878" algn="l">
              <a:buFont typeface="Arial"/>
              <a:buChar char="•"/>
              <a:defRPr/>
            </a:pPr>
            <a:r>
              <a:rPr sz="2200"/>
              <a:t>Best performers among the various employee types</a:t>
            </a: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12669797" name="Заголовок 1"/>
          <p:cNvSpPr>
            <a:spLocks noGrp="1"/>
          </p:cNvSpPr>
          <p:nvPr>
            <p:ph type="title"/>
          </p:nvPr>
        </p:nvSpPr>
        <p:spPr bwMode="auto"/>
        <p:txBody>
          <a:bodyPr/>
          <a:lstStyle/>
          <a:p>
            <a:pPr>
              <a:defRPr/>
            </a:pPr>
            <a:r>
              <a:rPr/>
              <a:t>.</a:t>
            </a:r>
            <a:endParaRPr/>
          </a:p>
        </p:txBody>
      </p:sp>
      <p:sp>
        <p:nvSpPr>
          <p:cNvPr id="55311755" name="Объект 2"/>
          <p:cNvSpPr>
            <a:spLocks noGrp="1"/>
          </p:cNvSpPr>
          <p:nvPr>
            <p:ph idx="1"/>
          </p:nvPr>
        </p:nvSpPr>
        <p:spPr bwMode="auto">
          <a:xfrm flipH="0" flipV="0">
            <a:off x="2148539" y="1212742"/>
            <a:ext cx="8411333" cy="4525960"/>
          </a:xfrm>
        </p:spPr>
        <p:txBody>
          <a:bodyPr vertOverflow="overflow" horzOverflow="overflow" vert="horz" wrap="square" lIns="91440" tIns="45720" rIns="91440" bIns="45720" numCol="1" spcCol="0" rtlCol="0" fromWordArt="0" anchor="t" anchorCtr="0" forceAA="0" upright="0" compatLnSpc="0">
            <a:normAutofit fontScale="85000" lnSpcReduction="3000"/>
          </a:bodyPr>
          <a:lstStyle/>
          <a:p>
            <a:pPr marL="283878" indent="-283878" algn="l">
              <a:buFont typeface="Wingdings"/>
              <a:buChar char="Ø"/>
              <a:defRPr/>
            </a:pPr>
            <a:r>
              <a:rPr lang="en-US" sz="3200" b="0" i="0" u="none" strike="noStrike" cap="none" spc="0">
                <a:solidFill>
                  <a:schemeClr val="tx1"/>
                </a:solidFill>
                <a:latin typeface="+mn-lt"/>
                <a:ea typeface="+mn-ea"/>
                <a:cs typeface="+mn-cs"/>
              </a:rPr>
              <a:t>Through this data analysis we can rectify the problems faced by the employees.</a:t>
            </a:r>
            <a:endParaRPr sz="3200"/>
          </a:p>
          <a:p>
            <a:pPr marL="283878" indent="-283878" algn="l">
              <a:buFont typeface="Wingdings"/>
              <a:buChar char="Ø"/>
              <a:defRPr/>
            </a:pPr>
            <a:r>
              <a:rPr lang="en-US" sz="3200" b="0" i="0" u="none" strike="noStrike" cap="none" spc="0">
                <a:solidFill>
                  <a:schemeClr val="tx1"/>
                </a:solidFill>
                <a:latin typeface="+mn-lt"/>
                <a:ea typeface="+mn-ea"/>
                <a:cs typeface="+mn-cs"/>
              </a:rPr>
              <a:t>Appreciating the best employees by giving them the incentives, bonus and promotions.</a:t>
            </a:r>
            <a:endParaRPr sz="3200"/>
          </a:p>
          <a:p>
            <a:pPr marL="283878" indent="-283878" algn="l">
              <a:buFont typeface="Wingdings"/>
              <a:buChar char="Ø"/>
              <a:defRPr/>
            </a:pPr>
            <a:r>
              <a:rPr lang="en-US" sz="3200" b="0" i="0" u="none" strike="noStrike" cap="none" spc="0">
                <a:solidFill>
                  <a:schemeClr val="tx1"/>
                </a:solidFill>
                <a:latin typeface="+mn-lt"/>
                <a:ea typeface="+mn-ea"/>
                <a:cs typeface="+mn-cs"/>
              </a:rPr>
              <a:t>Motivating the low level employees.</a:t>
            </a:r>
            <a:endParaRPr sz="3200"/>
          </a:p>
          <a:p>
            <a:pPr marL="283878" indent="-283878" algn="l">
              <a:buFont typeface="Wingdings"/>
              <a:buChar char="Ø"/>
              <a:defRPr/>
            </a:pPr>
            <a:r>
              <a:rPr lang="en-US" sz="3200" b="0" i="0" u="none" strike="noStrike" cap="none" spc="0">
                <a:solidFill>
                  <a:schemeClr val="tx1"/>
                </a:solidFill>
                <a:latin typeface="+mn-lt"/>
                <a:ea typeface="+mn-ea"/>
                <a:cs typeface="+mn-cs"/>
              </a:rPr>
              <a:t>Analyzing the trend helps to improve the performing methods of the employees.</a:t>
            </a:r>
            <a:endParaRPr sz="3200"/>
          </a:p>
          <a:p>
            <a:pPr marL="283878" indent="-283878" algn="l">
              <a:buFont typeface="Wingdings"/>
              <a:buChar char="Ø"/>
              <a:defRPr/>
            </a:pPr>
            <a:r>
              <a:rPr lang="en-US" sz="3200" b="0" i="0" u="none" strike="noStrike" cap="none" spc="0">
                <a:solidFill>
                  <a:schemeClr val="tx1"/>
                </a:solidFill>
                <a:latin typeface="+mn-lt"/>
                <a:ea typeface="+mn-ea"/>
                <a:cs typeface="+mn-cs"/>
              </a:rPr>
              <a:t>Allotment of working places and time periods of employees is uncomplicated.</a:t>
            </a:r>
            <a:endParaRPr lang="en-US" sz="3200" b="0" i="0" u="none" strike="noStrike" cap="none" spc="0">
              <a:solidFill>
                <a:schemeClr val="tx1"/>
              </a:solidFill>
              <a:latin typeface="Times New Roman"/>
              <a:cs typeface="Times New Roman"/>
            </a:endParaRPr>
          </a:p>
          <a:p>
            <a:pPr marL="283878" indent="-283878" algn="l">
              <a:buFont typeface="Wingdings"/>
              <a:buChar char="Ø"/>
              <a:defRPr/>
            </a:pPr>
            <a:r>
              <a:rPr lang="en-US" sz="3200" b="0" i="0" u="none" strike="noStrike" cap="none" spc="0">
                <a:solidFill>
                  <a:schemeClr val="tx1"/>
                </a:solidFill>
                <a:latin typeface="Arial"/>
                <a:ea typeface="Arial"/>
                <a:cs typeface="Arial"/>
              </a:rPr>
              <a:t>Performances analysis helps to find the best way to the profit making business.</a:t>
            </a:r>
            <a:endParaRPr sz="3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50048" y="465138"/>
            <a:ext cx="9998901" cy="1143000"/>
          </a:xfrm>
        </p:spPr>
        <p:txBody>
          <a:bodyPr/>
          <a:lstStyle/>
          <a:p>
            <a:pPr algn="l">
              <a:defRPr/>
            </a:pPr>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pic>
        <p:nvPicPr>
          <p:cNvPr id="840970253" name=""/>
          <p:cNvPicPr>
            <a:picLocks noChangeAspect="1"/>
          </p:cNvPicPr>
          <p:nvPr/>
        </p:nvPicPr>
        <p:blipFill>
          <a:blip r:embed="rId2"/>
          <a:stretch/>
        </p:blipFill>
        <p:spPr bwMode="auto">
          <a:xfrm flipH="0" flipV="0">
            <a:off x="9460973" y="1608138"/>
            <a:ext cx="2503432" cy="2460166"/>
          </a:xfrm>
          <a:prstGeom prst="rect">
            <a:avLst/>
          </a:prstGeom>
        </p:spPr>
      </p:pic>
      <p:sp>
        <p:nvSpPr>
          <p:cNvPr id="2056992487" name=""/>
          <p:cNvSpPr txBox="1"/>
          <p:nvPr/>
        </p:nvSpPr>
        <p:spPr bwMode="auto">
          <a:xfrm flipH="0" flipV="0">
            <a:off x="2049882" y="1446697"/>
            <a:ext cx="6944086" cy="411483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8" indent="-283878" algn="l">
              <a:buFont typeface="Wingdings"/>
              <a:buChar char="Ø"/>
              <a:defRPr/>
            </a:pPr>
            <a:r>
              <a:rPr sz="2400"/>
              <a:t>Through this data analysis we can rectify the problems faced by the employees.</a:t>
            </a:r>
            <a:endParaRPr sz="2400"/>
          </a:p>
          <a:p>
            <a:pPr marL="283878" indent="-283878" algn="l">
              <a:buFont typeface="Wingdings"/>
              <a:buChar char="Ø"/>
              <a:defRPr/>
            </a:pPr>
            <a:r>
              <a:rPr sz="2400"/>
              <a:t>Appreciating the best employees by giving them the incentives, bonus and promotions.</a:t>
            </a:r>
            <a:endParaRPr sz="2400"/>
          </a:p>
          <a:p>
            <a:pPr marL="283878" indent="-283878" algn="l">
              <a:buFont typeface="Wingdings"/>
              <a:buChar char="Ø"/>
              <a:defRPr/>
            </a:pPr>
            <a:r>
              <a:rPr sz="2400"/>
              <a:t>Motivating the low level employees.</a:t>
            </a:r>
            <a:endParaRPr sz="2400"/>
          </a:p>
          <a:p>
            <a:pPr marL="283878" indent="-283878" algn="l">
              <a:buFont typeface="Wingdings"/>
              <a:buChar char="Ø"/>
              <a:defRPr/>
            </a:pPr>
            <a:r>
              <a:rPr sz="2400"/>
              <a:t>Analyzing the trend helps to improve the performing methods of the employees.</a:t>
            </a:r>
            <a:endParaRPr sz="2400"/>
          </a:p>
          <a:p>
            <a:pPr marL="283878" indent="-283878" algn="l">
              <a:buFont typeface="Wingdings"/>
              <a:buChar char="Ø"/>
              <a:defRPr/>
            </a:pPr>
            <a:r>
              <a:rPr sz="2400"/>
              <a:t>Allotment of working places and time periods of employees is uncomplicated.</a:t>
            </a:r>
            <a:endParaRPr sz="2400"/>
          </a:p>
          <a:p>
            <a:pPr marL="283878" indent="-283878" algn="l">
              <a:buFont typeface="Wingdings"/>
              <a:buChar char="Ø"/>
              <a:defRPr/>
            </a:pPr>
            <a:r>
              <a:rPr sz="2400"/>
              <a:t>Performances analysis helps to find the best way to the profit making business.</a:t>
            </a: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bg>
      <p:bgPr shadeToTitle="0">
        <a:gradFill>
          <a:gsLst>
            <a:gs pos="0">
              <a:schemeClr val="accent1"/>
            </a:gs>
            <a:gs pos="6000">
              <a:srgbClr val="FF4493"/>
            </a:gs>
            <a:gs pos="7000">
              <a:srgbClr val="FF4694"/>
            </a:gs>
            <a:gs pos="11000">
              <a:srgbClr val="FF4E99"/>
            </a:gs>
            <a:gs pos="14000">
              <a:srgbClr val="FF549C"/>
            </a:gs>
            <a:gs pos="14000">
              <a:srgbClr val="FF549C"/>
            </a:gs>
            <a:gs pos="19000">
              <a:srgbClr val="FF5EA2"/>
            </a:gs>
            <a:gs pos="28000">
              <a:srgbClr val="FF70AC"/>
            </a:gs>
            <a:gs pos="100000">
              <a:srgbClr val="FFFFFF"/>
            </a:gs>
          </a:gsLst>
          <a:lin ang="0" scaled="1"/>
        </a:gradFill>
      </p:bgPr>
    </p:bg>
    <p:spTree>
      <p:nvGrpSpPr>
        <p:cNvPr id="1" name=""/>
        <p:cNvGrpSpPr/>
        <p:nvPr/>
      </p:nvGrpSpPr>
      <p:grpSpPr bwMode="auto">
        <a:xfrm>
          <a:off x="0" y="0"/>
          <a:ext cx="0" cy="0"/>
          <a:chOff x="0" y="0"/>
          <a:chExt cx="0" cy="0"/>
        </a:xfrm>
      </p:grpSpPr>
      <p:sp>
        <p:nvSpPr>
          <p:cNvPr id="2" name="object 2"/>
          <p:cNvSpPr/>
          <p:nvPr/>
        </p:nvSpPr>
        <p:spPr bwMode="auto">
          <a:xfrm flipH="0" flipV="0">
            <a:off x="131914" y="157098"/>
            <a:ext cx="418635" cy="534287"/>
          </a:xfrm>
          <a:custGeom>
            <a:avLst/>
            <a:gdLst/>
            <a:ahLst/>
            <a:cxnLst/>
            <a:rect l="l" t="t" r="r" b="b"/>
            <a:pathLst>
              <a:path w="12192000" h="6858000" fill="norm" stroke="1"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defRPr/>
            </a:pPr>
            <a:endParaRPr>
              <a:latin typeface="Times New Roman"/>
              <a:cs typeface="Times New Roman"/>
            </a:endParaRPr>
          </a:p>
        </p:txBody>
      </p:sp>
      <p:grpSp>
        <p:nvGrpSpPr>
          <p:cNvPr id="3" name="object 3"/>
          <p:cNvGrpSpPr/>
          <p:nvPr/>
        </p:nvGrpSpPr>
        <p:grpSpPr bwMode="auto">
          <a:xfrm flipH="0" flipV="0">
            <a:off x="12176599" y="6721474"/>
            <a:ext cx="151731" cy="136779"/>
            <a:chOff x="0" y="0"/>
            <a:chExt cx="151731" cy="136779"/>
          </a:xfrm>
        </p:grpSpPr>
        <p:sp>
          <p:nvSpPr>
            <p:cNvPr id="4" name="object 4"/>
            <p:cNvSpPr/>
            <p:nvPr/>
          </p:nvSpPr>
          <p:spPr bwMode="auto">
            <a:xfrm>
              <a:off x="61726" y="96"/>
              <a:ext cx="38900" cy="136590"/>
            </a:xfrm>
            <a:custGeom>
              <a:avLst/>
              <a:gdLst/>
              <a:ahLst/>
              <a:cxnLst/>
              <a:rect l="l" t="t" r="r" b="b"/>
              <a:pathLst>
                <a:path w="1218565" h="6853555" fill="norm" stroke="1"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p:cNvSpPr/>
            <p:nvPr/>
          </p:nvSpPr>
          <p:spPr bwMode="auto">
            <a:xfrm>
              <a:off x="151" y="73638"/>
              <a:ext cx="151427" cy="63049"/>
            </a:xfrm>
            <a:custGeom>
              <a:avLst/>
              <a:gdLst/>
              <a:ahLst/>
              <a:cxnLst/>
              <a:rect l="l" t="t" r="r" b="b"/>
              <a:pathLst>
                <a:path w="4743450" h="3163570" fill="norm" stroke="1"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p:cNvSpPr/>
            <p:nvPr/>
          </p:nvSpPr>
          <p:spPr bwMode="auto">
            <a:xfrm>
              <a:off x="55490" y="0"/>
              <a:ext cx="96086" cy="136678"/>
            </a:xfrm>
            <a:custGeom>
              <a:avLst/>
              <a:gdLst/>
              <a:ahLst/>
              <a:cxn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p:cNvSpPr/>
            <p:nvPr/>
          </p:nvSpPr>
          <p:spPr bwMode="auto">
            <a:xfrm>
              <a:off x="68923" y="0"/>
              <a:ext cx="82666" cy="136678"/>
            </a:xfrm>
            <a:custGeom>
              <a:avLst/>
              <a:gdLst/>
              <a:ahLst/>
              <a:cxn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p:cNvSpPr/>
            <p:nvPr/>
          </p:nvSpPr>
          <p:spPr bwMode="auto">
            <a:xfrm>
              <a:off x="47585" y="60746"/>
              <a:ext cx="103992" cy="75932"/>
            </a:xfrm>
            <a:custGeom>
              <a:avLst/>
              <a:gdLst/>
              <a:ahLst/>
              <a:cxn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p:cNvSpPr/>
            <p:nvPr/>
          </p:nvSpPr>
          <p:spPr bwMode="auto">
            <a:xfrm>
              <a:off x="60465" y="0"/>
              <a:ext cx="91118" cy="136678"/>
            </a:xfrm>
            <a:custGeom>
              <a:avLst/>
              <a:gdLst/>
              <a:ahLst/>
              <a:cxn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p:cNvSpPr/>
            <p:nvPr/>
          </p:nvSpPr>
          <p:spPr bwMode="auto">
            <a:xfrm>
              <a:off x="110223" y="0"/>
              <a:ext cx="41353" cy="136678"/>
            </a:xfrm>
            <a:custGeom>
              <a:avLst/>
              <a:gdLst/>
              <a:ahLst/>
              <a:cxn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p:cNvSpPr/>
            <p:nvPr/>
          </p:nvSpPr>
          <p:spPr bwMode="auto">
            <a:xfrm>
              <a:off x="111489" y="0"/>
              <a:ext cx="40096" cy="136678"/>
            </a:xfrm>
            <a:custGeom>
              <a:avLst/>
              <a:gdLst/>
              <a:ahLst/>
              <a:cxn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p:cNvSpPr/>
            <p:nvPr/>
          </p:nvSpPr>
          <p:spPr bwMode="auto">
            <a:xfrm>
              <a:off x="93499" y="71566"/>
              <a:ext cx="58077" cy="65112"/>
            </a:xfrm>
            <a:custGeom>
              <a:avLst/>
              <a:gdLst/>
              <a:ahLst/>
              <a:cxn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p:cNvSpPr/>
          <p:nvPr/>
        </p:nvSpPr>
        <p:spPr bwMode="auto">
          <a:xfrm flipH="0" flipV="0">
            <a:off x="0" y="6812280"/>
            <a:ext cx="52404" cy="45720"/>
          </a:xfrm>
          <a:custGeom>
            <a:avLst/>
            <a:gdLst/>
            <a:ahLst/>
            <a:cxn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pPr>
              <a:defRPr/>
            </a:pPr>
            <a:endParaRPr/>
          </a:p>
        </p:txBody>
      </p:sp>
      <p:sp>
        <p:nvSpPr>
          <p:cNvPr id="15" name="object 15"/>
          <p:cNvSpPr/>
          <p:nvPr/>
        </p:nvSpPr>
        <p:spPr bwMode="auto">
          <a:xfrm>
            <a:off x="2819399" y="2085974"/>
            <a:ext cx="314325" cy="3238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pPr>
              <a:defRPr/>
            </a:pPr>
            <a:endParaRPr/>
          </a:p>
        </p:txBody>
      </p:sp>
      <p:sp>
        <p:nvSpPr>
          <p:cNvPr id="16" name="object 16"/>
          <p:cNvSpPr/>
          <p:nvPr/>
        </p:nvSpPr>
        <p:spPr bwMode="auto">
          <a:xfrm>
            <a:off x="10134599" y="5895974"/>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pPr>
              <a:defRPr/>
            </a:pPr>
            <a:endParaRPr/>
          </a:p>
        </p:txBody>
      </p:sp>
      <p:sp>
        <p:nvSpPr>
          <p:cNvPr id="17" name="object 17"/>
          <p:cNvSpPr txBox="1">
            <a:spLocks noGrp="1"/>
          </p:cNvSpPr>
          <p:nvPr>
            <p:ph type="title"/>
          </p:nvPr>
        </p:nvSpPr>
        <p:spPr bwMode="auto">
          <a:xfrm flipH="0" flipV="0">
            <a:off x="739774" y="691387"/>
            <a:ext cx="7414811" cy="664245"/>
          </a:xfrm>
          <a:prstGeom prst="rect">
            <a:avLst/>
          </a:prstGeom>
        </p:spPr>
        <p:txBody>
          <a:bodyPr vert="horz" wrap="square" lIns="0" tIns="16509" rIns="0" bIns="0" rtlCol="0">
            <a:spAutoFit/>
          </a:bodyPr>
          <a:lstStyle/>
          <a:p>
            <a:pPr marL="12700" algn="l">
              <a:lnSpc>
                <a:spcPct val="100000"/>
              </a:lnSpc>
              <a:spcBef>
                <a:spcPts val="130"/>
              </a:spcBef>
              <a:defRPr/>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18" name="object 18"/>
          <p:cNvGrpSpPr/>
          <p:nvPr/>
        </p:nvGrpSpPr>
        <p:grpSpPr bwMode="auto">
          <a:xfrm>
            <a:off x="466725" y="6410325"/>
            <a:ext cx="3705225" cy="295274"/>
            <a:chOff x="466725" y="6410325"/>
            <a:chExt cx="3705225" cy="295274"/>
          </a:xfrm>
        </p:grpSpPr>
        <p:pic>
          <p:nvPicPr>
            <p:cNvPr id="19" name="object 19"/>
            <p:cNvPicPr/>
            <p:nvPr/>
          </p:nvPicPr>
          <p:blipFill>
            <a:blip r:embed="rId2"/>
            <a:stretch/>
          </p:blipFill>
          <p:spPr bwMode="auto">
            <a:xfrm>
              <a:off x="676275" y="6467475"/>
              <a:ext cx="2143125" cy="200025"/>
            </a:xfrm>
            <a:prstGeom prst="rect">
              <a:avLst/>
            </a:prstGeom>
          </p:spPr>
        </p:pic>
        <p:pic>
          <p:nvPicPr>
            <p:cNvPr id="20" name="object 20"/>
            <p:cNvPicPr/>
            <p:nvPr/>
          </p:nvPicPr>
          <p:blipFill>
            <a:blip r:embed="rId3"/>
            <a:stretch/>
          </p:blipFill>
          <p:spPr bwMode="auto">
            <a:xfrm>
              <a:off x="466725" y="6410325"/>
              <a:ext cx="3705225" cy="295274"/>
            </a:xfrm>
            <a:prstGeom prst="rect">
              <a:avLst/>
            </a:prstGeom>
          </p:spPr>
        </p:pic>
      </p:grpSp>
      <p:sp>
        <p:nvSpPr>
          <p:cNvPr id="22" name="object 22"/>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23" name="TextBox 22"/>
          <p:cNvSpPr txBox="1"/>
          <p:nvPr/>
        </p:nvSpPr>
        <p:spPr bwMode="auto">
          <a:xfrm flipH="0" flipV="0">
            <a:off x="1427393" y="2720436"/>
            <a:ext cx="8042439" cy="1554516"/>
          </a:xfrm>
          <a:prstGeom prst="rect">
            <a:avLst/>
          </a:prstGeom>
          <a:noFill/>
        </p:spPr>
        <p:txBody>
          <a:bodyPr wrap="square" rtlCol="0">
            <a:spAutoFit/>
          </a:bodyPr>
          <a:lstStyle/>
          <a:p>
            <a:pPr algn="ctr">
              <a:defRPr/>
            </a:pP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1169583268" name=""/>
          <p:cNvPicPr>
            <a:picLocks noChangeAspect="1"/>
          </p:cNvPicPr>
          <p:nvPr/>
        </p:nvPicPr>
        <p:blipFill>
          <a:blip r:embed="rId4"/>
          <a:stretch/>
        </p:blipFill>
        <p:spPr bwMode="auto">
          <a:xfrm flipH="0" flipV="0">
            <a:off x="9029700" y="2335267"/>
            <a:ext cx="1964099" cy="1996834"/>
          </a:xfrm>
          <a:prstGeom prst="rect">
            <a:avLst/>
          </a:prstGeom>
        </p:spPr>
      </p:pic>
      <p:sp>
        <p:nvSpPr>
          <p:cNvPr id="1553853902" name=""/>
          <p:cNvSpPr/>
          <p:nvPr/>
        </p:nvSpPr>
        <p:spPr bwMode="auto">
          <a:xfrm flipH="0" flipV="0">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p:nvPr/>
        </p:nvSpPr>
        <p:spPr bwMode="auto">
          <a:xfrm>
            <a:off x="-143647" y="100185"/>
            <a:ext cx="12481713" cy="6858000"/>
          </a:xfrm>
          <a:custGeom>
            <a:avLst/>
            <a:gdLst/>
            <a:ahLst/>
            <a:cxnLst/>
            <a:rect l="l" t="t" r="r" b="b"/>
            <a:pathLst>
              <a:path w="12192000" h="6858000" fill="norm" stroke="1"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pPr>
              <a:defRPr/>
            </a:pPr>
            <a:endParaRPr/>
          </a:p>
        </p:txBody>
      </p:sp>
      <p:grpSp>
        <p:nvGrpSpPr>
          <p:cNvPr id="3" name="object 3"/>
          <p:cNvGrpSpPr/>
          <p:nvPr/>
        </p:nvGrpSpPr>
        <p:grpSpPr bwMode="auto">
          <a:xfrm flipH="0" flipV="0">
            <a:off x="11919557" y="6647996"/>
            <a:ext cx="277265" cy="215082"/>
            <a:chOff x="0" y="0"/>
            <a:chExt cx="277265" cy="215082"/>
          </a:xfrm>
        </p:grpSpPr>
        <p:sp>
          <p:nvSpPr>
            <p:cNvPr id="4" name="object 4"/>
            <p:cNvSpPr/>
            <p:nvPr/>
          </p:nvSpPr>
          <p:spPr bwMode="auto">
            <a:xfrm>
              <a:off x="112795" y="151"/>
              <a:ext cx="71085" cy="214784"/>
            </a:xfrm>
            <a:custGeom>
              <a:avLst/>
              <a:gdLst/>
              <a:ahLst/>
              <a:cxnLst/>
              <a:rect l="l" t="t" r="r" b="b"/>
              <a:pathLst>
                <a:path w="1218565" h="6853555" fill="norm" stroke="1"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p:cNvSpPr/>
            <p:nvPr/>
          </p:nvSpPr>
          <p:spPr bwMode="auto">
            <a:xfrm>
              <a:off x="277" y="115794"/>
              <a:ext cx="276710" cy="99143"/>
            </a:xfrm>
            <a:custGeom>
              <a:avLst/>
              <a:gdLst/>
              <a:ahLst/>
              <a:cxnLst/>
              <a:rect l="l" t="t" r="r" b="b"/>
              <a:pathLst>
                <a:path w="4743450" h="3163570" fill="norm" stroke="1"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p:cNvSpPr/>
            <p:nvPr/>
          </p:nvSpPr>
          <p:spPr bwMode="auto">
            <a:xfrm>
              <a:off x="101401" y="0"/>
              <a:ext cx="175582" cy="214923"/>
            </a:xfrm>
            <a:custGeom>
              <a:avLst/>
              <a:gdLst/>
              <a:ahLst/>
              <a:cxn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p:cNvSpPr/>
            <p:nvPr/>
          </p:nvSpPr>
          <p:spPr bwMode="auto">
            <a:xfrm>
              <a:off x="125947" y="0"/>
              <a:ext cx="151059" cy="214923"/>
            </a:xfrm>
            <a:custGeom>
              <a:avLst/>
              <a:gdLst/>
              <a:ahLst/>
              <a:cxn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p:cNvSpPr/>
            <p:nvPr/>
          </p:nvSpPr>
          <p:spPr bwMode="auto">
            <a:xfrm>
              <a:off x="86954" y="95521"/>
              <a:ext cx="190029" cy="119401"/>
            </a:xfrm>
            <a:custGeom>
              <a:avLst/>
              <a:gdLst/>
              <a:ahLst/>
              <a:cxn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p:cNvSpPr/>
            <p:nvPr/>
          </p:nvSpPr>
          <p:spPr bwMode="auto">
            <a:xfrm>
              <a:off x="110491" y="0"/>
              <a:ext cx="166507" cy="214923"/>
            </a:xfrm>
            <a:custGeom>
              <a:avLst/>
              <a:gdLst/>
              <a:ahLst/>
              <a:cxn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p:cNvSpPr/>
            <p:nvPr/>
          </p:nvSpPr>
          <p:spPr bwMode="auto">
            <a:xfrm>
              <a:off x="201416" y="0"/>
              <a:ext cx="75567" cy="214923"/>
            </a:xfrm>
            <a:custGeom>
              <a:avLst/>
              <a:gdLst/>
              <a:ahLst/>
              <a:cxn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p:cNvSpPr/>
            <p:nvPr/>
          </p:nvSpPr>
          <p:spPr bwMode="auto">
            <a:xfrm>
              <a:off x="203729" y="0"/>
              <a:ext cx="73270" cy="214923"/>
            </a:xfrm>
            <a:custGeom>
              <a:avLst/>
              <a:gdLst/>
              <a:ahLst/>
              <a:cxn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p:cNvSpPr/>
            <p:nvPr/>
          </p:nvSpPr>
          <p:spPr bwMode="auto">
            <a:xfrm>
              <a:off x="170856" y="112536"/>
              <a:ext cx="106127" cy="102387"/>
            </a:xfrm>
            <a:custGeom>
              <a:avLst/>
              <a:gdLst/>
              <a:ahLst/>
              <a:cxn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p:cNvSpPr/>
          <p:nvPr/>
        </p:nvSpPr>
        <p:spPr bwMode="auto">
          <a:xfrm>
            <a:off x="0" y="4010025"/>
            <a:ext cx="447675" cy="2847975"/>
          </a:xfrm>
          <a:custGeom>
            <a:avLst/>
            <a:gdLst/>
            <a:ahLst/>
            <a:cxn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bwMode="auto">
          <a:xfrm>
            <a:off x="8829675" y="2524124"/>
            <a:ext cx="361950" cy="361950"/>
          </a:xfrm>
          <a:custGeom>
            <a:avLst/>
            <a:gdLst/>
            <a:ahLst/>
            <a:cxnLst/>
            <a:rect l="l" t="t" r="r" b="b"/>
            <a:pathLst>
              <a:path w="361950" h="361950" fill="norm" stroke="1"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pPr>
              <a:defRPr/>
            </a:pPr>
            <a:endParaRPr/>
          </a:p>
        </p:txBody>
      </p:sp>
      <p:sp>
        <p:nvSpPr>
          <p:cNvPr id="16" name="object 16"/>
          <p:cNvSpPr/>
          <p:nvPr/>
        </p:nvSpPr>
        <p:spPr bwMode="auto">
          <a:xfrm>
            <a:off x="11010900" y="5610225"/>
            <a:ext cx="647700" cy="647700"/>
          </a:xfrm>
          <a:custGeom>
            <a:avLst/>
            <a:gdLst/>
            <a:ahLst/>
            <a:cxnLst/>
            <a:rect l="l" t="t" r="r" b="b"/>
            <a:pathLst>
              <a:path w="647700" h="647700" fill="norm" stroke="1"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pPr>
              <a:defRPr/>
            </a:pPr>
            <a:endParaRPr/>
          </a:p>
        </p:txBody>
      </p:sp>
      <p:pic>
        <p:nvPicPr>
          <p:cNvPr id="17" name="object 17"/>
          <p:cNvPicPr/>
          <p:nvPr/>
        </p:nvPicPr>
        <p:blipFill>
          <a:blip r:embed="rId2"/>
          <a:stretch/>
        </p:blipFill>
        <p:spPr bwMode="auto">
          <a:xfrm>
            <a:off x="10515600" y="6291262"/>
            <a:ext cx="247650" cy="247650"/>
          </a:xfrm>
          <a:prstGeom prst="rect">
            <a:avLst/>
          </a:prstGeom>
        </p:spPr>
      </p:pic>
      <p:grpSp>
        <p:nvGrpSpPr>
          <p:cNvPr id="18" name="object 18"/>
          <p:cNvGrpSpPr/>
          <p:nvPr/>
        </p:nvGrpSpPr>
        <p:grpSpPr bwMode="auto">
          <a:xfrm flipH="0" flipV="0">
            <a:off x="-93740" y="4007180"/>
            <a:ext cx="4019990" cy="3009899"/>
            <a:chOff x="0" y="0"/>
            <a:chExt cx="4019990" cy="3009899"/>
          </a:xfrm>
        </p:grpSpPr>
        <p:pic>
          <p:nvPicPr>
            <p:cNvPr id="19" name="object 19"/>
            <p:cNvPicPr/>
            <p:nvPr/>
          </p:nvPicPr>
          <p:blipFill>
            <a:blip r:embed="rId3"/>
            <a:stretch/>
          </p:blipFill>
          <p:spPr bwMode="auto">
            <a:xfrm>
              <a:off x="408497" y="2590801"/>
              <a:ext cx="3611493" cy="295273"/>
            </a:xfrm>
            <a:prstGeom prst="rect">
              <a:avLst/>
            </a:prstGeom>
          </p:spPr>
        </p:pic>
        <p:pic>
          <p:nvPicPr>
            <p:cNvPr id="20" name="object 20"/>
            <p:cNvPicPr/>
            <p:nvPr/>
          </p:nvPicPr>
          <p:blipFill>
            <a:blip r:embed="rId4"/>
            <a:stretch/>
          </p:blipFill>
          <p:spPr bwMode="auto">
            <a:xfrm>
              <a:off x="0" y="0"/>
              <a:ext cx="1689694" cy="3009897"/>
            </a:xfrm>
            <a:prstGeom prst="rect">
              <a:avLst/>
            </a:prstGeom>
          </p:spPr>
        </p:pic>
      </p:grpSp>
      <p:sp>
        <p:nvSpPr>
          <p:cNvPr id="21" name="object 21"/>
          <p:cNvSpPr txBox="1">
            <a:spLocks noGrp="1"/>
          </p:cNvSpPr>
          <p:nvPr>
            <p:ph type="title"/>
          </p:nvPr>
        </p:nvSpPr>
        <p:spPr bwMode="auto">
          <a:xfrm flipH="0" flipV="0">
            <a:off x="739773" y="482605"/>
            <a:ext cx="2710404" cy="683929"/>
          </a:xfrm>
          <a:prstGeom prst="rect">
            <a:avLst/>
          </a:prstGeom>
        </p:spPr>
        <p:txBody>
          <a:bodyPr vert="horz" wrap="square" lIns="0" tIns="13334" rIns="0" bIns="0" rtlCol="0">
            <a:spAutoFit/>
          </a:bodyPr>
          <a:lstStyle/>
          <a:p>
            <a:pPr marL="12700">
              <a:lnSpc>
                <a:spcPct val="100000"/>
              </a:lnSpc>
              <a:spcBef>
                <a:spcPts val="105"/>
              </a:spcBef>
              <a:defRPr/>
            </a:pPr>
            <a:r>
              <a:rPr u="sng" spc="25">
                <a:latin typeface="Asana Math"/>
                <a:cs typeface="Asana Math"/>
              </a:rPr>
              <a:t>A</a:t>
            </a:r>
            <a:r>
              <a:rPr u="sng" spc="-5">
                <a:latin typeface="Asana Math"/>
                <a:cs typeface="Asana Math"/>
              </a:rPr>
              <a:t>G</a:t>
            </a:r>
            <a:r>
              <a:rPr u="sng" spc="-35">
                <a:latin typeface="Asana Math"/>
                <a:cs typeface="Asana Math"/>
              </a:rPr>
              <a:t>E</a:t>
            </a:r>
            <a:r>
              <a:rPr u="sng" spc="15">
                <a:latin typeface="Asana Math"/>
                <a:cs typeface="Asana Math"/>
              </a:rPr>
              <a:t>N</a:t>
            </a:r>
            <a:r>
              <a:rPr u="sng">
                <a:latin typeface="Asana Math"/>
                <a:cs typeface="Asana Math"/>
              </a:rPr>
              <a:t>DA:</a:t>
            </a:r>
            <a:endParaRPr/>
          </a:p>
        </p:txBody>
      </p:sp>
      <p:sp>
        <p:nvSpPr>
          <p:cNvPr id="22" name="object 22"/>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23" name="TextBox 22"/>
          <p:cNvSpPr txBox="1"/>
          <p:nvPr/>
        </p:nvSpPr>
        <p:spPr bwMode="auto">
          <a:xfrm flipH="0" flipV="0">
            <a:off x="2509805" y="1041531"/>
            <a:ext cx="6102887" cy="4846356"/>
          </a:xfrm>
          <a:prstGeom prst="rect">
            <a:avLst/>
          </a:prstGeom>
          <a:noFill/>
        </p:spPr>
        <p:txBody>
          <a:bodyPr wrap="square" rtlCol="0">
            <a:spAutoFit/>
          </a:bodyPr>
          <a:lstStyle/>
          <a:p>
            <a:pPr algn="l">
              <a:defRPr/>
            </a:pPr>
            <a:endParaRPr lang="en-US" sz="2800" b="0" i="0">
              <a:solidFill>
                <a:srgbClr val="0D0D0D"/>
              </a:solidFill>
              <a:latin typeface="Times New Roman"/>
              <a:cs typeface="Times New Roman"/>
            </a:endParaRPr>
          </a:p>
          <a:p>
            <a:pPr algn="l">
              <a:buFont typeface="+mj-lt"/>
              <a:buAutoNum type="arabicPeriod"/>
              <a:defRPr/>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defRPr/>
            </a:pPr>
            <a:r>
              <a:rPr lang="en-US" sz="3200">
                <a:solidFill>
                  <a:srgbClr val="0D0D0D"/>
                </a:solidFill>
                <a:latin typeface="Asana Math"/>
                <a:cs typeface="Asana Math"/>
              </a:rPr>
              <a:t>Data set Description</a:t>
            </a:r>
            <a:endParaRPr sz="3200" b="0" i="0">
              <a:solidFill>
                <a:srgbClr val="0D0D0D"/>
              </a:solidFill>
              <a:latin typeface="Asana Math"/>
              <a:cs typeface="Asana Math"/>
            </a:endParaRPr>
          </a:p>
          <a:p>
            <a:pPr algn="l">
              <a:buFont typeface="+mj-lt"/>
              <a:buAutoNum type="arabicPeriod"/>
              <a:defRPr/>
            </a:pPr>
            <a:r>
              <a:rPr lang="en-US" sz="3200" b="0" i="0">
                <a:solidFill>
                  <a:srgbClr val="0D0D0D"/>
                </a:solidFill>
                <a:latin typeface="Asana Math"/>
                <a:cs typeface="Asana Math"/>
              </a:rPr>
              <a:t>Modeling Approach</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Results and </a:t>
            </a:r>
            <a:r>
              <a:rPr lang="en-US" sz="3200">
                <a:solidFill>
                  <a:srgbClr val="0D0D0D"/>
                </a:solidFill>
                <a:latin typeface="Asana Math"/>
                <a:cs typeface="Asana Math"/>
              </a:rPr>
              <a:t>Discussion</a:t>
            </a:r>
            <a:endParaRPr sz="3200" b="0" i="0">
              <a:solidFill>
                <a:srgbClr val="0D0D0D"/>
              </a:solidFill>
              <a:latin typeface="Asana Math"/>
              <a:cs typeface="Asana Math"/>
            </a:endParaRPr>
          </a:p>
          <a:p>
            <a:pPr algn="l">
              <a:buFont typeface="+mj-lt"/>
              <a:buAutoNum type="arabicPeriod"/>
              <a:defRPr/>
            </a:pPr>
            <a:r>
              <a:rPr lang="en-US" sz="3200" b="0" i="0">
                <a:solidFill>
                  <a:srgbClr val="0D0D0D"/>
                </a:solidFill>
                <a:latin typeface="Asana Math"/>
                <a:cs typeface="Asana Math"/>
              </a:rPr>
              <a:t>Conclusion</a:t>
            </a:r>
            <a:endParaRPr/>
          </a:p>
          <a:p>
            <a:pPr>
              <a:defRPr/>
            </a:pPr>
            <a:endParaRPr lang="en-IN" sz="280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2" name="object 2"/>
          <p:cNvGrpSpPr/>
          <p:nvPr/>
        </p:nvGrpSpPr>
        <p:grpSpPr bwMode="auto">
          <a:xfrm>
            <a:off x="7991475" y="2933699"/>
            <a:ext cx="2762250" cy="3257550"/>
            <a:chOff x="7991475" y="2933699"/>
            <a:chExt cx="2762250" cy="3257550"/>
          </a:xfrm>
        </p:grpSpPr>
        <p:sp>
          <p:nvSpPr>
            <p:cNvPr id="3" name="object 3"/>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p:cNvPicPr/>
            <p:nvPr/>
          </p:nvPicPr>
          <p:blipFill>
            <a:blip r:embed="rId2"/>
            <a:stretch/>
          </p:blipFill>
          <p:spPr bwMode="auto">
            <a:xfrm>
              <a:off x="7991475" y="2933699"/>
              <a:ext cx="2762250" cy="3257550"/>
            </a:xfrm>
            <a:prstGeom prst="rect">
              <a:avLst/>
            </a:prstGeom>
          </p:spPr>
        </p:pic>
      </p:grpSp>
      <p:sp>
        <p:nvSpPr>
          <p:cNvPr id="6" name="object 6"/>
          <p:cNvSpPr/>
          <p:nvPr/>
        </p:nvSpPr>
        <p:spPr bwMode="auto">
          <a:xfrm flipH="0" flipV="1">
            <a:off x="12060599" y="6667499"/>
            <a:ext cx="55199" cy="571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7" name="object 7"/>
          <p:cNvSpPr txBox="1">
            <a:spLocks noGrp="1"/>
          </p:cNvSpPr>
          <p:nvPr>
            <p:ph type="title"/>
          </p:nvPr>
        </p:nvSpPr>
        <p:spPr bwMode="auto">
          <a:xfrm flipH="0" flipV="0">
            <a:off x="834070" y="582271"/>
            <a:ext cx="7797960" cy="664244"/>
          </a:xfrm>
          <a:prstGeom prst="rect">
            <a:avLst/>
          </a:prstGeom>
        </p:spPr>
        <p:txBody>
          <a:bodyPr vert="horz" wrap="square" lIns="0" tIns="16509" rIns="0" bIns="0" rtlCol="0">
            <a:spAutoFit/>
          </a:bodyPr>
          <a:lstStyle/>
          <a:p>
            <a:pPr marL="12700" algn="l">
              <a:lnSpc>
                <a:spcPct val="100000"/>
              </a:lnSpc>
              <a:spcBef>
                <a:spcPts val="130"/>
              </a:spcBef>
              <a:tabLst>
                <a:tab pos="2727960" algn="l"/>
              </a:tabLst>
              <a:defRPr/>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8" name="object 8"/>
          <p:cNvPicPr/>
          <p:nvPr/>
        </p:nvPicPr>
        <p:blipFill>
          <a:blip r:embed="rId3"/>
          <a:stretch/>
        </p:blipFill>
        <p:spPr bwMode="auto">
          <a:xfrm>
            <a:off x="676275" y="6467475"/>
            <a:ext cx="2143125" cy="200025"/>
          </a:xfrm>
          <a:prstGeom prst="rect">
            <a:avLst/>
          </a:prstGeom>
        </p:spPr>
      </p:pic>
      <p:sp>
        <p:nvSpPr>
          <p:cNvPr id="10" name="object 10"/>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1830590480" name=""/>
          <p:cNvSpPr/>
          <p:nvPr/>
        </p:nvSpPr>
        <p:spPr bwMode="auto">
          <a:xfrm rot="19910601" flipH="0" flipV="0">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01469368" name=""/>
          <p:cNvSpPr txBox="1"/>
          <p:nvPr/>
        </p:nvSpPr>
        <p:spPr bwMode="auto">
          <a:xfrm flipH="0" flipV="0">
            <a:off x="1443037" y="1700714"/>
            <a:ext cx="9139047" cy="341379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v"/>
              <a:defRPr/>
            </a:pPr>
            <a:r>
              <a:rPr sz="2800"/>
              <a:t>To solve the</a:t>
            </a:r>
            <a:r>
              <a:rPr sz="2800"/>
              <a:t> difficulties in an organisation.</a:t>
            </a:r>
            <a:endParaRPr sz="2800"/>
          </a:p>
          <a:p>
            <a:pPr marL="349965" indent="-349965" algn="l">
              <a:buFont typeface="Wingdings"/>
              <a:buChar char="v"/>
              <a:defRPr/>
            </a:pPr>
            <a:r>
              <a:rPr sz="2800"/>
              <a:t>To focus on the growth of the organistaion.</a:t>
            </a:r>
            <a:endParaRPr sz="2800"/>
          </a:p>
          <a:p>
            <a:pPr marL="349965" indent="-349965" algn="l">
              <a:buFont typeface="Wingdings"/>
              <a:buChar char="v"/>
              <a:defRPr/>
            </a:pPr>
            <a:r>
              <a:rPr sz="2800"/>
              <a:t>To analysis the performances of employees.</a:t>
            </a:r>
            <a:endParaRPr sz="2800"/>
          </a:p>
          <a:p>
            <a:pPr marL="349965" indent="-349965" algn="l">
              <a:buFont typeface="Wingdings"/>
              <a:buChar char="v"/>
              <a:defRPr/>
            </a:pPr>
            <a:r>
              <a:rPr sz="2800"/>
              <a:t>To motivate the low performers by giving</a:t>
            </a:r>
            <a:endParaRPr sz="2800"/>
          </a:p>
          <a:p>
            <a:pPr algn="l">
              <a:defRPr/>
            </a:pPr>
            <a:r>
              <a:rPr sz="2800"/>
              <a:t>    appreciation.</a:t>
            </a:r>
            <a:endParaRPr sz="2800"/>
          </a:p>
          <a:p>
            <a:pPr marL="349965" indent="-349965" algn="l">
              <a:buFont typeface="Wingdings"/>
              <a:buChar char="v"/>
              <a:defRPr/>
            </a:pPr>
            <a:r>
              <a:rPr sz="2800"/>
              <a:t>To appreciate the best performers by</a:t>
            </a:r>
            <a:endParaRPr sz="2800"/>
          </a:p>
          <a:p>
            <a:pPr algn="l">
              <a:defRPr/>
            </a:pPr>
            <a:r>
              <a:rPr sz="2800"/>
              <a:t>     giving increments, bonus and promotions</a:t>
            </a:r>
            <a:r>
              <a:rPr sz="2200"/>
              <a:t>. </a:t>
            </a:r>
            <a:endParaRPr sz="2200"/>
          </a:p>
          <a:p>
            <a:pPr marL="349965" indent="-349965" algn="l">
              <a:buFont typeface="Wingdings"/>
              <a:buChar char="v"/>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2" name="object 2"/>
          <p:cNvGrpSpPr/>
          <p:nvPr/>
        </p:nvGrpSpPr>
        <p:grpSpPr bwMode="auto">
          <a:xfrm>
            <a:off x="8658225" y="2647949"/>
            <a:ext cx="3533775" cy="3810000"/>
            <a:chOff x="8658225" y="2647949"/>
            <a:chExt cx="3533775" cy="3810000"/>
          </a:xfrm>
        </p:grpSpPr>
        <p:sp>
          <p:nvSpPr>
            <p:cNvPr id="3" name="object 3"/>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p:cNvPicPr/>
            <p:nvPr/>
          </p:nvPicPr>
          <p:blipFill>
            <a:blip r:embed="rId2"/>
            <a:stretch/>
          </p:blipFill>
          <p:spPr bwMode="auto">
            <a:xfrm>
              <a:off x="8658225" y="2647949"/>
              <a:ext cx="3533775" cy="3810000"/>
            </a:xfrm>
            <a:prstGeom prst="rect">
              <a:avLst/>
            </a:prstGeom>
          </p:spPr>
        </p:pic>
      </p:grpSp>
      <p:sp>
        <p:nvSpPr>
          <p:cNvPr id="6" name="object 6"/>
          <p:cNvSpPr/>
          <p:nvPr/>
        </p:nvSpPr>
        <p:spPr bwMode="auto">
          <a:xfrm>
            <a:off x="6696075" y="1695450"/>
            <a:ext cx="314325" cy="3238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7" name="object 7"/>
          <p:cNvSpPr txBox="1">
            <a:spLocks noGrp="1"/>
          </p:cNvSpPr>
          <p:nvPr>
            <p:ph type="title"/>
          </p:nvPr>
        </p:nvSpPr>
        <p:spPr bwMode="auto">
          <a:xfrm flipH="0" flipV="0">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defRPr/>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8" name="object 8"/>
          <p:cNvPicPr/>
          <p:nvPr/>
        </p:nvPicPr>
        <p:blipFill>
          <a:blip r:embed="rId3"/>
          <a:stretch/>
        </p:blipFill>
        <p:spPr bwMode="auto">
          <a:xfrm>
            <a:off x="676275" y="6467475"/>
            <a:ext cx="2143125" cy="200025"/>
          </a:xfrm>
          <a:prstGeom prst="rect">
            <a:avLst/>
          </a:prstGeom>
        </p:spPr>
      </p:pic>
      <p:sp>
        <p:nvSpPr>
          <p:cNvPr id="10" name="object 10"/>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11" name="TextBox 10"/>
          <p:cNvSpPr txBox="1"/>
          <p:nvPr/>
        </p:nvSpPr>
        <p:spPr bwMode="auto">
          <a:xfrm>
            <a:off x="1519194" y="1357615"/>
            <a:ext cx="7942833" cy="4206276"/>
          </a:xfrm>
          <a:prstGeom prst="rect">
            <a:avLst/>
          </a:prstGeom>
          <a:noFill/>
        </p:spPr>
        <p:txBody>
          <a:bodyPr wrap="square" rtlCol="0">
            <a:spAutoFit/>
          </a:bodyPr>
          <a:lstStyle/>
          <a:p>
            <a:pPr algn="l">
              <a:buFont typeface="Arial"/>
              <a:buChar char="•"/>
              <a:defRPr/>
            </a:pPr>
            <a:r>
              <a:rPr lang="en-US" sz="3000" b="0" i="0">
                <a:solidFill>
                  <a:srgbClr val="0D0D0D"/>
                </a:solidFill>
                <a:latin typeface="Times New Roman"/>
                <a:cs typeface="Times New Roman"/>
              </a:rPr>
              <a:t>.</a:t>
            </a:r>
            <a:endParaRPr sz="3000" b="0"/>
          </a:p>
          <a:p>
            <a:pPr>
              <a:defRPr/>
            </a:pPr>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endParaRPr lang="en-US" sz="3000" b="0">
              <a:latin typeface="Asana Math"/>
              <a:cs typeface="Asana Math"/>
            </a:endParaRPr>
          </a:p>
        </p:txBody>
      </p:sp>
      <p:sp>
        <p:nvSpPr>
          <p:cNvPr id="1074452268" name=""/>
          <p:cNvSpPr/>
          <p:nvPr/>
        </p:nvSpPr>
        <p:spPr bwMode="auto">
          <a:xfrm flipH="0" flipV="0">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object 2"/>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3" name="object 3"/>
          <p:cNvSpPr/>
          <p:nvPr/>
        </p:nvSpPr>
        <p:spPr bwMode="auto">
          <a:xfrm>
            <a:off x="6696075" y="1695450"/>
            <a:ext cx="314325" cy="3238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5" name="object 5"/>
          <p:cNvSpPr txBox="1">
            <a:spLocks noGrp="1"/>
          </p:cNvSpPr>
          <p:nvPr>
            <p:ph type="title"/>
          </p:nvPr>
        </p:nvSpPr>
        <p:spPr bwMode="auto">
          <a:xfrm flipH="0" flipV="0">
            <a:off x="-640831" y="715243"/>
            <a:ext cx="7494284" cy="549944"/>
          </a:xfrm>
          <a:prstGeom prst="rect">
            <a:avLst/>
          </a:prstGeom>
        </p:spPr>
        <p:txBody>
          <a:bodyPr vert="horz" wrap="square" lIns="0" tIns="16509" rIns="0" bIns="0" rtlCol="0">
            <a:spAutoFit/>
          </a:bodyPr>
          <a:lstStyle/>
          <a:p>
            <a:pPr marL="12700">
              <a:lnSpc>
                <a:spcPct val="100000"/>
              </a:lnSpc>
              <a:spcBef>
                <a:spcPts val="130"/>
              </a:spcBef>
              <a:defRPr/>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u="sng">
              <a:latin typeface="Asana Math"/>
              <a:cs typeface="Asana Math"/>
            </a:endParaRPr>
          </a:p>
        </p:txBody>
      </p:sp>
      <p:pic>
        <p:nvPicPr>
          <p:cNvPr id="6" name="object 6"/>
          <p:cNvPicPr/>
          <p:nvPr/>
        </p:nvPicPr>
        <p:blipFill>
          <a:blip r:embed="rId2"/>
          <a:stretch/>
        </p:blipFill>
        <p:spPr bwMode="auto">
          <a:xfrm flipH="0" flipV="0">
            <a:off x="723899" y="6296186"/>
            <a:ext cx="407837" cy="361788"/>
          </a:xfrm>
          <a:prstGeom prst="rect">
            <a:avLst/>
          </a:prstGeom>
        </p:spPr>
      </p:pic>
      <p:sp>
        <p:nvSpPr>
          <p:cNvPr id="8" name="object 8"/>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608670588" name=""/>
          <p:cNvSpPr txBox="1"/>
          <p:nvPr/>
        </p:nvSpPr>
        <p:spPr bwMode="auto">
          <a:xfrm flipH="0" flipV="0">
            <a:off x="1694644" y="1808942"/>
            <a:ext cx="6725938" cy="286515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lgn="l">
              <a:buFont typeface="Wingdings"/>
              <a:buChar char="Ø"/>
              <a:defRPr/>
            </a:pPr>
            <a:r>
              <a:rPr sz="2600"/>
              <a:t>CEO</a:t>
            </a:r>
            <a:endParaRPr sz="2600"/>
          </a:p>
          <a:p>
            <a:pPr marL="283879" indent="-283879" algn="l">
              <a:buFont typeface="Wingdings"/>
              <a:buChar char="Ø"/>
              <a:defRPr/>
            </a:pPr>
            <a:r>
              <a:rPr sz="2600"/>
              <a:t>Directors</a:t>
            </a:r>
            <a:endParaRPr sz="2600"/>
          </a:p>
          <a:p>
            <a:pPr marL="283879" indent="-283879" algn="l">
              <a:buFont typeface="Wingdings"/>
              <a:buChar char="Ø"/>
              <a:defRPr/>
            </a:pPr>
            <a:r>
              <a:rPr sz="2600"/>
              <a:t>Manager</a:t>
            </a:r>
            <a:endParaRPr sz="2600"/>
          </a:p>
          <a:p>
            <a:pPr marL="283879" indent="-283879" algn="l">
              <a:buFont typeface="Wingdings"/>
              <a:buChar char="Ø"/>
              <a:defRPr/>
            </a:pPr>
            <a:r>
              <a:rPr sz="2600"/>
              <a:t>Foreman</a:t>
            </a:r>
            <a:endParaRPr sz="2600"/>
          </a:p>
          <a:p>
            <a:pPr marL="283879" indent="-283879" algn="l">
              <a:buFont typeface="Wingdings"/>
              <a:buChar char="Ø"/>
              <a:defRPr/>
            </a:pPr>
            <a:r>
              <a:rPr sz="2600"/>
              <a:t>Sales Executive</a:t>
            </a:r>
            <a:endParaRPr sz="2600"/>
          </a:p>
          <a:p>
            <a:pPr marL="283879" indent="-283879" algn="l">
              <a:buFont typeface="Wingdings"/>
              <a:buChar char="Ø"/>
              <a:defRPr/>
            </a:pPr>
            <a:r>
              <a:rPr sz="2600"/>
              <a:t>Sales Person</a:t>
            </a:r>
            <a:endParaRPr sz="2600"/>
          </a:p>
          <a:p>
            <a:pPr marL="283879" indent="-283879" algn="l">
              <a:buFont typeface="Wingdings"/>
              <a:buChar char="Ø"/>
              <a:defRPr/>
            </a:pPr>
            <a:r>
              <a:rPr sz="2600"/>
              <a:t>Workers and </a:t>
            </a:r>
            <a:r>
              <a:rPr sz="2600"/>
              <a:t>Employees</a:t>
            </a:r>
            <a:endParaRPr/>
          </a:p>
        </p:txBody>
      </p:sp>
      <p:pic>
        <p:nvPicPr>
          <p:cNvPr id="106073345" name=""/>
          <p:cNvPicPr>
            <a:picLocks noChangeAspect="1"/>
          </p:cNvPicPr>
          <p:nvPr/>
        </p:nvPicPr>
        <p:blipFill>
          <a:blip r:embed="rId3"/>
          <a:stretch/>
        </p:blipFill>
        <p:spPr bwMode="auto">
          <a:xfrm flipH="0" flipV="0">
            <a:off x="5917298" y="1282460"/>
            <a:ext cx="6039791" cy="391812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 name="object 2"/>
          <p:cNvPicPr/>
          <p:nvPr/>
        </p:nvPicPr>
        <p:blipFill>
          <a:blip r:embed="rId2"/>
          <a:stretch/>
        </p:blipFill>
        <p:spPr bwMode="auto">
          <a:xfrm>
            <a:off x="0" y="1476375"/>
            <a:ext cx="2695574" cy="3248025"/>
          </a:xfrm>
          <a:prstGeom prst="rect">
            <a:avLst/>
          </a:prstGeom>
        </p:spPr>
      </p:pic>
      <p:sp>
        <p:nvSpPr>
          <p:cNvPr id="3" name="object 3"/>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flipH="0" flipV="0">
            <a:off x="2029867" y="3352799"/>
            <a:ext cx="237082" cy="228599"/>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5" name="object 5"/>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6" name="object 6"/>
          <p:cNvSpPr txBox="1">
            <a:spLocks noGrp="1"/>
          </p:cNvSpPr>
          <p:nvPr>
            <p:ph type="title"/>
          </p:nvPr>
        </p:nvSpPr>
        <p:spPr bwMode="auto">
          <a:xfrm>
            <a:off x="1891663" y="514121"/>
            <a:ext cx="9763339" cy="1110650"/>
          </a:xfrm>
          <a:prstGeom prst="rect">
            <a:avLst/>
          </a:prstGeom>
        </p:spPr>
        <p:txBody>
          <a:bodyPr vert="horz" wrap="square" lIns="0" tIns="13335" rIns="0" bIns="0" rtlCol="0">
            <a:spAutoFit/>
          </a:bodyPr>
          <a:lstStyle/>
          <a:p>
            <a:pPr marL="12700" algn="r">
              <a:lnSpc>
                <a:spcPct val="100000"/>
              </a:lnSpc>
              <a:spcBef>
                <a:spcPts val="105"/>
              </a:spcBef>
              <a:defRPr/>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endParaRPr/>
          </a:p>
        </p:txBody>
      </p:sp>
      <p:pic>
        <p:nvPicPr>
          <p:cNvPr id="7" name="object 7"/>
          <p:cNvPicPr/>
          <p:nvPr/>
        </p:nvPicPr>
        <p:blipFill>
          <a:blip r:embed="rId3"/>
          <a:stretch/>
        </p:blipFill>
        <p:spPr bwMode="auto">
          <a:xfrm>
            <a:off x="676275" y="6467475"/>
            <a:ext cx="2143125" cy="200025"/>
          </a:xfrm>
          <a:prstGeom prst="rect">
            <a:avLst/>
          </a:prstGeom>
        </p:spPr>
      </p:pic>
      <p:sp>
        <p:nvSpPr>
          <p:cNvPr id="9" name="object 9"/>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239590997" name=""/>
          <p:cNvSpPr txBox="1"/>
          <p:nvPr/>
        </p:nvSpPr>
        <p:spPr bwMode="auto">
          <a:xfrm flipH="0" flipV="0">
            <a:off x="2819399" y="1929553"/>
            <a:ext cx="7918173" cy="377955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27936" indent="-327936" algn="l">
              <a:buFont typeface="Wingdings"/>
              <a:buChar char="w"/>
              <a:defRPr/>
            </a:pPr>
            <a:r>
              <a:rPr sz="2200"/>
              <a:t>Conditional formatting - To find the missing values.</a:t>
            </a:r>
            <a:endParaRPr sz="2200"/>
          </a:p>
          <a:p>
            <a:pPr marL="327936" indent="-327936" algn="l">
              <a:buFont typeface="Wingdings"/>
              <a:buChar char="w"/>
              <a:defRPr/>
            </a:pPr>
            <a:r>
              <a:rPr sz="2200"/>
              <a:t>Filter - To remove the blank spaces between the data’s</a:t>
            </a:r>
            <a:endParaRPr sz="2200"/>
          </a:p>
          <a:p>
            <a:pPr marL="327936" indent="-327936" algn="l">
              <a:buFont typeface="Wingdings"/>
              <a:buChar char="w"/>
              <a:defRPr/>
            </a:pPr>
            <a:r>
              <a:rPr sz="2200"/>
              <a:t>Formula - To rate the employees performances through formulating.</a:t>
            </a:r>
            <a:endParaRPr sz="2200"/>
          </a:p>
          <a:p>
            <a:pPr marL="327936" indent="-327936" algn="l">
              <a:buFont typeface="Wingdings"/>
              <a:buChar char="w"/>
              <a:defRPr/>
            </a:pPr>
            <a:r>
              <a:rPr sz="2200"/>
              <a:t>Pivot Table - To produce a detail summary about the 	    	 employees performance with various fields like Employees rating, Gender and Work locations.</a:t>
            </a:r>
            <a:endParaRPr sz="2200"/>
          </a:p>
          <a:p>
            <a:pPr marL="327936" indent="-327936" algn="l">
              <a:buFont typeface="Wingdings"/>
              <a:buChar char="w"/>
              <a:defRPr/>
            </a:pPr>
            <a:r>
              <a:rPr sz="2200"/>
              <a:t>Graph - To show a pictorial representation about the data.</a:t>
            </a:r>
            <a:endParaRPr sz="2200"/>
          </a:p>
          <a:p>
            <a:pPr marL="327936" indent="-327936" algn="l">
              <a:buFont typeface="Wingdings"/>
              <a:buChar char="w"/>
              <a:defRPr/>
            </a:pPr>
            <a:r>
              <a:rPr sz="2200"/>
              <a:t> </a:t>
            </a:r>
            <a:r>
              <a:rPr sz="2200"/>
              <a:t>Slicer - To change the view of chart through the help of slicer tool.</a:t>
            </a:r>
            <a:endParaRPr sz="2200"/>
          </a:p>
          <a:p>
            <a:pPr marL="327936" indent="-327936" algn="l">
              <a:buFont typeface="Wingdings"/>
              <a:buChar char="w"/>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55331" y="385443"/>
            <a:ext cx="10681514" cy="731555"/>
          </a:xfrm>
        </p:spPr>
        <p:txBody>
          <a:bodyPr/>
          <a:lstStyle/>
          <a:p>
            <a:pPr algn="l">
              <a:defRPr/>
            </a:pPr>
            <a:r>
              <a:rPr lang="en-IN" u="sng">
                <a:latin typeface="Asana Math"/>
                <a:cs typeface="Asana Math"/>
              </a:rPr>
              <a:t>Data</a:t>
            </a:r>
            <a:r>
              <a:rPr lang="en-US" u="sng">
                <a:latin typeface="Asana Math"/>
                <a:cs typeface="Asana Math"/>
              </a:rPr>
              <a:t> </a:t>
            </a:r>
            <a:r>
              <a:rPr lang="en-US" u="sng">
                <a:latin typeface="Asana Math"/>
                <a:cs typeface="Asana Math"/>
              </a:rPr>
              <a:t>S</a:t>
            </a:r>
            <a:r>
              <a:rPr lang="en-IN" u="sng">
                <a:latin typeface="Asana Math"/>
                <a:cs typeface="Asana Math"/>
              </a:rPr>
              <a:t>et Description</a:t>
            </a:r>
            <a:r>
              <a:rPr lang="en-US" u="sng">
                <a:latin typeface="Asana Math"/>
                <a:cs typeface="Asana Math"/>
              </a:rPr>
              <a:t>:</a:t>
            </a:r>
            <a:endParaRPr/>
          </a:p>
        </p:txBody>
      </p:sp>
      <p:sp>
        <p:nvSpPr>
          <p:cNvPr id="83635885" name=""/>
          <p:cNvSpPr txBox="1"/>
          <p:nvPr/>
        </p:nvSpPr>
        <p:spPr bwMode="auto">
          <a:xfrm flipH="0" flipV="0">
            <a:off x="3248031" y="1436369"/>
            <a:ext cx="2951071" cy="411483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27936" indent="-327936" algn="l">
              <a:buFont typeface="Wingdings"/>
              <a:buChar char="Ø"/>
              <a:defRPr/>
            </a:pPr>
            <a:r>
              <a:rPr sz="2200" b="1"/>
              <a:t>Employee ID</a:t>
            </a:r>
            <a:endParaRPr sz="2200" b="1"/>
          </a:p>
          <a:p>
            <a:pPr marL="327936" indent="-327936" algn="l">
              <a:buFont typeface="Wingdings"/>
              <a:buChar char="Ø"/>
              <a:defRPr/>
            </a:pPr>
            <a:r>
              <a:rPr sz="2200" b="1"/>
              <a:t>Name</a:t>
            </a:r>
            <a:endParaRPr sz="2200" b="1"/>
          </a:p>
          <a:p>
            <a:pPr marL="327936" indent="-327936" algn="l">
              <a:buFont typeface="Wingdings"/>
              <a:buChar char="Ø"/>
              <a:defRPr/>
            </a:pPr>
            <a:r>
              <a:rPr sz="2200" b="1"/>
              <a:t>Gender</a:t>
            </a:r>
            <a:endParaRPr sz="2200" b="1"/>
          </a:p>
          <a:p>
            <a:pPr marL="327936" indent="-327936" algn="l">
              <a:buFont typeface="Wingdings"/>
              <a:buChar char="Ø"/>
              <a:defRPr/>
            </a:pPr>
            <a:r>
              <a:rPr sz="2200" b="1"/>
              <a:t>Department</a:t>
            </a:r>
            <a:endParaRPr sz="2200" b="1"/>
          </a:p>
          <a:p>
            <a:pPr marL="327936" indent="-327936" algn="l">
              <a:buFont typeface="Wingdings"/>
              <a:buChar char="Ø"/>
              <a:defRPr/>
            </a:pPr>
            <a:r>
              <a:rPr sz="2200" b="1"/>
              <a:t>Salary</a:t>
            </a:r>
            <a:endParaRPr sz="2200" b="1"/>
          </a:p>
          <a:p>
            <a:pPr marL="327936" indent="-327936" algn="l">
              <a:buFont typeface="Wingdings"/>
              <a:buChar char="Ø"/>
              <a:defRPr/>
            </a:pPr>
            <a:r>
              <a:rPr sz="2200" b="1"/>
              <a:t>Start Date</a:t>
            </a:r>
            <a:endParaRPr sz="2200" b="1"/>
          </a:p>
          <a:p>
            <a:pPr marL="327936" indent="-327936" algn="l">
              <a:buFont typeface="Wingdings"/>
              <a:buChar char="Ø"/>
              <a:defRPr/>
            </a:pPr>
            <a:r>
              <a:rPr sz="2200" b="1"/>
              <a:t>FTE</a:t>
            </a:r>
            <a:endParaRPr sz="2200" b="1"/>
          </a:p>
          <a:p>
            <a:pPr marL="327936" indent="-327936" algn="l">
              <a:buFont typeface="Wingdings"/>
              <a:buChar char="Ø"/>
              <a:defRPr/>
            </a:pPr>
            <a:r>
              <a:rPr sz="2200" b="1"/>
              <a:t>Employee type</a:t>
            </a:r>
            <a:endParaRPr sz="2200" b="1"/>
          </a:p>
          <a:p>
            <a:pPr marL="327936" indent="-327936" algn="l">
              <a:buFont typeface="Wingdings"/>
              <a:buChar char="Ø"/>
              <a:defRPr/>
            </a:pPr>
            <a:r>
              <a:rPr sz="2200" b="1"/>
              <a:t>Work location</a:t>
            </a:r>
            <a:endParaRPr sz="2200" b="1"/>
          </a:p>
          <a:p>
            <a:pPr marL="327936" indent="-327936" algn="l">
              <a:buFont typeface="Wingdings"/>
              <a:buChar char="Ø"/>
              <a:defRPr/>
            </a:pPr>
            <a:r>
              <a:rPr sz="2200" b="1"/>
              <a:t>Current employee rating</a:t>
            </a:r>
            <a:endParaRPr sz="2200" b="1"/>
          </a:p>
          <a:p>
            <a:pPr marL="327936" indent="-327936" algn="l">
              <a:buFont typeface="Wingdings"/>
              <a:buChar char="Ø"/>
              <a:defRPr/>
            </a:pPr>
            <a:r>
              <a:rPr sz="2200" b="1"/>
              <a:t>performance level</a:t>
            </a: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bwMode="auto">
          <a:xfrm flipH="1" flipV="1">
            <a:off x="11980565" y="6397137"/>
            <a:ext cx="45720" cy="76199"/>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5" name="object 5"/>
          <p:cNvSpPr/>
          <p:nvPr/>
        </p:nvSpPr>
        <p:spPr bwMode="auto">
          <a:xfrm>
            <a:off x="11761290" y="6567017"/>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66675" y="3381373"/>
            <a:ext cx="2466975" cy="3419475"/>
          </a:xfrm>
          <a:prstGeom prst="rect">
            <a:avLst/>
          </a:prstGeom>
        </p:spPr>
      </p:pic>
      <p:sp>
        <p:nvSpPr>
          <p:cNvPr id="7" name="object 7"/>
          <p:cNvSpPr txBox="1">
            <a:spLocks noGrp="1"/>
          </p:cNvSpPr>
          <p:nvPr>
            <p:ph type="title"/>
          </p:nvPr>
        </p:nvSpPr>
        <p:spPr bwMode="auto">
          <a:xfrm>
            <a:off x="492123" y="364229"/>
            <a:ext cx="8480603" cy="626145"/>
          </a:xfrm>
          <a:prstGeom prst="rect">
            <a:avLst/>
          </a:prstGeom>
        </p:spPr>
        <p:txBody>
          <a:bodyPr vert="horz" wrap="square" lIns="0" tIns="16510" rIns="0" bIns="0" rtlCol="0">
            <a:spAutoFit/>
          </a:bodyPr>
          <a:lstStyle/>
          <a:p>
            <a:pPr marL="12700" algn="l">
              <a:lnSpc>
                <a:spcPct val="100000"/>
              </a:lnSpc>
              <a:spcBef>
                <a:spcPts val="130"/>
              </a:spcBef>
              <a:defRPr/>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8"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
            </a:fld>
            <a:endParaRPr sz="1100">
              <a:latin typeface="Trebuchet MS"/>
              <a:cs typeface="Trebuchet MS"/>
            </a:endParaRPr>
          </a:p>
        </p:txBody>
      </p:sp>
      <p:sp>
        <p:nvSpPr>
          <p:cNvPr id="9" name="TextBox 8"/>
          <p:cNvSpPr txBox="1"/>
          <p:nvPr/>
        </p:nvSpPr>
        <p:spPr bwMode="auto">
          <a:xfrm>
            <a:off x="2407485" y="1767205"/>
            <a:ext cx="8541756" cy="4114836"/>
          </a:xfrm>
          <a:prstGeom prst="rect">
            <a:avLst/>
          </a:prstGeom>
          <a:noFill/>
        </p:spPr>
        <p:txBody>
          <a:bodyPr wrap="square" rtlCol="0">
            <a:spAutoFit/>
          </a:bodyPr>
          <a:lstStyle/>
          <a:p>
            <a:pPr marL="394023" indent="-394023" algn="l">
              <a:buFont typeface="Wingdings"/>
              <a:buChar char="ü"/>
              <a:defRPr/>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defRPr/>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defRPr/>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defRPr/>
            </a:pPr>
            <a:r>
              <a:rPr lang="en-US" sz="2800" b="0" i="0">
                <a:solidFill>
                  <a:srgbClr val="0D0D0D"/>
                </a:solidFill>
                <a:latin typeface="Times New Roman"/>
                <a:cs typeface="Times New Roman"/>
              </a:rPr>
              <a:t> </a:t>
            </a:r>
            <a:endParaRPr lang="en-US" sz="2800" b="0" i="0">
              <a:solidFill>
                <a:srgbClr val="0D0D0D"/>
              </a:solidFill>
              <a:latin typeface="Times New Roman"/>
              <a:cs typeface="Times New Roman"/>
            </a:endParaRPr>
          </a:p>
          <a:p>
            <a:pPr algn="l">
              <a:defRPr/>
            </a:pPr>
            <a:endParaRPr lang="en-US" sz="2800" b="0" i="0">
              <a:solidFill>
                <a:srgbClr val="0D0D0D"/>
              </a:solidFill>
              <a:latin typeface="Times New Roman"/>
              <a:cs typeface="Times New Roman"/>
            </a:endParaRPr>
          </a:p>
          <a:p>
            <a:pPr>
              <a:defRPr/>
            </a:pPr>
            <a:endParaRPr lang="en-IN" sz="2800">
              <a:latin typeface="Times New Roman"/>
              <a:cs typeface="Times New Roman"/>
            </a:endParaRPr>
          </a:p>
        </p:txBody>
      </p:sp>
      <p:sp>
        <p:nvSpPr>
          <p:cNvPr id="4653586" name=""/>
          <p:cNvSpPr/>
          <p:nvPr/>
        </p:nvSpPr>
        <p:spPr bwMode="auto">
          <a:xfrm rot="20019819" flipH="0" flipV="0">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267729016" name=""/>
          <p:cNvSpPr/>
          <p:nvPr/>
        </p:nvSpPr>
        <p:spPr bwMode="auto">
          <a:xfrm rot="19910601" flipH="0" flipV="0">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ONLYOFFICE/7.2.0.204</Application>
  <DocSecurity>0</DocSecurity>
  <PresentationFormat>Widescreen</PresentationFormat>
  <Paragraphs>0</Paragraphs>
  <Slides>15</Slides>
  <Notes>15</Notes>
  <HiddenSlides>0</HiddenSlides>
  <MMClips>2</MMClips>
  <ScaleCrop>0</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subject/>
  <dc:creator>Konduru Narasimha</dc:creator>
  <cp:keywords/>
  <dc:description/>
  <dc:identifier/>
  <dc:language/>
  <cp:lastModifiedBy/>
  <cp:revision>16</cp:revision>
  <dcterms:created xsi:type="dcterms:W3CDTF">2024-03-29T15:07:22Z</dcterms:created>
  <dcterms:modified xsi:type="dcterms:W3CDTF">2024-09-11T15:37:15Z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