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11" r:id="rId1"/>
  </p:sldMasterIdLst>
  <p:notesMasterIdLst>
    <p:notesMasterId r:id="rId14"/>
  </p:notesMasterIdLst>
  <p:sldIdLst>
    <p:sldId id="256" r:id="rId2"/>
    <p:sldId id="270" r:id="rId3"/>
    <p:sldId id="271"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08"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HP\Desktop\Krithi%20Edits\KRITHIKAA%20PROJECT%20NEW%20EDITED.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[KRITHIKAA PROJECT NEW EDITED.xlsx]Sheet4!PivotTable1</c:name>
    <c:fmtId val="1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5"/>
        <c:spPr>
          <a:solidFill>
            <a:schemeClr val="accent2"/>
          </a:solidFill>
          <a:ln>
            <a:noFill/>
          </a:ln>
          <a:effectLst/>
        </c:spPr>
        <c:marker>
          <c:symbol val="none"/>
        </c:marker>
      </c:pivotFmt>
      <c:pivotFmt>
        <c:idx val="6"/>
        <c:spPr>
          <a:solidFill>
            <a:schemeClr val="accent2"/>
          </a:solidFill>
          <a:ln>
            <a:noFill/>
          </a:ln>
          <a:effectLst/>
        </c:spPr>
        <c:marker>
          <c:symbol val="none"/>
        </c:marker>
      </c:pivotFmt>
      <c:pivotFmt>
        <c:idx val="7"/>
        <c:spPr>
          <a:solidFill>
            <a:schemeClr val="accent2"/>
          </a:solidFill>
          <a:ln>
            <a:noFill/>
          </a:ln>
          <a:effectLst/>
        </c:spPr>
        <c:marker>
          <c:symbol val="none"/>
        </c:marker>
      </c:pivotFmt>
      <c:pivotFmt>
        <c:idx val="8"/>
        <c:spPr>
          <a:solidFill>
            <a:schemeClr val="accent2"/>
          </a:solidFill>
          <a:ln>
            <a:noFill/>
          </a:ln>
          <a:effectLst/>
        </c:spPr>
        <c:marker>
          <c:symbol val="none"/>
        </c:marker>
      </c:pivotFmt>
      <c:pivotFmt>
        <c:idx val="9"/>
        <c:spPr>
          <a:solidFill>
            <a:schemeClr val="accent2"/>
          </a:solidFill>
          <a:ln>
            <a:noFill/>
          </a:ln>
          <a:effectLst/>
        </c:spPr>
        <c:marker>
          <c:symbol val="none"/>
        </c:marker>
      </c:pivotFmt>
      <c:pivotFmt>
        <c:idx val="10"/>
        <c:spPr>
          <a:solidFill>
            <a:schemeClr val="accent2"/>
          </a:solidFill>
          <a:ln>
            <a:noFill/>
          </a:ln>
          <a:effectLst/>
        </c:spPr>
        <c:marker>
          <c:symbol val="none"/>
        </c:marker>
      </c:pivotFmt>
      <c:pivotFmt>
        <c:idx val="11"/>
        <c:spPr>
          <a:solidFill>
            <a:schemeClr val="accent2"/>
          </a:solidFill>
          <a:ln>
            <a:noFill/>
          </a:ln>
          <a:effectLst/>
        </c:spPr>
        <c:marker>
          <c:symbol val="none"/>
        </c:marker>
      </c:pivotFmt>
      <c:pivotFmt>
        <c:idx val="12"/>
        <c:spPr>
          <a:solidFill>
            <a:schemeClr val="accent2"/>
          </a:solidFill>
          <a:ln>
            <a:noFill/>
          </a:ln>
          <a:effectLst/>
        </c:spPr>
        <c:marker>
          <c:symbol val="none"/>
        </c:marker>
      </c:pivotFmt>
      <c:pivotFmt>
        <c:idx val="13"/>
        <c:spPr>
          <a:solidFill>
            <a:schemeClr val="accent2"/>
          </a:solidFill>
          <a:ln>
            <a:noFill/>
          </a:ln>
          <a:effectLst/>
        </c:spPr>
        <c:marker>
          <c:symbol val="none"/>
        </c:marker>
      </c:pivotFmt>
      <c:pivotFmt>
        <c:idx val="14"/>
        <c:spPr>
          <a:solidFill>
            <a:schemeClr val="accent2"/>
          </a:solidFill>
          <a:ln>
            <a:noFill/>
          </a:ln>
          <a:effectLst/>
        </c:spPr>
        <c:marker>
          <c:symbol val="none"/>
        </c:marker>
      </c:pivotFmt>
      <c:pivotFmt>
        <c:idx val="15"/>
        <c:spPr>
          <a:solidFill>
            <a:schemeClr val="accent2"/>
          </a:solidFill>
          <a:ln>
            <a:noFill/>
          </a:ln>
          <a:effectLst/>
        </c:spPr>
        <c:marker>
          <c:symbol val="none"/>
        </c:marker>
      </c:pivotFmt>
      <c:pivotFmt>
        <c:idx val="16"/>
        <c:spPr>
          <a:solidFill>
            <a:schemeClr val="accent2"/>
          </a:solidFill>
          <a:ln>
            <a:noFill/>
          </a:ln>
          <a:effectLst/>
        </c:spPr>
        <c:marker>
          <c:symbol val="none"/>
        </c:marker>
      </c:pivotFmt>
    </c:pivotFmts>
    <c:plotArea>
      <c:layout/>
      <c:barChart>
        <c:barDir val="col"/>
        <c:grouping val="clustered"/>
        <c:varyColors val="0"/>
        <c:ser>
          <c:idx val="0"/>
          <c:order val="0"/>
          <c:tx>
            <c:strRef>
              <c:f>Sheet4!$B$3:$B$4</c:f>
              <c:strCache>
                <c:ptCount val="1"/>
                <c:pt idx="0">
                  <c:v>HIGH</c:v>
                </c:pt>
              </c:strCache>
            </c:strRef>
          </c:tx>
          <c:spPr>
            <a:solidFill>
              <a:schemeClr val="accent2"/>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xmlns:c16r2="http://schemas.microsoft.com/office/drawing/2015/06/chart">
            <c:ext xmlns:c16="http://schemas.microsoft.com/office/drawing/2014/chart" uri="{C3380CC4-5D6E-409C-BE32-E72D297353CC}">
              <c16:uniqueId val="{00000000-598F-49F1-B56D-A696B5BDC868}"/>
            </c:ext>
          </c:extLst>
        </c:ser>
        <c:ser>
          <c:idx val="1"/>
          <c:order val="1"/>
          <c:tx>
            <c:strRef>
              <c:f>Sheet4!$C$3:$C$4</c:f>
              <c:strCache>
                <c:ptCount val="1"/>
                <c:pt idx="0">
                  <c:v>LOW</c:v>
                </c:pt>
              </c:strCache>
            </c:strRef>
          </c:tx>
          <c:spPr>
            <a:solidFill>
              <a:schemeClr val="accent4"/>
            </a:solidFill>
            <a:ln>
              <a:noFill/>
            </a:ln>
            <a:effectLst/>
          </c:spPr>
          <c:invertIfNegative val="0"/>
          <c:trendline>
            <c:spPr>
              <a:ln w="19050" cap="rnd">
                <a:solidFill>
                  <a:schemeClr val="accent4"/>
                </a:solidFill>
                <a:prstDash val="sysDot"/>
              </a:ln>
              <a:effectLst/>
            </c:spPr>
            <c:trendlineType val="linear"/>
            <c:dispRSqr val="0"/>
            <c:dispEq val="0"/>
          </c:trendline>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xmlns:c16r2="http://schemas.microsoft.com/office/drawing/2015/06/chart">
            <c:ext xmlns:c16="http://schemas.microsoft.com/office/drawing/2014/chart" uri="{C3380CC4-5D6E-409C-BE32-E72D297353CC}">
              <c16:uniqueId val="{0000001A-598F-49F1-B56D-A696B5BDC868}"/>
            </c:ext>
          </c:extLst>
        </c:ser>
        <c:ser>
          <c:idx val="2"/>
          <c:order val="2"/>
          <c:tx>
            <c:strRef>
              <c:f>Sheet4!$D$3:$D$4</c:f>
              <c:strCache>
                <c:ptCount val="1"/>
                <c:pt idx="0">
                  <c:v>MED</c:v>
                </c:pt>
              </c:strCache>
            </c:strRef>
          </c:tx>
          <c:spPr>
            <a:solidFill>
              <a:schemeClr val="accent6"/>
            </a:solidFill>
            <a:ln>
              <a:noFill/>
            </a:ln>
            <a:effectLst/>
          </c:spPr>
          <c:invertIfNegative val="0"/>
          <c:trendline>
            <c:spPr>
              <a:ln w="19050" cap="rnd">
                <a:solidFill>
                  <a:schemeClr val="accent6"/>
                </a:solidFill>
                <a:prstDash val="sysDot"/>
              </a:ln>
              <a:effectLst/>
            </c:spPr>
            <c:trendlineType val="exp"/>
            <c:dispRSqr val="0"/>
            <c:dispEq val="0"/>
          </c:trendline>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xmlns:c16r2="http://schemas.microsoft.com/office/drawing/2015/06/chart">
            <c:ext xmlns:c16="http://schemas.microsoft.com/office/drawing/2014/chart" uri="{C3380CC4-5D6E-409C-BE32-E72D297353CC}">
              <c16:uniqueId val="{0000001B-598F-49F1-B56D-A696B5BDC868}"/>
            </c:ext>
          </c:extLst>
        </c:ser>
        <c:ser>
          <c:idx val="3"/>
          <c:order val="3"/>
          <c:tx>
            <c:strRef>
              <c:f>Sheet4!$E$3:$E$4</c:f>
              <c:strCache>
                <c:ptCount val="1"/>
                <c:pt idx="0">
                  <c:v>VERY HIGH</c:v>
                </c:pt>
              </c:strCache>
            </c:strRef>
          </c:tx>
          <c:spPr>
            <a:solidFill>
              <a:schemeClr val="accent2">
                <a:lumMod val="60000"/>
              </a:schemeClr>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xmlns:c16r2="http://schemas.microsoft.com/office/drawing/2015/06/chart">
            <c:ext xmlns:c16="http://schemas.microsoft.com/office/drawing/2014/chart" uri="{C3380CC4-5D6E-409C-BE32-E72D297353CC}">
              <c16:uniqueId val="{0000001C-598F-49F1-B56D-A696B5BDC868}"/>
            </c:ext>
          </c:extLst>
        </c:ser>
        <c:dLbls>
          <c:showLegendKey val="0"/>
          <c:showVal val="0"/>
          <c:showCatName val="0"/>
          <c:showSerName val="0"/>
          <c:showPercent val="0"/>
          <c:showBubbleSize val="0"/>
        </c:dLbls>
        <c:gapWidth val="219"/>
        <c:overlap val="-27"/>
        <c:axId val="236775320"/>
        <c:axId val="236772184"/>
      </c:barChart>
      <c:catAx>
        <c:axId val="236775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6772184"/>
        <c:crosses val="autoZero"/>
        <c:auto val="1"/>
        <c:lblAlgn val="ctr"/>
        <c:lblOffset val="100"/>
        <c:noMultiLvlLbl val="0"/>
      </c:catAx>
      <c:valAx>
        <c:axId val="2367721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6775320"/>
        <c:crosses val="autoZero"/>
        <c:crossBetween val="between"/>
      </c:valAx>
      <c:spPr>
        <a:noFill/>
        <a:ln>
          <a:noFill/>
        </a:ln>
        <a:effectLst/>
      </c:spPr>
    </c:plotArea>
    <c:legend>
      <c:legendPos val="r"/>
      <c:layout>
        <c:manualLayout>
          <c:xMode val="edge"/>
          <c:yMode val="edge"/>
          <c:x val="0.83202508608716408"/>
          <c:y val="0.3555752826138357"/>
          <c:w val="0.16797491391283598"/>
          <c:h val="0.4995607319918343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38841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27422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28669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26971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940715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72890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367626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08860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97989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81476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42077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8/27/2024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90609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8/27/2024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64342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8/27/2024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31281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04601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36135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8/27/2024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50067382"/>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1927399" y="533400"/>
            <a:ext cx="11201401" cy="2232662"/>
          </a:xfrm>
          <a:prstGeom prst="rect">
            <a:avLst/>
          </a:prstGeom>
        </p:spPr>
        <p:txBody>
          <a:bodyPr vert="horz" wrap="square" lIns="0" tIns="16510" rIns="0" bIns="0" rtlCol="0">
            <a:spAutoFit/>
          </a:bodyPr>
          <a:lstStyle/>
          <a:p>
            <a:pPr marL="3213735">
              <a:spcBef>
                <a:spcPts val="130"/>
              </a:spcBef>
            </a:pPr>
            <a:r>
              <a:rPr lang="en-US" sz="3600" b="1" dirty="0">
                <a:solidFill>
                  <a:srgbClr val="0F0F0F"/>
                </a:solidFill>
                <a:latin typeface="Times New Roman" panose="02020603050405020304" pitchFamily="18" charset="0"/>
                <a:cs typeface="Times New Roman" panose="02020603050405020304" pitchFamily="18" charset="0"/>
              </a:rPr>
              <a:t>Employee Data Analysis using Excel </a:t>
            </a:r>
            <a:r>
              <a:rPr lang="en-US" b="1" dirty="0">
                <a:solidFill>
                  <a:srgbClr val="0F0F0F"/>
                </a:solidFill>
                <a:latin typeface="Roboto" panose="020F0502020204030204" pitchFamily="2" charset="0"/>
              </a:rPr>
              <a:t/>
            </a:r>
            <a:br>
              <a:rPr lang="en-US" b="1" dirty="0">
                <a:solidFill>
                  <a:srgbClr val="0F0F0F"/>
                </a:solidFill>
                <a:latin typeface="Roboto" panose="020F0502020204030204" pitchFamily="2" charset="0"/>
              </a:rPr>
            </a:br>
            <a:r>
              <a:rPr lang="en-US" spc="15" dirty="0"/>
              <a:t/>
            </a:r>
            <a:br>
              <a:rPr lang="en-US" spc="15" dirty="0"/>
            </a:br>
            <a:endParaRPr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914400" y="3053161"/>
            <a:ext cx="10844212" cy="2677656"/>
          </a:xfrm>
          <a:prstGeom prst="rect">
            <a:avLst/>
          </a:prstGeom>
          <a:noFill/>
        </p:spPr>
        <p:txBody>
          <a:bodyPr wrap="square" rtlCol="0">
            <a:spAutoFit/>
          </a:bodyPr>
          <a:lstStyle/>
          <a:p>
            <a:r>
              <a:rPr lang="en-US" sz="2400" dirty="0"/>
              <a:t>STUDENT </a:t>
            </a:r>
            <a:r>
              <a:rPr lang="en-US" sz="2400" dirty="0" smtClean="0"/>
              <a:t>NAME	:KRITHIKAA M</a:t>
            </a:r>
            <a:endParaRPr lang="en-US" sz="2400" dirty="0"/>
          </a:p>
          <a:p>
            <a:r>
              <a:rPr lang="en-US" sz="2400" dirty="0"/>
              <a:t>REGISTER </a:t>
            </a:r>
            <a:r>
              <a:rPr lang="en-US" sz="2400" dirty="0" smtClean="0"/>
              <a:t>NO		:312220758 , 									 9B63B93EB4967A192DB4F7CC36B9D355</a:t>
            </a:r>
            <a:endParaRPr lang="en-US" sz="2400" dirty="0"/>
          </a:p>
          <a:p>
            <a:r>
              <a:rPr lang="en-US" sz="2400" dirty="0" smtClean="0"/>
              <a:t>DEPARTMENT		:</a:t>
            </a:r>
            <a:r>
              <a:rPr lang="en-US" sz="2400" dirty="0" err="1" smtClean="0"/>
              <a:t>B.Com</a:t>
            </a:r>
            <a:r>
              <a:rPr lang="en-US" sz="2400" dirty="0" smtClean="0"/>
              <a:t> (General)</a:t>
            </a:r>
            <a:endParaRPr lang="en-US" sz="2400" dirty="0"/>
          </a:p>
          <a:p>
            <a:r>
              <a:rPr lang="en-US" sz="2400" dirty="0" smtClean="0"/>
              <a:t>COLLEGE		:</a:t>
            </a:r>
            <a:r>
              <a:rPr lang="en-US" sz="2400" dirty="0" err="1" smtClean="0"/>
              <a:t>Arulmigu</a:t>
            </a:r>
            <a:r>
              <a:rPr lang="en-US" sz="2400" dirty="0" smtClean="0"/>
              <a:t> </a:t>
            </a:r>
            <a:r>
              <a:rPr lang="en-US" sz="2400" dirty="0" err="1" smtClean="0"/>
              <a:t>Kapaleeswarar</a:t>
            </a:r>
            <a:r>
              <a:rPr lang="en-US" sz="2400" dirty="0" smtClean="0"/>
              <a:t> Arts And Science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2" name="Title 1"/>
          <p:cNvSpPr>
            <a:spLocks noGrp="1"/>
          </p:cNvSpPr>
          <p:nvPr>
            <p:ph type="title"/>
          </p:nvPr>
        </p:nvSpPr>
        <p:spPr/>
        <p:txBody>
          <a:bodyPr/>
          <a:lstStyle/>
          <a:p>
            <a:r>
              <a:rPr lang="en-US" b="1" dirty="0" smtClean="0"/>
              <a:t>MODELLING</a:t>
            </a:r>
            <a:endParaRPr lang="en-IN" b="1" dirty="0"/>
          </a:p>
        </p:txBody>
      </p:sp>
      <p:sp>
        <p:nvSpPr>
          <p:cNvPr id="3" name="Content Placeholder 2"/>
          <p:cNvSpPr>
            <a:spLocks noGrp="1"/>
          </p:cNvSpPr>
          <p:nvPr>
            <p:ph idx="1"/>
          </p:nvPr>
        </p:nvSpPr>
        <p:spPr/>
        <p:txBody>
          <a:bodyPr/>
          <a:lstStyle/>
          <a:p>
            <a:pPr marL="0" indent="0">
              <a:buNone/>
            </a:pPr>
            <a:r>
              <a:rPr lang="en-US" dirty="0" smtClean="0"/>
              <a:t>The modelling in this employee performance analysis project includes the following:</a:t>
            </a:r>
            <a:endParaRPr lang="en-IN" dirty="0" smtClean="0"/>
          </a:p>
          <a:p>
            <a:pPr marL="400050" lvl="1" indent="0">
              <a:buNone/>
            </a:pPr>
            <a:r>
              <a:rPr lang="en-US" sz="1800" dirty="0" smtClean="0"/>
              <a:t>*Data collection</a:t>
            </a:r>
          </a:p>
          <a:p>
            <a:pPr marL="400050" lvl="1" indent="0">
              <a:buNone/>
            </a:pPr>
            <a:r>
              <a:rPr lang="en-US" sz="1800" dirty="0" smtClean="0"/>
              <a:t>*Data cleaning</a:t>
            </a:r>
          </a:p>
          <a:p>
            <a:pPr marL="400050" lvl="1" indent="0">
              <a:buNone/>
            </a:pPr>
            <a:r>
              <a:rPr lang="en-US" sz="1800" dirty="0" smtClean="0"/>
              <a:t>*Techniques</a:t>
            </a:r>
          </a:p>
          <a:p>
            <a:pPr marL="400050" lvl="1" indent="0">
              <a:buNone/>
            </a:pPr>
            <a:r>
              <a:rPr lang="en-US" sz="1800" dirty="0" smtClean="0"/>
              <a:t>*Results</a:t>
            </a:r>
          </a:p>
          <a:p>
            <a:pPr marL="400050" lvl="1" indent="0">
              <a:buNone/>
            </a:pPr>
            <a:r>
              <a:rPr lang="en-US" sz="1800" dirty="0" smtClean="0"/>
              <a:t>*Pivot table</a:t>
            </a:r>
          </a:p>
          <a:p>
            <a:pPr marL="400050" lvl="1" indent="0">
              <a:buNone/>
            </a:pPr>
            <a:r>
              <a:rPr lang="en-US" sz="1800" dirty="0" smtClean="0"/>
              <a:t>*Chart graphs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b="1" dirty="0"/>
              <a:t>R</a:t>
            </a:r>
            <a:r>
              <a:rPr b="1" spc="-40" dirty="0"/>
              <a:t>E</a:t>
            </a:r>
            <a:r>
              <a:rPr b="1" spc="15" dirty="0"/>
              <a:t>S</a:t>
            </a:r>
            <a:r>
              <a:rPr b="1" spc="-30" dirty="0"/>
              <a:t>U</a:t>
            </a:r>
            <a:r>
              <a:rPr b="1" spc="-405" dirty="0"/>
              <a:t>L</a:t>
            </a:r>
            <a:r>
              <a:rPr b="1"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2" name="Content Placeholder 21">
            <a:extLst>
              <a:ext uri="{FF2B5EF4-FFF2-40B4-BE49-F238E27FC236}">
                <a16:creationId xmlns:lc="http://schemas.openxmlformats.org/drawingml/2006/lockedCanvas" xmlns="" xmlns:a16="http://schemas.microsoft.com/office/drawing/2014/main" xmlns:xdr="http://schemas.openxmlformats.org/drawingml/2006/spreadsheetDrawing" id="{1F660327-573F-4C4E-D4B8-ABDFB6AECC2E}"/>
              </a:ext>
            </a:extLst>
          </p:cNvPr>
          <p:cNvGraphicFramePr>
            <a:graphicFrameLocks noGrp="1"/>
          </p:cNvGraphicFramePr>
          <p:nvPr>
            <p:ph idx="1"/>
            <p:extLst>
              <p:ext uri="{D42A27DB-BD31-4B8C-83A1-F6EECF244321}">
                <p14:modId xmlns:p14="http://schemas.microsoft.com/office/powerpoint/2010/main" val="1804671998"/>
              </p:ext>
            </p:extLst>
          </p:nvPr>
        </p:nvGraphicFramePr>
        <p:xfrm>
          <a:off x="677334" y="1447800"/>
          <a:ext cx="9076266" cy="449579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t>CONCLUSION</a:t>
            </a:r>
            <a:endParaRPr lang="en-IN" b="1" dirty="0"/>
          </a:p>
        </p:txBody>
      </p:sp>
      <p:sp>
        <p:nvSpPr>
          <p:cNvPr id="4" name="Content Placeholder 3"/>
          <p:cNvSpPr>
            <a:spLocks noGrp="1"/>
          </p:cNvSpPr>
          <p:nvPr>
            <p:ph idx="1"/>
          </p:nvPr>
        </p:nvSpPr>
        <p:spPr>
          <a:xfrm>
            <a:off x="677334" y="2160589"/>
            <a:ext cx="7171266" cy="4392611"/>
          </a:xfrm>
        </p:spPr>
        <p:txBody>
          <a:bodyPr>
            <a:normAutofit/>
          </a:bodyPr>
          <a:lstStyle/>
          <a:p>
            <a:pPr marL="0" indent="0">
              <a:buNone/>
            </a:pPr>
            <a:r>
              <a:rPr lang="en-US" sz="2000" dirty="0" smtClean="0"/>
              <a:t>To conclude, the employee </a:t>
            </a:r>
            <a:r>
              <a:rPr lang="en-US" sz="2000" dirty="0"/>
              <a:t>data analysis </a:t>
            </a:r>
            <a:r>
              <a:rPr lang="en-US" sz="2000" dirty="0" smtClean="0"/>
              <a:t>reveals the </a:t>
            </a:r>
            <a:r>
              <a:rPr lang="en-US" sz="2000" dirty="0"/>
              <a:t>key insights </a:t>
            </a:r>
            <a:r>
              <a:rPr lang="en-US" sz="2000" dirty="0" smtClean="0"/>
              <a:t>in workforce performance and </a:t>
            </a:r>
            <a:r>
              <a:rPr lang="en-US" sz="2000" dirty="0"/>
              <a:t>areas </a:t>
            </a:r>
            <a:r>
              <a:rPr lang="en-US" sz="2000" dirty="0" smtClean="0"/>
              <a:t>needed for </a:t>
            </a:r>
            <a:r>
              <a:rPr lang="en-US" sz="2000" dirty="0"/>
              <a:t>improvement. By analyzing </a:t>
            </a:r>
            <a:r>
              <a:rPr lang="en-US" sz="2000" dirty="0" smtClean="0"/>
              <a:t>the data </a:t>
            </a:r>
            <a:r>
              <a:rPr lang="en-US" sz="2000" dirty="0"/>
              <a:t>such as productivity, turnover </a:t>
            </a:r>
            <a:r>
              <a:rPr lang="en-US" sz="2000" dirty="0" smtClean="0"/>
              <a:t>rates </a:t>
            </a:r>
            <a:r>
              <a:rPr lang="en-US" sz="2000" dirty="0"/>
              <a:t>and engagement levels</a:t>
            </a:r>
            <a:r>
              <a:rPr lang="en-US" sz="2000" dirty="0" smtClean="0"/>
              <a:t>, these </a:t>
            </a:r>
            <a:r>
              <a:rPr lang="en-US" sz="2000" dirty="0"/>
              <a:t>organizations can </a:t>
            </a:r>
            <a:r>
              <a:rPr lang="en-US" sz="2000" dirty="0" smtClean="0"/>
              <a:t>identify the </a:t>
            </a:r>
            <a:r>
              <a:rPr lang="en-US" sz="2000" dirty="0"/>
              <a:t>strengths and </a:t>
            </a:r>
            <a:r>
              <a:rPr lang="en-US" sz="2000" dirty="0" smtClean="0"/>
              <a:t>weakness </a:t>
            </a:r>
            <a:r>
              <a:rPr lang="en-US" sz="2000" dirty="0" smtClean="0"/>
              <a:t>in their workforce environment. </a:t>
            </a:r>
            <a:r>
              <a:rPr lang="en-US" sz="2000" dirty="0" smtClean="0"/>
              <a:t>This </a:t>
            </a:r>
            <a:r>
              <a:rPr lang="en-US" sz="2000" dirty="0"/>
              <a:t>analysis </a:t>
            </a:r>
            <a:r>
              <a:rPr lang="en-US" sz="2000" dirty="0" smtClean="0"/>
              <a:t>supports </a:t>
            </a:r>
            <a:r>
              <a:rPr lang="en-US" sz="2000" dirty="0"/>
              <a:t>decision-making, enabling targeted </a:t>
            </a:r>
            <a:r>
              <a:rPr lang="en-US" sz="2000" dirty="0" smtClean="0"/>
              <a:t>inventions </a:t>
            </a:r>
            <a:r>
              <a:rPr lang="en-US" sz="2000" dirty="0"/>
              <a:t>to enhance employee </a:t>
            </a:r>
            <a:r>
              <a:rPr lang="en-US" sz="2000" dirty="0" smtClean="0"/>
              <a:t>performance </a:t>
            </a:r>
            <a:r>
              <a:rPr lang="en-US" sz="2000" dirty="0"/>
              <a:t>and improve overall organizational effectiveness</a:t>
            </a:r>
            <a:r>
              <a:rPr lang="en-US" sz="2000" dirty="0" smtClean="0"/>
              <a:t>. The </a:t>
            </a:r>
            <a:r>
              <a:rPr lang="en-US" sz="2000" dirty="0"/>
              <a:t>effective data analysis provides a foundation for </a:t>
            </a:r>
            <a:r>
              <a:rPr lang="en-US" sz="2000" dirty="0" smtClean="0"/>
              <a:t>the improvised planning </a:t>
            </a:r>
            <a:r>
              <a:rPr lang="en-US" sz="2000" dirty="0"/>
              <a:t>and operational </a:t>
            </a:r>
            <a:r>
              <a:rPr lang="en-US" sz="2000" dirty="0" smtClean="0"/>
              <a:t>developments</a:t>
            </a:r>
            <a:r>
              <a:rPr lang="en-US" sz="2000" dirty="0"/>
              <a:t>, </a:t>
            </a:r>
            <a:r>
              <a:rPr lang="en-US" sz="2000" dirty="0" smtClean="0"/>
              <a:t>which leads to a </a:t>
            </a:r>
            <a:r>
              <a:rPr lang="en-US" sz="2000" dirty="0"/>
              <a:t>motivated and productive </a:t>
            </a:r>
            <a:r>
              <a:rPr lang="en-US" sz="2000" dirty="0" smtClean="0"/>
              <a:t>workforce environment.</a:t>
            </a:r>
            <a:endParaRPr lang="en-US" sz="20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PROJECT TITLE</a:t>
            </a:r>
            <a:endParaRPr lang="en-IN" sz="4800" b="1" dirty="0"/>
          </a:p>
        </p:txBody>
      </p:sp>
      <p:sp>
        <p:nvSpPr>
          <p:cNvPr id="3" name="Content Placeholder 2"/>
          <p:cNvSpPr>
            <a:spLocks noGrp="1"/>
          </p:cNvSpPr>
          <p:nvPr>
            <p:ph idx="1"/>
          </p:nvPr>
        </p:nvSpPr>
        <p:spPr/>
        <p:txBody>
          <a:bodyPr>
            <a:normAutofit/>
          </a:bodyPr>
          <a:lstStyle/>
          <a:p>
            <a:pPr marL="0" indent="0">
              <a:buNone/>
            </a:pPr>
            <a:r>
              <a:rPr lang="en-US" sz="3600" dirty="0" smtClean="0"/>
              <a:t>EMPLOYEE PERFORMANCE ANALYSIS USING EXCEL</a:t>
            </a:r>
            <a:endParaRPr lang="en-IN" sz="3600" dirty="0"/>
          </a:p>
        </p:txBody>
      </p:sp>
    </p:spTree>
    <p:extLst>
      <p:ext uri="{BB962C8B-B14F-4D97-AF65-F5344CB8AC3E}">
        <p14:creationId xmlns:p14="http://schemas.microsoft.com/office/powerpoint/2010/main" val="2727082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AGENDA</a:t>
            </a:r>
            <a:endParaRPr lang="en-IN" b="1" dirty="0"/>
          </a:p>
        </p:txBody>
      </p:sp>
      <p:sp>
        <p:nvSpPr>
          <p:cNvPr id="3" name="Content Placeholder 2"/>
          <p:cNvSpPr>
            <a:spLocks noGrp="1"/>
          </p:cNvSpPr>
          <p:nvPr>
            <p:ph idx="1"/>
          </p:nvPr>
        </p:nvSpPr>
        <p:spPr>
          <a:xfrm>
            <a:off x="2743200" y="1524000"/>
            <a:ext cx="3742266" cy="3880773"/>
          </a:xfrm>
        </p:spPr>
        <p:txBody>
          <a:bodyPr>
            <a:noAutofit/>
          </a:bodyPr>
          <a:lstStyle/>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Problem Statement</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Project Overview</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End Users</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Our Solution and Proposition</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Dataset Description</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Modelling Approach</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Results and Discussion</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Conclusion</a:t>
            </a:r>
          </a:p>
          <a:p>
            <a:pPr marL="0" indent="0">
              <a:buNone/>
            </a:pPr>
            <a:endParaRPr lang="en-IN" sz="2400" dirty="0"/>
          </a:p>
        </p:txBody>
      </p:sp>
    </p:spTree>
    <p:extLst>
      <p:ext uri="{BB962C8B-B14F-4D97-AF65-F5344CB8AC3E}">
        <p14:creationId xmlns:p14="http://schemas.microsoft.com/office/powerpoint/2010/main" val="2419313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677334" y="609600"/>
            <a:ext cx="859666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spc="-20" dirty="0" smtClean="0"/>
              <a:t>P</a:t>
            </a:r>
            <a:r>
              <a:rPr sz="4250" b="1" spc="15" dirty="0" smtClean="0"/>
              <a:t>ROB</a:t>
            </a:r>
            <a:r>
              <a:rPr sz="4250" b="1" spc="55" dirty="0" smtClean="0"/>
              <a:t>L</a:t>
            </a:r>
            <a:r>
              <a:rPr sz="4250" b="1" spc="-20" dirty="0" smtClean="0"/>
              <a:t>E</a:t>
            </a:r>
            <a:r>
              <a:rPr sz="4250" b="1" spc="20" dirty="0" smtClean="0"/>
              <a:t>M</a:t>
            </a:r>
            <a:r>
              <a:rPr lang="en-US" sz="4250" b="1" dirty="0"/>
              <a:t> </a:t>
            </a:r>
            <a:r>
              <a:rPr sz="4250" b="1" spc="10" dirty="0" smtClean="0"/>
              <a:t>S</a:t>
            </a:r>
            <a:r>
              <a:rPr sz="4250" b="1" spc="-370" dirty="0" smtClean="0"/>
              <a:t>T</a:t>
            </a:r>
            <a:r>
              <a:rPr sz="4250" b="1" spc="-375" dirty="0" smtClean="0"/>
              <a:t>A</a:t>
            </a:r>
            <a:r>
              <a:rPr sz="4250" b="1" spc="15" dirty="0" smtClean="0"/>
              <a:t>T</a:t>
            </a:r>
            <a:r>
              <a:rPr sz="4250" b="1" spc="-10" dirty="0" smtClean="0"/>
              <a:t>E</a:t>
            </a:r>
            <a:r>
              <a:rPr sz="4250" b="1" spc="-20" dirty="0" smtClean="0"/>
              <a:t>ME</a:t>
            </a:r>
            <a:r>
              <a:rPr sz="4250" b="1" spc="10" dirty="0" smtClean="0"/>
              <a:t>NT</a:t>
            </a:r>
            <a:endParaRPr sz="4250" b="1" dirty="0"/>
          </a:p>
        </p:txBody>
      </p:sp>
      <p:sp>
        <p:nvSpPr>
          <p:cNvPr id="12" name="Content Placeholder 11"/>
          <p:cNvSpPr>
            <a:spLocks noGrp="1"/>
          </p:cNvSpPr>
          <p:nvPr>
            <p:ph sz="half" idx="1"/>
          </p:nvPr>
        </p:nvSpPr>
        <p:spPr/>
        <p:txBody>
          <a:bodyPr/>
          <a:lstStyle/>
          <a:p>
            <a:pPr marL="0" indent="0">
              <a:buNone/>
            </a:pPr>
            <a:r>
              <a:rPr lang="en-US" dirty="0" smtClean="0"/>
              <a:t>Employee performance is defined as how well a person executes their job duties and responsibilities. The companies assess their employees performance on an annual or quarterly basis to define certain areas that they need improvement and to encourage further success in the expected areas.  </a:t>
            </a:r>
            <a:endParaRPr lang="en-IN" dirty="0"/>
          </a:p>
        </p:txBody>
      </p:sp>
      <p:sp>
        <p:nvSpPr>
          <p:cNvPr id="13" name="Content Placeholder 12"/>
          <p:cNvSpPr>
            <a:spLocks noGrp="1"/>
          </p:cNvSpPr>
          <p:nvPr>
            <p:ph sz="half" idx="2"/>
          </p:nvPr>
        </p:nvSpPr>
        <p:spPr>
          <a:xfrm>
            <a:off x="5089970" y="2160589"/>
            <a:ext cx="2821957" cy="3880773"/>
          </a:xfrm>
        </p:spPr>
        <p:txBody>
          <a:bodyPr/>
          <a:lstStyle/>
          <a:p>
            <a:pPr marL="0" indent="0">
              <a:buNone/>
            </a:pPr>
            <a:r>
              <a:rPr lang="en-US" dirty="0" smtClean="0"/>
              <a:t>The Dataset overview of an employee, contains the information about employees in a company, including their educational backgrounds, work history, demographics and employment related factors.</a:t>
            </a:r>
            <a:endParaRPr lang="en-IN"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spc="5" dirty="0" smtClean="0"/>
              <a:t>PROJECT</a:t>
            </a:r>
            <a:r>
              <a:rPr lang="en-US" sz="4250" b="1" spc="5" dirty="0" smtClean="0"/>
              <a:t> </a:t>
            </a:r>
            <a:r>
              <a:rPr sz="4250" b="1" spc="-20" dirty="0" smtClean="0"/>
              <a:t>OVERVIEW</a:t>
            </a:r>
            <a:endParaRPr sz="4250" b="1"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6248400" cy="2308324"/>
          </a:xfrm>
          <a:prstGeom prst="rect">
            <a:avLst/>
          </a:prstGeom>
          <a:noFill/>
        </p:spPr>
        <p:txBody>
          <a:bodyPr wrap="square" rtlCol="0">
            <a:spAutoFit/>
          </a:bodyPr>
          <a:lstStyle/>
          <a:p>
            <a:r>
              <a:rPr lang="en-US" sz="2400" dirty="0">
                <a:solidFill>
                  <a:srgbClr val="0D0D0D"/>
                </a:solidFill>
                <a:latin typeface="Times New Roman" panose="02020603050405020304" pitchFamily="18" charset="0"/>
                <a:cs typeface="Times New Roman" panose="02020603050405020304" pitchFamily="18" charset="0"/>
              </a:rPr>
              <a:t>The project involves analyzing employee data using </a:t>
            </a:r>
            <a:r>
              <a:rPr lang="en-US" sz="2400" dirty="0" smtClean="0">
                <a:solidFill>
                  <a:srgbClr val="0D0D0D"/>
                </a:solidFill>
                <a:latin typeface="Times New Roman" panose="02020603050405020304" pitchFamily="18" charset="0"/>
                <a:cs typeface="Times New Roman" panose="02020603050405020304" pitchFamily="18" charset="0"/>
              </a:rPr>
              <a:t>Excel which helps in gaining the knowledge regarding organizational data, performance statistical analysis by creating visualizations to understand the employee performances.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b="1" spc="25" dirty="0"/>
              <a:t>W</a:t>
            </a:r>
            <a:r>
              <a:rPr sz="3200" b="1" spc="-20" dirty="0"/>
              <a:t>H</a:t>
            </a:r>
            <a:r>
              <a:rPr sz="3200" b="1" spc="20" dirty="0"/>
              <a:t>O</a:t>
            </a:r>
            <a:r>
              <a:rPr sz="3200" b="1" spc="-235" dirty="0"/>
              <a:t> </a:t>
            </a:r>
            <a:r>
              <a:rPr sz="3200" b="1" spc="-10" dirty="0"/>
              <a:t>AR</a:t>
            </a:r>
            <a:r>
              <a:rPr sz="3200" b="1" spc="15" dirty="0"/>
              <a:t>E</a:t>
            </a:r>
            <a:r>
              <a:rPr sz="3200" b="1" spc="-35" dirty="0"/>
              <a:t> </a:t>
            </a:r>
            <a:r>
              <a:rPr sz="3200" b="1" spc="-10" dirty="0"/>
              <a:t>T</a:t>
            </a:r>
            <a:r>
              <a:rPr sz="3200" b="1" spc="-15" dirty="0"/>
              <a:t>H</a:t>
            </a:r>
            <a:r>
              <a:rPr sz="3200" b="1" spc="15" dirty="0"/>
              <a:t>E</a:t>
            </a:r>
            <a:r>
              <a:rPr sz="3200" b="1" spc="-35" dirty="0"/>
              <a:t> </a:t>
            </a:r>
            <a:r>
              <a:rPr sz="3200" b="1" spc="-20" dirty="0"/>
              <a:t>E</a:t>
            </a:r>
            <a:r>
              <a:rPr sz="3200" b="1" spc="30" dirty="0"/>
              <a:t>N</a:t>
            </a:r>
            <a:r>
              <a:rPr sz="3200" b="1" spc="15" dirty="0"/>
              <a:t>D</a:t>
            </a:r>
            <a:r>
              <a:rPr sz="3200" b="1" spc="-45" dirty="0"/>
              <a:t> </a:t>
            </a:r>
            <a:r>
              <a:rPr sz="3200" b="1" dirty="0"/>
              <a:t>U</a:t>
            </a:r>
            <a:r>
              <a:rPr sz="3200" b="1" spc="10" dirty="0"/>
              <a:t>S</a:t>
            </a:r>
            <a:r>
              <a:rPr sz="3200" b="1" spc="-25" dirty="0"/>
              <a:t>E</a:t>
            </a:r>
            <a:r>
              <a:rPr sz="3200" b="1" spc="-10" dirty="0"/>
              <a:t>R</a:t>
            </a:r>
            <a:r>
              <a:rPr sz="3200" b="1" spc="5" dirty="0"/>
              <a:t>S?</a:t>
            </a:r>
            <a:endParaRPr sz="3200" b="1" dirty="0"/>
          </a:p>
        </p:txBody>
      </p:sp>
      <p:sp>
        <p:nvSpPr>
          <p:cNvPr id="7" name="Content Placeholder 6"/>
          <p:cNvSpPr>
            <a:spLocks noGrp="1"/>
          </p:cNvSpPr>
          <p:nvPr>
            <p:ph idx="1"/>
          </p:nvPr>
        </p:nvSpPr>
        <p:spPr/>
        <p:txBody>
          <a:bodyPr/>
          <a:lstStyle/>
          <a:p>
            <a:pPr marL="0" indent="0">
              <a:buNone/>
            </a:pPr>
            <a:r>
              <a:rPr lang="en-US" dirty="0" smtClean="0"/>
              <a:t> </a:t>
            </a:r>
            <a:r>
              <a:rPr lang="en-US" dirty="0"/>
              <a:t>The end users in employee performance </a:t>
            </a:r>
            <a:r>
              <a:rPr lang="en-US" dirty="0" smtClean="0"/>
              <a:t>analysis include:</a:t>
            </a:r>
          </a:p>
          <a:p>
            <a:pPr marL="0" indent="0">
              <a:buNone/>
            </a:pPr>
            <a:r>
              <a:rPr lang="en-US" dirty="0"/>
              <a:t>	</a:t>
            </a:r>
            <a:r>
              <a:rPr lang="en-US" dirty="0" smtClean="0"/>
              <a:t>1. Human Resource management professionals.</a:t>
            </a:r>
          </a:p>
          <a:p>
            <a:pPr marL="0" indent="0">
              <a:buNone/>
            </a:pPr>
            <a:r>
              <a:rPr lang="en-US" dirty="0"/>
              <a:t>	</a:t>
            </a:r>
            <a:r>
              <a:rPr lang="en-US" dirty="0" smtClean="0"/>
              <a:t>2. Data Analysts.</a:t>
            </a:r>
          </a:p>
          <a:p>
            <a:pPr marL="0" indent="0">
              <a:buNone/>
            </a:pPr>
            <a:r>
              <a:rPr lang="en-US" dirty="0"/>
              <a:t>	</a:t>
            </a:r>
            <a:r>
              <a:rPr lang="en-US" dirty="0" smtClean="0"/>
              <a:t>3. Team Leaders.</a:t>
            </a:r>
          </a:p>
          <a:p>
            <a:pPr marL="0" indent="0">
              <a:buNone/>
            </a:pPr>
            <a:r>
              <a:rPr lang="en-US" dirty="0"/>
              <a:t>	</a:t>
            </a:r>
            <a:r>
              <a:rPr lang="en-US" dirty="0" smtClean="0"/>
              <a:t>4. Superiors.</a:t>
            </a:r>
          </a:p>
          <a:p>
            <a:pPr marL="0" indent="0">
              <a:buNone/>
            </a:pPr>
            <a:r>
              <a:rPr lang="en-US" dirty="0"/>
              <a:t>	</a:t>
            </a:r>
            <a:r>
              <a:rPr lang="en-US" dirty="0" smtClean="0"/>
              <a:t>5. Department supervisors.</a:t>
            </a:r>
          </a:p>
          <a:p>
            <a:pPr marL="0" indent="0">
              <a:buNone/>
            </a:pPr>
            <a:r>
              <a:rPr lang="en-US" dirty="0"/>
              <a:t>	</a:t>
            </a:r>
            <a:r>
              <a:rPr lang="en-US" dirty="0" smtClean="0"/>
              <a:t> </a:t>
            </a:r>
            <a:endParaRPr lang="en-IN"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677334" y="838200"/>
            <a:ext cx="3854528" cy="1278466"/>
          </a:xfrm>
          <a:prstGeom prst="rect">
            <a:avLst/>
          </a:prstGeom>
        </p:spPr>
        <p:txBody>
          <a:bodyPr vert="horz" wrap="square" lIns="0" tIns="13335" rIns="0" bIns="0" rtlCol="0">
            <a:spAutoFit/>
          </a:bodyPr>
          <a:lstStyle/>
          <a:p>
            <a:pPr marL="12700">
              <a:lnSpc>
                <a:spcPct val="100000"/>
              </a:lnSpc>
              <a:spcBef>
                <a:spcPts val="105"/>
              </a:spcBef>
            </a:pPr>
            <a:r>
              <a:rPr sz="3600" b="1" spc="10" dirty="0"/>
              <a:t>O</a:t>
            </a:r>
            <a:r>
              <a:rPr sz="3600" b="1" spc="25" dirty="0"/>
              <a:t>U</a:t>
            </a:r>
            <a:r>
              <a:rPr sz="3600" b="1" dirty="0"/>
              <a:t>R</a:t>
            </a:r>
            <a:r>
              <a:rPr sz="3600" b="1" spc="5" dirty="0"/>
              <a:t> </a:t>
            </a:r>
            <a:r>
              <a:rPr sz="3600" b="1" spc="25" dirty="0"/>
              <a:t>S</a:t>
            </a:r>
            <a:r>
              <a:rPr sz="3600" b="1" spc="10" dirty="0"/>
              <a:t>O</a:t>
            </a:r>
            <a:r>
              <a:rPr sz="3600" b="1" spc="25" dirty="0"/>
              <a:t>LU</a:t>
            </a:r>
            <a:r>
              <a:rPr sz="3600" b="1" spc="-35" dirty="0"/>
              <a:t>T</a:t>
            </a:r>
            <a:r>
              <a:rPr sz="3600" b="1" spc="-30" dirty="0"/>
              <a:t>I</a:t>
            </a:r>
            <a:r>
              <a:rPr sz="3600" b="1" spc="10" dirty="0"/>
              <a:t>O</a:t>
            </a:r>
            <a:r>
              <a:rPr sz="3600" b="1" dirty="0"/>
              <a:t>N</a:t>
            </a:r>
            <a:r>
              <a:rPr sz="3600" b="1" spc="-345" dirty="0"/>
              <a:t> </a:t>
            </a:r>
            <a:r>
              <a:rPr sz="3600" b="1" spc="-35" dirty="0"/>
              <a:t>A</a:t>
            </a:r>
            <a:r>
              <a:rPr sz="3600" b="1" spc="-5" dirty="0"/>
              <a:t>N</a:t>
            </a:r>
            <a:r>
              <a:rPr sz="3600" b="1" dirty="0"/>
              <a:t>D</a:t>
            </a:r>
            <a:r>
              <a:rPr sz="3600" b="1" spc="35" dirty="0"/>
              <a:t> </a:t>
            </a:r>
            <a:r>
              <a:rPr sz="3600" b="1" spc="-30" dirty="0"/>
              <a:t>I</a:t>
            </a:r>
            <a:r>
              <a:rPr sz="3600" b="1" spc="-35" dirty="0"/>
              <a:t>T</a:t>
            </a:r>
            <a:r>
              <a:rPr sz="3600" b="1" dirty="0"/>
              <a:t>S</a:t>
            </a:r>
            <a:r>
              <a:rPr sz="3600" b="1" spc="60" dirty="0"/>
              <a:t> </a:t>
            </a:r>
            <a:r>
              <a:rPr sz="3600" b="1" spc="-295" dirty="0"/>
              <a:t>V</a:t>
            </a:r>
            <a:r>
              <a:rPr sz="3600" b="1" spc="-35" dirty="0"/>
              <a:t>A</a:t>
            </a:r>
            <a:r>
              <a:rPr sz="3600" b="1" spc="25" dirty="0"/>
              <a:t>LU</a:t>
            </a:r>
            <a:r>
              <a:rPr sz="3600" b="1" dirty="0"/>
              <a:t>E</a:t>
            </a:r>
            <a:r>
              <a:rPr sz="3600" b="1" spc="-65" dirty="0"/>
              <a:t> </a:t>
            </a:r>
            <a:r>
              <a:rPr sz="3600" b="1" spc="-15" dirty="0"/>
              <a:t>P</a:t>
            </a:r>
            <a:r>
              <a:rPr sz="3600" b="1" spc="-30" dirty="0"/>
              <a:t>R</a:t>
            </a:r>
            <a:r>
              <a:rPr sz="3600" b="1" spc="10" dirty="0"/>
              <a:t>O</a:t>
            </a:r>
            <a:r>
              <a:rPr sz="3600" b="1" spc="-15" dirty="0"/>
              <a:t>P</a:t>
            </a:r>
            <a:r>
              <a:rPr sz="3600" b="1" spc="10" dirty="0"/>
              <a:t>O</a:t>
            </a:r>
            <a:r>
              <a:rPr sz="3600" b="1" spc="25" dirty="0"/>
              <a:t>S</a:t>
            </a:r>
            <a:r>
              <a:rPr sz="3600" b="1" spc="-30" dirty="0"/>
              <a:t>I</a:t>
            </a:r>
            <a:r>
              <a:rPr sz="3600" b="1" spc="-35" dirty="0"/>
              <a:t>T</a:t>
            </a:r>
            <a:r>
              <a:rPr sz="3600" b="1" spc="-30" dirty="0"/>
              <a:t>I</a:t>
            </a:r>
            <a:r>
              <a:rPr sz="3600" b="1" spc="10" dirty="0"/>
              <a:t>O</a:t>
            </a:r>
            <a:r>
              <a:rPr sz="3600" b="1" dirty="0"/>
              <a:t>N</a:t>
            </a:r>
          </a:p>
        </p:txBody>
      </p:sp>
      <p:sp>
        <p:nvSpPr>
          <p:cNvPr id="10" name="Text Placeholder 9"/>
          <p:cNvSpPr>
            <a:spLocks noGrp="1"/>
          </p:cNvSpPr>
          <p:nvPr>
            <p:ph type="body" sz="half" idx="2"/>
          </p:nvPr>
        </p:nvSpPr>
        <p:spPr>
          <a:xfrm>
            <a:off x="677334" y="2438401"/>
            <a:ext cx="3854528" cy="4267200"/>
          </a:xfrm>
        </p:spPr>
        <p:txBody>
          <a:bodyPr>
            <a:normAutofit/>
          </a:bodyPr>
          <a:lstStyle/>
          <a:p>
            <a:r>
              <a:rPr lang="en-US" sz="2400" dirty="0"/>
              <a:t>*</a:t>
            </a:r>
            <a:r>
              <a:rPr lang="en-US" sz="2400" dirty="0" smtClean="0"/>
              <a:t>Filtering- purpose to fill the missing values.</a:t>
            </a:r>
          </a:p>
          <a:p>
            <a:r>
              <a:rPr lang="en-US" sz="2400" dirty="0" smtClean="0"/>
              <a:t>*Conditional formatting- blank values.</a:t>
            </a:r>
          </a:p>
          <a:p>
            <a:r>
              <a:rPr lang="en-US" sz="2400" dirty="0" smtClean="0"/>
              <a:t>*Usage- Pivot table and data chart.</a:t>
            </a:r>
            <a:endParaRPr lang="en-IN" sz="2400" dirty="0"/>
          </a:p>
        </p:txBody>
      </p:sp>
      <p:pic>
        <p:nvPicPr>
          <p:cNvPr id="16" name="object 2"/>
          <p:cNvPicPr>
            <a:picLocks/>
          </p:cNvPicPr>
          <p:nvPr/>
        </p:nvPicPr>
        <p:blipFill>
          <a:blip r:embed="rId2" cstate="print"/>
          <a:stretch>
            <a:fillRect/>
          </a:stretch>
        </p:blipFill>
        <p:spPr>
          <a:xfrm>
            <a:off x="4760913" y="559815"/>
            <a:ext cx="4002087" cy="43931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b="1" dirty="0"/>
              <a:t>Dataset Description</a:t>
            </a:r>
          </a:p>
        </p:txBody>
      </p:sp>
      <p:sp>
        <p:nvSpPr>
          <p:cNvPr id="3" name="Content Placeholder 2"/>
          <p:cNvSpPr>
            <a:spLocks noGrp="1"/>
          </p:cNvSpPr>
          <p:nvPr>
            <p:ph idx="1"/>
          </p:nvPr>
        </p:nvSpPr>
        <p:spPr>
          <a:xfrm>
            <a:off x="677334" y="1524001"/>
            <a:ext cx="8596668" cy="4517362"/>
          </a:xfrm>
        </p:spPr>
        <p:txBody>
          <a:bodyPr>
            <a:normAutofit fontScale="92500" lnSpcReduction="20000"/>
          </a:bodyPr>
          <a:lstStyle/>
          <a:p>
            <a:r>
              <a:rPr lang="en-US" sz="1900" dirty="0"/>
              <a:t>Employee data set- </a:t>
            </a:r>
            <a:r>
              <a:rPr lang="en-US" sz="1900" dirty="0" err="1"/>
              <a:t>Kaggle</a:t>
            </a:r>
            <a:endParaRPr lang="en-IN" sz="1900" dirty="0"/>
          </a:p>
          <a:p>
            <a:r>
              <a:rPr lang="en-IN" sz="1900" dirty="0"/>
              <a:t>There are </a:t>
            </a:r>
            <a:r>
              <a:rPr lang="en-US" sz="1900" dirty="0"/>
              <a:t>26 </a:t>
            </a:r>
            <a:r>
              <a:rPr lang="en-US" sz="1900" dirty="0" smtClean="0"/>
              <a:t>features</a:t>
            </a:r>
            <a:endParaRPr lang="en-IN" sz="1900" dirty="0"/>
          </a:p>
          <a:p>
            <a:r>
              <a:rPr lang="en-IN" sz="1900" dirty="0" smtClean="0"/>
              <a:t>The </a:t>
            </a:r>
            <a:r>
              <a:rPr lang="en-IN" sz="1900" dirty="0"/>
              <a:t>important ten features are</a:t>
            </a:r>
            <a:r>
              <a:rPr lang="en-IN" sz="1900" dirty="0" smtClean="0"/>
              <a:t>,</a:t>
            </a:r>
          </a:p>
          <a:p>
            <a:pPr lvl="1"/>
            <a:r>
              <a:rPr lang="en-IN" sz="1900" dirty="0" smtClean="0"/>
              <a:t>Employment ID</a:t>
            </a:r>
          </a:p>
          <a:p>
            <a:pPr lvl="1"/>
            <a:r>
              <a:rPr lang="en-IN" sz="1900" dirty="0" smtClean="0"/>
              <a:t>First </a:t>
            </a:r>
            <a:r>
              <a:rPr lang="en-IN" sz="1900" dirty="0"/>
              <a:t>name</a:t>
            </a:r>
          </a:p>
          <a:p>
            <a:pPr lvl="1"/>
            <a:r>
              <a:rPr lang="en-IN" sz="1900" dirty="0" smtClean="0"/>
              <a:t>Last </a:t>
            </a:r>
            <a:r>
              <a:rPr lang="en-IN" sz="1900" dirty="0"/>
              <a:t>name</a:t>
            </a:r>
          </a:p>
          <a:p>
            <a:pPr lvl="1"/>
            <a:r>
              <a:rPr lang="en-IN" sz="1900" dirty="0" smtClean="0"/>
              <a:t>Gender</a:t>
            </a:r>
            <a:endParaRPr lang="en-IN" sz="1900" dirty="0"/>
          </a:p>
          <a:p>
            <a:pPr lvl="1"/>
            <a:r>
              <a:rPr lang="en-IN" sz="1900" dirty="0" smtClean="0"/>
              <a:t>Employee </a:t>
            </a:r>
            <a:r>
              <a:rPr lang="en-IN" sz="1900" dirty="0"/>
              <a:t>status</a:t>
            </a:r>
          </a:p>
          <a:p>
            <a:pPr lvl="1"/>
            <a:r>
              <a:rPr lang="en-IN" sz="1900" dirty="0" smtClean="0"/>
              <a:t>Employee </a:t>
            </a:r>
            <a:r>
              <a:rPr lang="en-IN" sz="1900" dirty="0"/>
              <a:t>type</a:t>
            </a:r>
          </a:p>
          <a:p>
            <a:pPr lvl="1"/>
            <a:r>
              <a:rPr lang="en-IN" sz="1900" dirty="0" smtClean="0"/>
              <a:t>Employee </a:t>
            </a:r>
            <a:r>
              <a:rPr lang="en-IN" sz="1900" dirty="0"/>
              <a:t>classification</a:t>
            </a:r>
          </a:p>
          <a:p>
            <a:pPr lvl="1"/>
            <a:r>
              <a:rPr lang="en-IN" sz="1900" dirty="0" smtClean="0"/>
              <a:t>Performance </a:t>
            </a:r>
            <a:r>
              <a:rPr lang="en-IN" sz="1900" dirty="0"/>
              <a:t>score</a:t>
            </a:r>
          </a:p>
          <a:p>
            <a:pPr lvl="1"/>
            <a:r>
              <a:rPr lang="en-IN" sz="1900" dirty="0" smtClean="0"/>
              <a:t>Current </a:t>
            </a:r>
            <a:r>
              <a:rPr lang="en-IN" sz="1900" dirty="0"/>
              <a:t>employee ratings</a:t>
            </a:r>
          </a:p>
          <a:p>
            <a:pPr lvl="1"/>
            <a:r>
              <a:rPr lang="en-IN" sz="1900" dirty="0" smtClean="0"/>
              <a:t>Business </a:t>
            </a:r>
            <a:r>
              <a:rPr lang="en-IN" sz="1900" dirty="0"/>
              <a:t>units</a:t>
            </a:r>
          </a:p>
          <a:p>
            <a:pPr marL="400050" lvl="1" indent="0">
              <a:buNone/>
            </a:pPr>
            <a:endParaRPr lang="en-US" sz="17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b="1" spc="15" dirty="0"/>
              <a:t>THE</a:t>
            </a:r>
            <a:r>
              <a:rPr sz="4250" b="1" spc="20" dirty="0"/>
              <a:t> </a:t>
            </a:r>
            <a:r>
              <a:rPr lang="en-US" sz="4250" b="1" spc="20" dirty="0"/>
              <a:t>"</a:t>
            </a:r>
            <a:r>
              <a:rPr sz="4250" b="1" spc="10" dirty="0"/>
              <a:t>WOW</a:t>
            </a:r>
            <a:r>
              <a:rPr lang="en-US" sz="4250" b="1" spc="10" dirty="0"/>
              <a:t>"</a:t>
            </a:r>
            <a:r>
              <a:rPr sz="4250" b="1" spc="85" dirty="0"/>
              <a:t> </a:t>
            </a:r>
            <a:r>
              <a:rPr sz="4250" b="1" spc="10" dirty="0"/>
              <a:t>IN</a:t>
            </a:r>
            <a:r>
              <a:rPr sz="4250" b="1" spc="-5" dirty="0"/>
              <a:t> </a:t>
            </a:r>
            <a:r>
              <a:rPr sz="4250" b="1" spc="15" dirty="0"/>
              <a:t>OUR</a:t>
            </a:r>
            <a:r>
              <a:rPr sz="4250" b="1" spc="-10" dirty="0"/>
              <a:t> </a:t>
            </a:r>
            <a:r>
              <a:rPr sz="4250" b="1" spc="20" dirty="0"/>
              <a:t>SOLUTION</a:t>
            </a:r>
            <a:endParaRPr sz="4250" b="1" dirty="0"/>
          </a:p>
        </p:txBody>
      </p:sp>
      <p:sp>
        <p:nvSpPr>
          <p:cNvPr id="10" name="Content Placeholder 9"/>
          <p:cNvSpPr>
            <a:spLocks noGrp="1"/>
          </p:cNvSpPr>
          <p:nvPr>
            <p:ph idx="1"/>
          </p:nvPr>
        </p:nvSpPr>
        <p:spPr>
          <a:xfrm>
            <a:off x="2533650" y="2160589"/>
            <a:ext cx="6740352" cy="3880773"/>
          </a:xfrm>
        </p:spPr>
        <p:txBody>
          <a:bodyPr>
            <a:normAutofit/>
          </a:bodyPr>
          <a:lstStyle/>
          <a:p>
            <a:r>
              <a:rPr lang="en-IN" sz="3200" dirty="0">
                <a:latin typeface="Times New Roman" panose="02020603050405020304" pitchFamily="18" charset="0"/>
                <a:cs typeface="Times New Roman" panose="02020603050405020304" pitchFamily="18" charset="0"/>
              </a:rPr>
              <a:t>Performance Level– </a:t>
            </a:r>
            <a:r>
              <a:rPr lang="en-IN" sz="3200" dirty="0" smtClean="0">
                <a:latin typeface="Times New Roman" panose="02020603050405020304" pitchFamily="18" charset="0"/>
                <a:cs typeface="Times New Roman" panose="02020603050405020304" pitchFamily="18" charset="0"/>
              </a:rPr>
              <a:t>These include the </a:t>
            </a:r>
            <a:r>
              <a:rPr lang="en-IN" sz="3200" dirty="0">
                <a:latin typeface="Times New Roman" panose="02020603050405020304" pitchFamily="18" charset="0"/>
                <a:cs typeface="Times New Roman" panose="02020603050405020304" pitchFamily="18" charset="0"/>
              </a:rPr>
              <a:t>categories </a:t>
            </a:r>
            <a:r>
              <a:rPr lang="en-IN" sz="3200" dirty="0" smtClean="0">
                <a:latin typeface="Times New Roman" panose="02020603050405020304" pitchFamily="18" charset="0"/>
                <a:cs typeface="Times New Roman" panose="02020603050405020304" pitchFamily="18" charset="0"/>
              </a:rPr>
              <a:t>such as Levels in </a:t>
            </a:r>
            <a:r>
              <a:rPr lang="en-IN" sz="3200" dirty="0">
                <a:latin typeface="Times New Roman" panose="02020603050405020304" pitchFamily="18" charset="0"/>
                <a:cs typeface="Times New Roman" panose="02020603050405020304" pitchFamily="18" charset="0"/>
              </a:rPr>
              <a:t>very high</a:t>
            </a:r>
            <a:r>
              <a:rPr lang="en-IN" sz="3200" dirty="0" smtClean="0">
                <a:latin typeface="Times New Roman" panose="02020603050405020304" pitchFamily="18" charset="0"/>
                <a:cs typeface="Times New Roman" panose="02020603050405020304" pitchFamily="18" charset="0"/>
              </a:rPr>
              <a:t>, high, medium, low, etc</a:t>
            </a:r>
            <a:r>
              <a:rPr lang="en-IN" sz="3200" dirty="0">
                <a:latin typeface="Times New Roman" panose="02020603050405020304" pitchFamily="18" charset="0"/>
                <a:cs typeface="Times New Roman" panose="02020603050405020304" pitchFamily="18" charset="0"/>
              </a:rPr>
              <a:t>...</a:t>
            </a:r>
          </a:p>
          <a:p>
            <a:endParaRPr lang="en-IN" sz="3200" dirty="0">
              <a:latin typeface="Times New Roman" panose="02020603050405020304" pitchFamily="18" charset="0"/>
              <a:cs typeface="Times New Roman" panose="02020603050405020304" pitchFamily="18" charset="0"/>
            </a:endParaRPr>
          </a:p>
          <a:p>
            <a:r>
              <a:rPr lang="en-IN" sz="3200" dirty="0">
                <a:latin typeface="Times New Roman" panose="02020603050405020304" pitchFamily="18" charset="0"/>
                <a:cs typeface="Times New Roman" panose="02020603050405020304" pitchFamily="18" charset="0"/>
              </a:rPr>
              <a:t>Using Pivot table and charts </a:t>
            </a:r>
            <a:r>
              <a:rPr lang="en-IN" sz="3200" dirty="0" smtClean="0">
                <a:latin typeface="Times New Roman" panose="02020603050405020304" pitchFamily="18" charset="0"/>
                <a:cs typeface="Times New Roman" panose="02020603050405020304" pitchFamily="18" charset="0"/>
              </a:rPr>
              <a:t>for analysing </a:t>
            </a:r>
            <a:r>
              <a:rPr lang="en-IN" sz="3200" dirty="0">
                <a:latin typeface="Times New Roman" panose="02020603050405020304" pitchFamily="18" charset="0"/>
                <a:cs typeface="Times New Roman" panose="02020603050405020304" pitchFamily="18" charset="0"/>
              </a:rPr>
              <a:t>the employees performance. </a:t>
            </a:r>
          </a:p>
          <a:p>
            <a:pPr marL="0" indent="0">
              <a:buNone/>
            </a:pPr>
            <a:endParaRPr lang="en-IN" sz="32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294</TotalTime>
  <Words>398</Words>
  <Application>Microsoft Office PowerPoint</Application>
  <PresentationFormat>Widescreen</PresentationFormat>
  <Paragraphs>72</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 3</vt:lpstr>
      <vt:lpstr>Facet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HP</cp:lastModifiedBy>
  <cp:revision>33</cp:revision>
  <dcterms:created xsi:type="dcterms:W3CDTF">2024-03-29T15:07:22Z</dcterms:created>
  <dcterms:modified xsi:type="dcterms:W3CDTF">2024-08-27T14:39:15Z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