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thiksri.v.lv\Downloads\work_ord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thiksri.v.lv\Downloads\work_ord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thiksri.v.lv\Downloads\work_ord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[LVADSUSR161_krithiksrivenkatachalam.xlsx]q4!PivotTable10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payment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0555555555555555E-2"/>
          <c:y val="0.16245370370370371"/>
          <c:w val="0.68584273840769905"/>
          <c:h val="0.77736111111111106"/>
        </c:manualLayout>
      </c:layout>
      <c:pie3DChart>
        <c:varyColors val="1"/>
        <c:ser>
          <c:idx val="0"/>
          <c:order val="0"/>
          <c:tx>
            <c:strRef>
              <c:f>'q4'!$D$1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C81-4224-8CCC-15793A272C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C81-4224-8CCC-15793A272C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C81-4224-8CCC-15793A272C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C81-4224-8CCC-15793A272C9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2C81-4224-8CCC-15793A272C9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2C81-4224-8CCC-15793A272C9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2C81-4224-8CCC-15793A272C9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2C81-4224-8CCC-15793A272C9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2C81-4224-8CCC-15793A272C9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2C81-4224-8CCC-15793A272C9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2C81-4224-8CCC-15793A272C92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2C81-4224-8CCC-15793A272C92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2C81-4224-8CCC-15793A272C92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2C81-4224-8CCC-15793A272C92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2C81-4224-8CCC-15793A272C92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F-2C81-4224-8CCC-15793A272C92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1-2C81-4224-8CCC-15793A272C92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3-2C81-4224-8CCC-15793A272C92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5-2C81-4224-8CCC-15793A272C92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7-2C81-4224-8CCC-15793A272C92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9-2C81-4224-8CCC-15793A272C92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2C81-4224-8CCC-15793A272C92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2C81-4224-8CCC-15793A272C92}"/>
              </c:ext>
            </c:extLst>
          </c:dPt>
          <c:cat>
            <c:multiLvlStrRef>
              <c:f>'q4'!$C$2:$C$30</c:f>
              <c:multiLvlStrCache>
                <c:ptCount val="23"/>
                <c:lvl>
                  <c:pt idx="0">
                    <c:v>Assess</c:v>
                  </c:pt>
                  <c:pt idx="1">
                    <c:v>Replace</c:v>
                  </c:pt>
                  <c:pt idx="2">
                    <c:v>Deliver</c:v>
                  </c:pt>
                  <c:pt idx="3">
                    <c:v>Repair</c:v>
                  </c:pt>
                  <c:pt idx="4">
                    <c:v>Install</c:v>
                  </c:pt>
                  <c:pt idx="5">
                    <c:v>Assess</c:v>
                  </c:pt>
                  <c:pt idx="6">
                    <c:v>Replace</c:v>
                  </c:pt>
                  <c:pt idx="7">
                    <c:v>Deliver</c:v>
                  </c:pt>
                  <c:pt idx="8">
                    <c:v>Repair</c:v>
                  </c:pt>
                  <c:pt idx="9">
                    <c:v>Install</c:v>
                  </c:pt>
                  <c:pt idx="10">
                    <c:v>Assess</c:v>
                  </c:pt>
                  <c:pt idx="11">
                    <c:v>Replace</c:v>
                  </c:pt>
                  <c:pt idx="12">
                    <c:v>Deliver</c:v>
                  </c:pt>
                  <c:pt idx="13">
                    <c:v>Install</c:v>
                  </c:pt>
                  <c:pt idx="14">
                    <c:v>Repair</c:v>
                  </c:pt>
                  <c:pt idx="15">
                    <c:v>Assess</c:v>
                  </c:pt>
                  <c:pt idx="16">
                    <c:v>Deliver</c:v>
                  </c:pt>
                  <c:pt idx="17">
                    <c:v>Replace</c:v>
                  </c:pt>
                  <c:pt idx="18">
                    <c:v>Install</c:v>
                  </c:pt>
                  <c:pt idx="19">
                    <c:v>Repair</c:v>
                  </c:pt>
                  <c:pt idx="20">
                    <c:v>Assess</c:v>
                  </c:pt>
                  <c:pt idx="21">
                    <c:v>Replace</c:v>
                  </c:pt>
                  <c:pt idx="22">
                    <c:v>Repair</c:v>
                  </c:pt>
                </c:lvl>
                <c:lvl>
                  <c:pt idx="0">
                    <c:v>Account</c:v>
                  </c:pt>
                  <c:pt idx="5">
                    <c:v>C.O.D.</c:v>
                  </c:pt>
                  <c:pt idx="10">
                    <c:v>P.O.</c:v>
                  </c:pt>
                  <c:pt idx="15">
                    <c:v>Warranty</c:v>
                  </c:pt>
                  <c:pt idx="20">
                    <c:v>Credit</c:v>
                  </c:pt>
                </c:lvl>
              </c:multiLvlStrCache>
            </c:multiLvlStrRef>
          </c:cat>
          <c:val>
            <c:numRef>
              <c:f>'q4'!$D$2:$D$30</c:f>
              <c:numCache>
                <c:formatCode>General</c:formatCode>
                <c:ptCount val="23"/>
                <c:pt idx="0">
                  <c:v>178</c:v>
                </c:pt>
                <c:pt idx="1">
                  <c:v>115</c:v>
                </c:pt>
                <c:pt idx="2">
                  <c:v>100</c:v>
                </c:pt>
                <c:pt idx="3">
                  <c:v>24</c:v>
                </c:pt>
                <c:pt idx="4">
                  <c:v>24</c:v>
                </c:pt>
                <c:pt idx="5">
                  <c:v>148</c:v>
                </c:pt>
                <c:pt idx="6">
                  <c:v>97</c:v>
                </c:pt>
                <c:pt idx="7">
                  <c:v>60</c:v>
                </c:pt>
                <c:pt idx="8">
                  <c:v>51</c:v>
                </c:pt>
                <c:pt idx="9">
                  <c:v>25</c:v>
                </c:pt>
                <c:pt idx="10">
                  <c:v>66</c:v>
                </c:pt>
                <c:pt idx="11">
                  <c:v>31</c:v>
                </c:pt>
                <c:pt idx="12">
                  <c:v>20</c:v>
                </c:pt>
                <c:pt idx="13">
                  <c:v>9</c:v>
                </c:pt>
                <c:pt idx="14">
                  <c:v>6</c:v>
                </c:pt>
                <c:pt idx="15">
                  <c:v>13</c:v>
                </c:pt>
                <c:pt idx="16">
                  <c:v>10</c:v>
                </c:pt>
                <c:pt idx="17">
                  <c:v>9</c:v>
                </c:pt>
                <c:pt idx="18">
                  <c:v>5</c:v>
                </c:pt>
                <c:pt idx="19">
                  <c:v>4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2C81-4224-8CCC-15793A272C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[LVADSUSR161_krithiksrivenkatachalam.xlsx]q5!PivotTable12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Trend in payment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'q5'!$B$3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'q5'!$A$4:$A$9</c:f>
              <c:strCache>
                <c:ptCount val="5"/>
                <c:pt idx="0">
                  <c:v>Credit</c:v>
                </c:pt>
                <c:pt idx="1">
                  <c:v>Warranty</c:v>
                </c:pt>
                <c:pt idx="2">
                  <c:v>P.O.</c:v>
                </c:pt>
                <c:pt idx="3">
                  <c:v>C.O.D.</c:v>
                </c:pt>
                <c:pt idx="4">
                  <c:v>Account</c:v>
                </c:pt>
              </c:strCache>
            </c:strRef>
          </c:cat>
          <c:val>
            <c:numRef>
              <c:f>'q5'!$B$4:$B$9</c:f>
              <c:numCache>
                <c:formatCode>General</c:formatCode>
                <c:ptCount val="5"/>
                <c:pt idx="0">
                  <c:v>33.5</c:v>
                </c:pt>
                <c:pt idx="1">
                  <c:v>32.263157894736842</c:v>
                </c:pt>
                <c:pt idx="2">
                  <c:v>30.129310344827587</c:v>
                </c:pt>
                <c:pt idx="3">
                  <c:v>29.585443037974684</c:v>
                </c:pt>
                <c:pt idx="4">
                  <c:v>25.609375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22-4A63-A59D-A2F82C7B5C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6755136"/>
        <c:axId val="736750816"/>
      </c:lineChart>
      <c:catAx>
        <c:axId val="73675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750816"/>
        <c:crosses val="autoZero"/>
        <c:auto val="1"/>
        <c:lblAlgn val="ctr"/>
        <c:lblOffset val="100"/>
        <c:noMultiLvlLbl val="0"/>
      </c:catAx>
      <c:valAx>
        <c:axId val="73675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75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[LVADSUSR161_krithiksrivenkatachalam.xlsx]q6!PivotTable15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335870516185477"/>
          <c:y val="0.21194225721784776"/>
          <c:w val="0.57489041994750656"/>
          <c:h val="0.65853091280256637"/>
        </c:manualLayout>
      </c:layout>
      <c:lineChart>
        <c:grouping val="standard"/>
        <c:varyColors val="0"/>
        <c:ser>
          <c:idx val="0"/>
          <c:order val="0"/>
          <c:tx>
            <c:strRef>
              <c:f>'q6'!$E$7</c:f>
              <c:strCache>
                <c:ptCount val="1"/>
                <c:pt idx="0">
                  <c:v>Sum of PartsCost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'q6'!$D$8:$D$11</c:f>
              <c:strCache>
                <c:ptCount val="3"/>
                <c:pt idx="0">
                  <c:v>2</c:v>
                </c:pt>
                <c:pt idx="1">
                  <c:v>1</c:v>
                </c:pt>
                <c:pt idx="2">
                  <c:v>3</c:v>
                </c:pt>
              </c:strCache>
            </c:strRef>
          </c:cat>
          <c:val>
            <c:numRef>
              <c:f>'q6'!$E$8:$E$11</c:f>
              <c:numCache>
                <c:formatCode>General</c:formatCode>
                <c:ptCount val="3"/>
                <c:pt idx="0">
                  <c:v>111095.7249</c:v>
                </c:pt>
                <c:pt idx="1">
                  <c:v>81377.859599999996</c:v>
                </c:pt>
                <c:pt idx="2">
                  <c:v>2711.3847999999998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2C-46D4-9427-94D852361749}"/>
            </c:ext>
          </c:extLst>
        </c:ser>
        <c:ser>
          <c:idx val="1"/>
          <c:order val="1"/>
          <c:tx>
            <c:strRef>
              <c:f>'q6'!$F$7</c:f>
              <c:strCache>
                <c:ptCount val="1"/>
                <c:pt idx="0">
                  <c:v>Sum of LbrRate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'q6'!$D$8:$D$11</c:f>
              <c:strCache>
                <c:ptCount val="3"/>
                <c:pt idx="0">
                  <c:v>2</c:v>
                </c:pt>
                <c:pt idx="1">
                  <c:v>1</c:v>
                </c:pt>
                <c:pt idx="2">
                  <c:v>3</c:v>
                </c:pt>
              </c:strCache>
            </c:strRef>
          </c:cat>
          <c:val>
            <c:numRef>
              <c:f>'q6'!$F$8:$F$11</c:f>
              <c:numCache>
                <c:formatCode>General</c:formatCode>
                <c:ptCount val="3"/>
                <c:pt idx="0">
                  <c:v>54320</c:v>
                </c:pt>
                <c:pt idx="1">
                  <c:v>48720</c:v>
                </c:pt>
                <c:pt idx="2">
                  <c:v>585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2C-46D4-9427-94D8523617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6741696"/>
        <c:axId val="736737376"/>
      </c:lineChart>
      <c:catAx>
        <c:axId val="73674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737376"/>
        <c:crosses val="autoZero"/>
        <c:auto val="1"/>
        <c:lblAlgn val="ctr"/>
        <c:lblOffset val="100"/>
        <c:noMultiLvlLbl val="0"/>
      </c:catAx>
      <c:valAx>
        <c:axId val="73673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74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5D68-A09B-E527-2525-A69256BD0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9F59F-08DA-640E-AC8C-DDADB4B35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D04EA-5C3E-5BBD-956D-80E3A6AC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9F8A-3C67-4E4B-917C-475ED8D27F0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8EA8E-13BB-CFA4-564E-040B7F03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6035D-52DD-7853-C0A6-24B46D06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E86C-63C4-401A-BF97-807529587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96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D4CA-CBCC-EBB1-81F3-39751F44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4163B-93A1-D0DA-7D34-82346AA12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2878-FB38-3B57-A9A6-1BF29025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9F8A-3C67-4E4B-917C-475ED8D27F0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4F120-A248-F69F-4978-B36224E5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D13ED-3DF7-F528-B3E3-94770763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E86C-63C4-401A-BF97-807529587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0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17859-3175-18E8-1BB1-A84B7D7A3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9F050-E4BE-F7B9-41D7-27E1A97F2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586B-4FA2-2ECC-0212-002977EC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9F8A-3C67-4E4B-917C-475ED8D27F0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F0A3F-BA89-C4CE-FB77-CEA7D005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CAE3-136E-88FF-82C4-F323B4A7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E86C-63C4-401A-BF97-807529587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9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E392-40A6-45ED-F2D4-4B940D95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636B0-2585-2B84-3082-06C9BA14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CAC34-04D4-2042-7008-B885198D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9F8A-3C67-4E4B-917C-475ED8D27F0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6B6E-030D-DE08-E62B-650770EF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0B0A9-FF85-EB35-2FA3-50D7EA3F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E86C-63C4-401A-BF97-807529587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13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4421-A9DD-8326-9D4E-B6A9DCAF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1EFAC-D77B-FCD3-C30D-FF6398D65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28033-0487-04A8-BE36-856D7EEE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9F8A-3C67-4E4B-917C-475ED8D27F0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BC82E-E567-97BB-6968-900EA6CF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80537-4110-8A35-33FD-30E1626F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E86C-63C4-401A-BF97-807529587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0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076B-521A-0A64-682D-25482024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681-3CAB-61B6-AF17-3C0100F52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7C5C2-A0C3-AF1E-A0B1-870573E2B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407BA-5926-4B76-585A-8DD4372D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9F8A-3C67-4E4B-917C-475ED8D27F0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4432-1010-C652-4C45-CE455DE4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E8175-C1B7-E9FA-8342-BD87FBF0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E86C-63C4-401A-BF97-807529587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02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33FD-6416-8282-978A-1D02C2A5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08A60-6386-5D92-E766-3A878F57F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4976-7746-D7E2-AF1A-73A654683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D5B49-FEF8-52BA-3B24-BD066ECE7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5277D-B715-1EF7-6712-A82B79CC2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86031-1E14-A5EF-B070-F9EAD46E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9F8A-3C67-4E4B-917C-475ED8D27F0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BB79B-5A96-8C8F-00D4-30DFBCC5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4028A-9146-1C9E-5790-7FAD9E11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E86C-63C4-401A-BF97-807529587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25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5446-0CF2-F81A-29B9-046EA7DB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07EB4-8DC6-9C3F-44BB-579DCF3D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9F8A-3C67-4E4B-917C-475ED8D27F0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B922D-7806-6160-89DB-EFAB6515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BF1B0-E3A4-01EF-51A6-DB826044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E86C-63C4-401A-BF97-807529587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38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622F5-399B-9E08-A737-89B49E36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9F8A-3C67-4E4B-917C-475ED8D27F0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439D8-3D90-B3AD-EB64-C894852E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63152-372F-CAD5-B992-E1E4D43B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E86C-63C4-401A-BF97-807529587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58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EA50-F945-0CA9-EEBB-388FD590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2244-0959-CB1B-EEB1-EC0474BC6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69AFA-F443-7CD8-9199-00B076D4A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DBCAF-F6B4-EFAD-5725-3DCD5F39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9F8A-3C67-4E4B-917C-475ED8D27F0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6F345-0979-AD8B-FF5F-6EBFCEA3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7523B-1837-E2A9-DF6E-EC26CC5C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E86C-63C4-401A-BF97-807529587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1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301-6C17-19F2-4B33-961E837A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EF6FE-3CD2-D85C-784C-23F4AE548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592B4-F069-4EFB-76EA-8A3A44A33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8F21B-879D-62F8-5C91-02420710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9F8A-3C67-4E4B-917C-475ED8D27F0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C8EFC-4EC3-D6C5-22DA-D81F020C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8720A-425F-5CCD-BE6A-C61B1158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E86C-63C4-401A-BF97-807529587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20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C2251-16B9-B5D0-D27F-C0343B9A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CD04-E4C9-F79B-DF9E-FBBC17C65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DA32B-E4DB-3222-F3C3-E3D1F12A3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E59F8A-3C67-4E4B-917C-475ED8D27F0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41D77-DD22-6AFA-0FED-CC761690B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3D58-D3CD-F4E1-C332-98BBDF8BC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ECE86C-63C4-401A-BF97-807529587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3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FA12B-5A63-66C4-F233-33E224D5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FINAL ASSESSMENT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80BD5-3AD8-A034-A5F1-22F7CFD8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Krithiksri Venkatachalam</a:t>
            </a:r>
          </a:p>
          <a:p>
            <a:r>
              <a:rPr lang="en-US" sz="2000"/>
              <a:t>Employee_id:4369</a:t>
            </a:r>
            <a:endParaRPr lang="en-IN" sz="200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66A97E29-2FAB-A7E0-D330-1427E2034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8" r="3558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50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A5B9-732D-230D-8D95-63E99A31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7DE9-15B5-20C4-8C6B-608CC457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EAA05-85FC-AB56-96BA-CA0CE83B2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70" y="1509444"/>
            <a:ext cx="10090230" cy="507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1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9E3E-102A-EA7A-1949-4477A48E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559A-3D27-FE71-7E9A-252E17BB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service distribution more in assess than others which contribute 50% from the total</a:t>
            </a:r>
          </a:p>
          <a:p>
            <a:r>
              <a:rPr lang="en-US" dirty="0" err="1"/>
              <a:t>Then,in</a:t>
            </a:r>
            <a:r>
              <a:rPr lang="en-US" dirty="0"/>
              <a:t> payment and service distribution the accounts and assess play a vital role.</a:t>
            </a:r>
          </a:p>
          <a:p>
            <a:r>
              <a:rPr lang="en-US" dirty="0"/>
              <a:t>There is a correlation between the </a:t>
            </a:r>
            <a:r>
              <a:rPr lang="en-US" dirty="0" err="1"/>
              <a:t>labours</a:t>
            </a:r>
            <a:r>
              <a:rPr lang="en-US" dirty="0"/>
              <a:t> hours and the </a:t>
            </a:r>
            <a:r>
              <a:rPr lang="en-US" dirty="0" err="1"/>
              <a:t>partcosts</a:t>
            </a:r>
            <a:endParaRPr lang="en-US" dirty="0"/>
          </a:p>
          <a:p>
            <a:r>
              <a:rPr lang="en-US" dirty="0"/>
              <a:t>The trend with the payment type is decreases with more number of techs.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45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74C6-088A-8677-89A7-899622CA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1)Average lead time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3F870F-E3AE-C92D-938B-2A0642576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6557" y="1380704"/>
            <a:ext cx="2467319" cy="90500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4B4633-BB5B-F501-5F04-24B2BFB00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0106"/>
            <a:ext cx="4553585" cy="5382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8E27F6-4553-2C37-9899-F9ACF23D4A6C}"/>
              </a:ext>
            </a:extLst>
          </p:cNvPr>
          <p:cNvSpPr txBox="1"/>
          <p:nvPr/>
        </p:nvSpPr>
        <p:spPr>
          <a:xfrm>
            <a:off x="5660571" y="2841171"/>
            <a:ext cx="269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time calculated from the completed task alone and that is 858 out of 1000 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66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C3BA-AE04-097E-0721-554BA184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2)Highest district with rush days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E5B013-EF60-E97A-306A-9E9C145A9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967" y="1863371"/>
            <a:ext cx="3296519" cy="42167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498F7-2AA8-A3C6-2889-57D0E9C39D6B}"/>
              </a:ext>
            </a:extLst>
          </p:cNvPr>
          <p:cNvSpPr txBox="1"/>
          <p:nvPr/>
        </p:nvSpPr>
        <p:spPr>
          <a:xfrm>
            <a:off x="5061857" y="2013857"/>
            <a:ext cx="4027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North west </a:t>
            </a:r>
            <a:r>
              <a:rPr lang="en-US" dirty="0"/>
              <a:t>has the highest number of rush jobs with count of </a:t>
            </a:r>
            <a:r>
              <a:rPr lang="en-US" b="1" dirty="0"/>
              <a:t>45.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6991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DEA0-7F96-836B-B02D-81AE9C16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3)Average </a:t>
            </a:r>
            <a:r>
              <a:rPr lang="en-US" dirty="0" err="1"/>
              <a:t>labour</a:t>
            </a:r>
            <a:r>
              <a:rPr lang="en-US" dirty="0"/>
              <a:t> hours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1F837-5C51-E33F-6881-4575D76B66F7}"/>
              </a:ext>
            </a:extLst>
          </p:cNvPr>
          <p:cNvSpPr txBox="1"/>
          <p:nvPr/>
        </p:nvSpPr>
        <p:spPr>
          <a:xfrm>
            <a:off x="6096000" y="2635873"/>
            <a:ext cx="3603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rush jobs, the average </a:t>
            </a:r>
            <a:r>
              <a:rPr lang="en-US" dirty="0" err="1"/>
              <a:t>labour</a:t>
            </a:r>
            <a:r>
              <a:rPr lang="en-US" dirty="0"/>
              <a:t> hour as 0.58 out of 42 as total rush jobs</a:t>
            </a:r>
          </a:p>
          <a:p>
            <a:endParaRPr lang="en-US" dirty="0"/>
          </a:p>
          <a:p>
            <a:r>
              <a:rPr lang="en-US" dirty="0"/>
              <a:t>The difference in average is </a:t>
            </a:r>
            <a:r>
              <a:rPr lang="en-US" b="1" dirty="0"/>
              <a:t>0.205 </a:t>
            </a:r>
            <a:r>
              <a:rPr lang="en-US" dirty="0"/>
              <a:t>for rush and non-rush jobs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F1C89E-CE00-734F-CEFB-60AD4420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9" y="2635873"/>
            <a:ext cx="4677428" cy="160289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A17308-6074-1522-2F29-7464DFB0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5342" y="6019799"/>
            <a:ext cx="718457" cy="157163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59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CBAC-A6F6-6E19-1EE8-1D00FFCF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4)Distribution of payment across service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2B6C1-589C-EB2A-B456-2146C116E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110" y="1690688"/>
            <a:ext cx="2224350" cy="4351338"/>
          </a:xfr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6A294D0-FA7F-BE51-2AC6-13163E432B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095924"/>
              </p:ext>
            </p:extLst>
          </p:nvPr>
        </p:nvGraphicFramePr>
        <p:xfrm>
          <a:off x="3809999" y="1690688"/>
          <a:ext cx="508362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E3A4BE-7862-54B4-4C9E-16BA0CB79F12}"/>
              </a:ext>
            </a:extLst>
          </p:cNvPr>
          <p:cNvSpPr txBox="1"/>
          <p:nvPr/>
        </p:nvSpPr>
        <p:spPr>
          <a:xfrm>
            <a:off x="9786257" y="2065337"/>
            <a:ext cx="2002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preferred payment method is </a:t>
            </a:r>
            <a:r>
              <a:rPr lang="en-US" b="1" dirty="0"/>
              <a:t>account and service as assess</a:t>
            </a:r>
            <a:r>
              <a:rPr lang="en-US" dirty="0"/>
              <a:t> with count of 441 out of 1000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14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8518-0A40-D0B1-9C34-F42DA975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5)Trend in payment type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A7F07E-30C8-D40A-7491-3B5884884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077" y="1500149"/>
            <a:ext cx="4172532" cy="2172003"/>
          </a:xfr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76654FA-220C-C10E-E30F-D81835847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559673"/>
              </p:ext>
            </p:extLst>
          </p:nvPr>
        </p:nvGraphicFramePr>
        <p:xfrm>
          <a:off x="729343" y="3749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67F906-FAE0-7714-5754-BCC6E051B872}"/>
              </a:ext>
            </a:extLst>
          </p:cNvPr>
          <p:cNvSpPr txBox="1"/>
          <p:nvPr/>
        </p:nvSpPr>
        <p:spPr>
          <a:xfrm>
            <a:off x="6270171" y="1937657"/>
            <a:ext cx="3091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1000 work entry only </a:t>
            </a:r>
            <a:r>
              <a:rPr lang="en-US" b="1" dirty="0"/>
              <a:t>858</a:t>
            </a:r>
            <a:r>
              <a:rPr lang="en-US" dirty="0"/>
              <a:t> alone completed </a:t>
            </a:r>
          </a:p>
          <a:p>
            <a:endParaRPr lang="en-US" dirty="0"/>
          </a:p>
          <a:p>
            <a:r>
              <a:rPr lang="en-US" dirty="0"/>
              <a:t>For that, if we take average and it show credit payment as frequently used</a:t>
            </a:r>
          </a:p>
          <a:p>
            <a:endParaRPr lang="en-US" dirty="0"/>
          </a:p>
          <a:p>
            <a:r>
              <a:rPr lang="en-US" dirty="0"/>
              <a:t>Yes, the trend in payment type and completed day has long day use account method and less day take credit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25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2290-EC25-AFFD-BD1D-12A252ED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6)Relationship between techs and </a:t>
            </a:r>
            <a:r>
              <a:rPr lang="en-US" dirty="0" err="1"/>
              <a:t>partscost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9382-60CB-C71C-E66D-DF5DE3BB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0" y="2286000"/>
            <a:ext cx="3690257" cy="21476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Here,if</a:t>
            </a:r>
            <a:r>
              <a:rPr lang="en-US" dirty="0"/>
              <a:t> the techs increased then the </a:t>
            </a:r>
            <a:r>
              <a:rPr lang="en-US" dirty="0" err="1"/>
              <a:t>partscost</a:t>
            </a:r>
            <a:r>
              <a:rPr lang="en-US" dirty="0"/>
              <a:t> decreased </a:t>
            </a:r>
            <a:r>
              <a:rPr lang="en-US" dirty="0" err="1"/>
              <a:t>so,there</a:t>
            </a:r>
            <a:r>
              <a:rPr lang="en-US" dirty="0"/>
              <a:t> is a relationship between them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CFE8CF0-6C16-A59F-43DC-5AC33CDDB2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305087"/>
              </p:ext>
            </p:extLst>
          </p:nvPr>
        </p:nvGraphicFramePr>
        <p:xfrm>
          <a:off x="1034143" y="3749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6E29E67-3C90-01FE-B2A8-81B09C776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214" y="2127033"/>
            <a:ext cx="2915057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6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FEDE-FC4C-7F08-20FC-2541836D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7)Common type of service in each district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089A92-A2EB-18E0-C603-02C10CF4F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383" y="2141537"/>
            <a:ext cx="292241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EFD067-647E-C62B-77C2-095CC0256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6" y="2152423"/>
            <a:ext cx="2558143" cy="4544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F21E7D-F231-0A7A-8771-1105490FF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40"/>
          <a:stretch/>
        </p:blipFill>
        <p:spPr>
          <a:xfrm>
            <a:off x="8860971" y="2100947"/>
            <a:ext cx="2735450" cy="45955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88E446-B99D-C6FC-A79A-1E3AADA8E6DA}"/>
              </a:ext>
            </a:extLst>
          </p:cNvPr>
          <p:cNvSpPr txBox="1"/>
          <p:nvPr/>
        </p:nvSpPr>
        <p:spPr>
          <a:xfrm>
            <a:off x="1066800" y="1545771"/>
            <a:ext cx="781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9 district has there most common type of service as </a:t>
            </a:r>
            <a:r>
              <a:rPr lang="en-US" b="1" dirty="0"/>
              <a:t>assess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3165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2781-22B4-5AD2-7BE0-5A93EE80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8)Difference in payment and warranty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A22F2-98F7-F1B2-6F99-680876097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78" y="2328709"/>
            <a:ext cx="2905530" cy="220058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87F14A-BE86-082F-298F-F189A45EA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6" y="2209799"/>
            <a:ext cx="3494314" cy="3967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work </a:t>
            </a:r>
            <a:r>
              <a:rPr lang="en-US" dirty="0" err="1"/>
              <a:t>order,with</a:t>
            </a:r>
            <a:r>
              <a:rPr lang="en-US" dirty="0"/>
              <a:t> warranty we has 41 data and without has 959 data so there is a significant difference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74D0EA-83C9-4C0F-7D3D-254B2B44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366" y="2643078"/>
            <a:ext cx="2991267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5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303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FINAL ASSESSMENT</vt:lpstr>
      <vt:lpstr>1)Average lead time</vt:lpstr>
      <vt:lpstr>2)Highest district with rush days</vt:lpstr>
      <vt:lpstr>3)Average labour hours</vt:lpstr>
      <vt:lpstr>4)Distribution of payment across service</vt:lpstr>
      <vt:lpstr>5)Trend in payment type</vt:lpstr>
      <vt:lpstr>6)Relationship between techs and partscost</vt:lpstr>
      <vt:lpstr>7)Common type of service in each district</vt:lpstr>
      <vt:lpstr>8)Difference in payment and warranty</vt:lpstr>
      <vt:lpstr>Dashboard</vt:lpstr>
      <vt:lpstr>Insights: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Krithiksri Venkatachalam</dc:creator>
  <cp:lastModifiedBy>Krithiksri Venkatachalam</cp:lastModifiedBy>
  <cp:revision>13</cp:revision>
  <dcterms:created xsi:type="dcterms:W3CDTF">2024-04-02T07:46:52Z</dcterms:created>
  <dcterms:modified xsi:type="dcterms:W3CDTF">2024-04-02T10:59:10Z</dcterms:modified>
</cp:coreProperties>
</file>