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Lora"/>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54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Lora-bold.fntdata"/><Relationship Id="rId10" Type="http://schemas.openxmlformats.org/officeDocument/2006/relationships/slide" Target="slides/slide5.xml"/><Relationship Id="rId21" Type="http://schemas.openxmlformats.org/officeDocument/2006/relationships/font" Target="fonts/Lora-regular.fntdata"/><Relationship Id="rId13" Type="http://schemas.openxmlformats.org/officeDocument/2006/relationships/slide" Target="slides/slide8.xml"/><Relationship Id="rId24" Type="http://schemas.openxmlformats.org/officeDocument/2006/relationships/font" Target="fonts/Lora-boldItalic.fntdata"/><Relationship Id="rId12" Type="http://schemas.openxmlformats.org/officeDocument/2006/relationships/slide" Target="slides/slide7.xml"/><Relationship Id="rId23" Type="http://schemas.openxmlformats.org/officeDocument/2006/relationships/font" Target="fonts/Lora-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da687a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7da687a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7da687a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7da687a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27b0456b3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27b0456b3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27b0456b3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27b0456b3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27d759d19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27d759d19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27d759d19e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27d759d19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27d759d19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27d759d19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27d759d19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27d759d19e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7d759d19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7d759d19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7da687a3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7da687a3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8.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drive.google.com/file/d/1i_gIEDjS5qH9Mgl6KPIFzHwxBmYVMK_C/view"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56" name="Google Shape;56;p1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57" name="Google Shape;57;p13"/>
          <p:cNvPicPr preferRelativeResize="0"/>
          <p:nvPr/>
        </p:nvPicPr>
        <p:blipFill>
          <a:blip r:embed="rId3">
            <a:alphaModFix/>
          </a:blip>
          <a:stretch>
            <a:fillRect/>
          </a:stretch>
        </p:blipFill>
        <p:spPr>
          <a:xfrm>
            <a:off x="0" y="0"/>
            <a:ext cx="6633575" cy="5143500"/>
          </a:xfrm>
          <a:prstGeom prst="rect">
            <a:avLst/>
          </a:prstGeom>
          <a:noFill/>
          <a:ln>
            <a:noFill/>
          </a:ln>
        </p:spPr>
      </p:pic>
      <p:sp>
        <p:nvSpPr>
          <p:cNvPr id="58" name="Google Shape;58;p13"/>
          <p:cNvSpPr/>
          <p:nvPr/>
        </p:nvSpPr>
        <p:spPr>
          <a:xfrm>
            <a:off x="4697650" y="17825"/>
            <a:ext cx="4446300" cy="5143500"/>
          </a:xfrm>
          <a:prstGeom prst="rect">
            <a:avLst/>
          </a:prstGeom>
          <a:solidFill>
            <a:srgbClr val="07376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B5394"/>
              </a:solidFill>
            </a:endParaRPr>
          </a:p>
        </p:txBody>
      </p:sp>
      <p:pic>
        <p:nvPicPr>
          <p:cNvPr id="59" name="Google Shape;59;p13"/>
          <p:cNvPicPr preferRelativeResize="0"/>
          <p:nvPr/>
        </p:nvPicPr>
        <p:blipFill>
          <a:blip r:embed="rId4">
            <a:alphaModFix/>
          </a:blip>
          <a:stretch>
            <a:fillRect/>
          </a:stretch>
        </p:blipFill>
        <p:spPr>
          <a:xfrm>
            <a:off x="3158825" y="1233175"/>
            <a:ext cx="2419200" cy="3037551"/>
          </a:xfrm>
          <a:prstGeom prst="rect">
            <a:avLst/>
          </a:prstGeom>
          <a:noFill/>
          <a:ln>
            <a:noFill/>
          </a:ln>
        </p:spPr>
      </p:pic>
      <p:sp>
        <p:nvSpPr>
          <p:cNvPr id="60" name="Google Shape;60;p13"/>
          <p:cNvSpPr txBox="1"/>
          <p:nvPr/>
        </p:nvSpPr>
        <p:spPr>
          <a:xfrm>
            <a:off x="5802300" y="340175"/>
            <a:ext cx="3175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0">
                <a:solidFill>
                  <a:schemeClr val="lt1"/>
                </a:solidFill>
                <a:latin typeface="Georgia"/>
                <a:ea typeface="Georgia"/>
                <a:cs typeface="Georgia"/>
                <a:sym typeface="Georgia"/>
              </a:rPr>
              <a:t>SnapAR</a:t>
            </a:r>
            <a:endParaRPr sz="6000">
              <a:solidFill>
                <a:schemeClr val="lt1"/>
              </a:solidFill>
              <a:latin typeface="Georgia"/>
              <a:ea typeface="Georgia"/>
              <a:cs typeface="Georgia"/>
              <a:sym typeface="Georgia"/>
            </a:endParaRPr>
          </a:p>
        </p:txBody>
      </p:sp>
      <p:sp>
        <p:nvSpPr>
          <p:cNvPr id="61" name="Google Shape;61;p13"/>
          <p:cNvSpPr txBox="1"/>
          <p:nvPr/>
        </p:nvSpPr>
        <p:spPr>
          <a:xfrm>
            <a:off x="5776500" y="3503325"/>
            <a:ext cx="3000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400">
                <a:solidFill>
                  <a:schemeClr val="lt1"/>
                </a:solidFill>
                <a:latin typeface="Georgia"/>
                <a:ea typeface="Georgia"/>
                <a:cs typeface="Georgia"/>
                <a:sym typeface="Georgia"/>
              </a:rPr>
              <a:t>Home designing</a:t>
            </a:r>
            <a:endParaRPr i="1" sz="2400">
              <a:solidFill>
                <a:schemeClr val="lt1"/>
              </a:solidFill>
              <a:latin typeface="Georgia"/>
              <a:ea typeface="Georgia"/>
              <a:cs typeface="Georgia"/>
              <a:sym typeface="Georgia"/>
            </a:endParaRPr>
          </a:p>
          <a:p>
            <a:pPr indent="0" lvl="0" marL="0" rtl="0" algn="l">
              <a:spcBef>
                <a:spcPts val="0"/>
              </a:spcBef>
              <a:spcAft>
                <a:spcPts val="0"/>
              </a:spcAft>
              <a:buNone/>
            </a:pPr>
            <a:r>
              <a:rPr i="1" lang="en" sz="2400">
                <a:solidFill>
                  <a:schemeClr val="lt1"/>
                </a:solidFill>
                <a:latin typeface="Georgia"/>
                <a:ea typeface="Georgia"/>
                <a:cs typeface="Georgia"/>
                <a:sym typeface="Georgia"/>
              </a:rPr>
              <a:t>and visualizer app</a:t>
            </a:r>
            <a:endParaRPr i="1" sz="2400">
              <a:solidFill>
                <a:schemeClr val="lt1"/>
              </a:solidFill>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10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100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p22"/>
          <p:cNvSpPr txBox="1"/>
          <p:nvPr/>
        </p:nvSpPr>
        <p:spPr>
          <a:xfrm>
            <a:off x="1170050" y="1410600"/>
            <a:ext cx="7295400" cy="39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50">
              <a:solidFill>
                <a:schemeClr val="dk1"/>
              </a:solidFill>
              <a:highlight>
                <a:srgbClr val="FFFFFF"/>
              </a:highlight>
              <a:latin typeface="Lora"/>
              <a:ea typeface="Lora"/>
              <a:cs typeface="Lora"/>
              <a:sym typeface="Lora"/>
            </a:endParaRPr>
          </a:p>
        </p:txBody>
      </p:sp>
      <p:sp>
        <p:nvSpPr>
          <p:cNvPr id="139" name="Google Shape;139;p22"/>
          <p:cNvSpPr txBox="1"/>
          <p:nvPr/>
        </p:nvSpPr>
        <p:spPr>
          <a:xfrm>
            <a:off x="949250" y="456300"/>
            <a:ext cx="55521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latin typeface="Georgia"/>
                <a:ea typeface="Georgia"/>
                <a:cs typeface="Georgia"/>
                <a:sym typeface="Georgia"/>
              </a:rPr>
              <a:t>How to use the app</a:t>
            </a:r>
            <a:endParaRPr sz="3600">
              <a:solidFill>
                <a:schemeClr val="dk1"/>
              </a:solidFill>
              <a:latin typeface="Georgia"/>
              <a:ea typeface="Georgia"/>
              <a:cs typeface="Georgia"/>
              <a:sym typeface="Georgia"/>
            </a:endParaRPr>
          </a:p>
          <a:p>
            <a:pPr indent="0" lvl="0" marL="0" rtl="0" algn="l">
              <a:spcBef>
                <a:spcPts val="0"/>
              </a:spcBef>
              <a:spcAft>
                <a:spcPts val="0"/>
              </a:spcAft>
              <a:buNone/>
            </a:pPr>
            <a:r>
              <a:t/>
            </a:r>
            <a:endParaRPr/>
          </a:p>
        </p:txBody>
      </p:sp>
      <p:sp>
        <p:nvSpPr>
          <p:cNvPr id="140" name="Google Shape;140;p22"/>
          <p:cNvSpPr txBox="1"/>
          <p:nvPr/>
        </p:nvSpPr>
        <p:spPr>
          <a:xfrm>
            <a:off x="1062150" y="1484100"/>
            <a:ext cx="7019700" cy="3632700"/>
          </a:xfrm>
          <a:prstGeom prst="rect">
            <a:avLst/>
          </a:prstGeom>
          <a:solidFill>
            <a:srgbClr val="EEEEEE">
              <a:alpha val="71850"/>
            </a:srgbClr>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rgbClr val="223344"/>
                </a:solidFill>
                <a:latin typeface="Georgia"/>
                <a:ea typeface="Georgia"/>
                <a:cs typeface="Georgia"/>
                <a:sym typeface="Georgia"/>
              </a:rPr>
              <a:t>Download apk and install it in your phone and allow the app to access your camera</a:t>
            </a:r>
            <a:endParaRPr b="1" sz="1600">
              <a:solidFill>
                <a:srgbClr val="223344"/>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sz="1600">
              <a:solidFill>
                <a:srgbClr val="223344"/>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 sz="1600">
                <a:solidFill>
                  <a:srgbClr val="223344"/>
                </a:solidFill>
                <a:latin typeface="Georgia"/>
                <a:ea typeface="Georgia"/>
                <a:cs typeface="Georgia"/>
                <a:sym typeface="Georgia"/>
              </a:rPr>
              <a:t>Using the camera on your phone, the app can place a selected product into your space on-screen.</a:t>
            </a:r>
            <a:endParaRPr b="1" sz="1600">
              <a:solidFill>
                <a:srgbClr val="223344"/>
              </a:solidFill>
              <a:latin typeface="Georgia"/>
              <a:ea typeface="Georgia"/>
              <a:cs typeface="Georgia"/>
              <a:sym typeface="Georgia"/>
            </a:endParaRPr>
          </a:p>
          <a:p>
            <a:pPr indent="0" lvl="0" marL="0" rtl="0" algn="ctr">
              <a:spcBef>
                <a:spcPts val="0"/>
              </a:spcBef>
              <a:spcAft>
                <a:spcPts val="0"/>
              </a:spcAft>
              <a:buClr>
                <a:schemeClr val="dk1"/>
              </a:buClr>
              <a:buSzPts val="1100"/>
              <a:buFont typeface="Arial"/>
              <a:buNone/>
            </a:pPr>
            <a:r>
              <a:t/>
            </a:r>
            <a:endParaRPr b="1" sz="1600">
              <a:solidFill>
                <a:srgbClr val="223344"/>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 sz="1600">
                <a:solidFill>
                  <a:srgbClr val="223344"/>
                </a:solidFill>
                <a:latin typeface="Georgia"/>
                <a:ea typeface="Georgia"/>
                <a:cs typeface="Georgia"/>
                <a:sym typeface="Georgia"/>
              </a:rPr>
              <a:t>Simply choose product model, press the button, and the item will appear on the screen.</a:t>
            </a:r>
            <a:endParaRPr b="1" sz="1600">
              <a:solidFill>
                <a:srgbClr val="223344"/>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sz="1600">
              <a:solidFill>
                <a:srgbClr val="223344"/>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 sz="1600">
                <a:solidFill>
                  <a:srgbClr val="223344"/>
                </a:solidFill>
                <a:latin typeface="Georgia"/>
                <a:ea typeface="Georgia"/>
                <a:cs typeface="Georgia"/>
                <a:sym typeface="Georgia"/>
              </a:rPr>
              <a:t>If want to change color of wall or color of product, then choose the color</a:t>
            </a:r>
            <a:endParaRPr b="1" sz="1600">
              <a:solidFill>
                <a:srgbClr val="223344"/>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b="1" sz="1600">
              <a:solidFill>
                <a:srgbClr val="223344"/>
              </a:solidFill>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rPr b="1" lang="en" sz="1600">
                <a:solidFill>
                  <a:srgbClr val="223344"/>
                </a:solidFill>
                <a:latin typeface="Georgia"/>
                <a:ea typeface="Georgia"/>
                <a:cs typeface="Georgia"/>
                <a:sym typeface="Georgia"/>
              </a:rPr>
              <a:t>Use the touchscreen to move the item around the room and place it where you want it.</a:t>
            </a:r>
            <a:endParaRPr b="1"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1106125"/>
            <a:ext cx="8520600" cy="1963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i="1" lang="en" sz="6000">
                <a:solidFill>
                  <a:schemeClr val="lt1"/>
                </a:solidFill>
                <a:latin typeface="Georgia"/>
                <a:ea typeface="Georgia"/>
                <a:cs typeface="Georgia"/>
                <a:sym typeface="Georgia"/>
              </a:rPr>
              <a:t>Thank you</a:t>
            </a:r>
            <a:endParaRPr sz="6000"/>
          </a:p>
        </p:txBody>
      </p:sp>
      <p:sp>
        <p:nvSpPr>
          <p:cNvPr id="146" name="Google Shape;146;p23"/>
          <p:cNvSpPr txBox="1"/>
          <p:nvPr>
            <p:ph idx="1" type="body"/>
          </p:nvPr>
        </p:nvSpPr>
        <p:spPr>
          <a:xfrm>
            <a:off x="797175" y="3139100"/>
            <a:ext cx="3034500" cy="159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chemeClr val="lt1"/>
                </a:solidFill>
                <a:latin typeface="Georgia"/>
                <a:ea typeface="Georgia"/>
                <a:cs typeface="Georgia"/>
                <a:sym typeface="Georgia"/>
              </a:rPr>
              <a:t>Team: Duplets</a:t>
            </a:r>
            <a:endParaRPr sz="2400">
              <a:solidFill>
                <a:schemeClr val="lt1"/>
              </a:solidFill>
              <a:latin typeface="Georgia"/>
              <a:ea typeface="Georgia"/>
              <a:cs typeface="Georgia"/>
              <a:sym typeface="Georgia"/>
            </a:endParaRPr>
          </a:p>
          <a:p>
            <a:pPr indent="0" lvl="0" marL="0" rtl="0" algn="l">
              <a:spcBef>
                <a:spcPts val="1200"/>
              </a:spcBef>
              <a:spcAft>
                <a:spcPts val="1200"/>
              </a:spcAft>
              <a:buNone/>
            </a:pPr>
            <a:r>
              <a:rPr lang="en">
                <a:solidFill>
                  <a:schemeClr val="lt1"/>
                </a:solidFill>
                <a:latin typeface="Georgia"/>
                <a:ea typeface="Georgia"/>
                <a:cs typeface="Georgia"/>
                <a:sym typeface="Georgia"/>
              </a:rPr>
              <a:t>Kriti Kumari</a:t>
            </a:r>
            <a:endParaRPr>
              <a:solidFill>
                <a:schemeClr val="lt1"/>
              </a:solidFill>
              <a:latin typeface="Georgia"/>
              <a:ea typeface="Georgia"/>
              <a:cs typeface="Georgia"/>
              <a:sym typeface="Georg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849675" y="445025"/>
            <a:ext cx="2788200" cy="572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Georgia"/>
                <a:ea typeface="Georgia"/>
                <a:cs typeface="Georgia"/>
                <a:sym typeface="Georgia"/>
              </a:rPr>
              <a:t>What is AR?</a:t>
            </a:r>
            <a:endParaRPr sz="3600"/>
          </a:p>
        </p:txBody>
      </p:sp>
      <p:sp>
        <p:nvSpPr>
          <p:cNvPr id="67" name="Google Shape;67;p14"/>
          <p:cNvSpPr txBox="1"/>
          <p:nvPr/>
        </p:nvSpPr>
        <p:spPr>
          <a:xfrm>
            <a:off x="5802300" y="340175"/>
            <a:ext cx="3175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6000">
              <a:solidFill>
                <a:schemeClr val="lt1"/>
              </a:solidFill>
              <a:latin typeface="Georgia"/>
              <a:ea typeface="Georgia"/>
              <a:cs typeface="Georgia"/>
              <a:sym typeface="Georgia"/>
            </a:endParaRPr>
          </a:p>
        </p:txBody>
      </p:sp>
      <p:sp>
        <p:nvSpPr>
          <p:cNvPr id="68" name="Google Shape;68;p14"/>
          <p:cNvSpPr txBox="1"/>
          <p:nvPr/>
        </p:nvSpPr>
        <p:spPr>
          <a:xfrm>
            <a:off x="5776500" y="35033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2400">
              <a:solidFill>
                <a:schemeClr val="lt1"/>
              </a:solidFill>
              <a:latin typeface="Georgia"/>
              <a:ea typeface="Georgia"/>
              <a:cs typeface="Georgia"/>
              <a:sym typeface="Georgia"/>
            </a:endParaRPr>
          </a:p>
        </p:txBody>
      </p:sp>
      <p:pic>
        <p:nvPicPr>
          <p:cNvPr id="69" name="Google Shape;69;p14"/>
          <p:cNvPicPr preferRelativeResize="0"/>
          <p:nvPr/>
        </p:nvPicPr>
        <p:blipFill>
          <a:blip r:embed="rId3">
            <a:alphaModFix/>
          </a:blip>
          <a:stretch>
            <a:fillRect/>
          </a:stretch>
        </p:blipFill>
        <p:spPr>
          <a:xfrm>
            <a:off x="585225" y="1245209"/>
            <a:ext cx="5489324" cy="1492700"/>
          </a:xfrm>
          <a:prstGeom prst="rect">
            <a:avLst/>
          </a:prstGeom>
          <a:noFill/>
          <a:ln>
            <a:noFill/>
          </a:ln>
        </p:spPr>
      </p:pic>
      <p:sp>
        <p:nvSpPr>
          <p:cNvPr id="70" name="Google Shape;70;p14"/>
          <p:cNvSpPr txBox="1"/>
          <p:nvPr/>
        </p:nvSpPr>
        <p:spPr>
          <a:xfrm>
            <a:off x="1188775" y="2965400"/>
            <a:ext cx="3999900" cy="174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Georgia"/>
                <a:ea typeface="Georgia"/>
                <a:cs typeface="Georgia"/>
                <a:sym typeface="Georgia"/>
              </a:rPr>
              <a:t>A combination of a real scene viewed by a user and a virtual scene generated by a computer that augments the scene with additional information.</a:t>
            </a:r>
            <a:endParaRPr sz="1800">
              <a:solidFill>
                <a:schemeClr val="dk1"/>
              </a:solidFill>
              <a:latin typeface="Georgia"/>
              <a:ea typeface="Georgia"/>
              <a:cs typeface="Georgia"/>
              <a:sym typeface="Georgia"/>
            </a:endParaRPr>
          </a:p>
          <a:p>
            <a:pPr indent="0" lvl="0" marL="0" rtl="0" algn="l">
              <a:spcBef>
                <a:spcPts val="0"/>
              </a:spcBef>
              <a:spcAft>
                <a:spcPts val="0"/>
              </a:spcAft>
              <a:buNone/>
            </a:pPr>
            <a:r>
              <a:t/>
            </a:r>
            <a:endParaRPr sz="1150">
              <a:solidFill>
                <a:schemeClr val="dk1"/>
              </a:solidFill>
              <a:highlight>
                <a:srgbClr val="30343F"/>
              </a:highlight>
              <a:latin typeface="Georgia"/>
              <a:ea typeface="Georgia"/>
              <a:cs typeface="Georgia"/>
              <a:sym typeface="Georgia"/>
            </a:endParaRPr>
          </a:p>
        </p:txBody>
      </p:sp>
      <p:pic>
        <p:nvPicPr>
          <p:cNvPr id="71" name="Google Shape;71;p14"/>
          <p:cNvPicPr preferRelativeResize="0"/>
          <p:nvPr/>
        </p:nvPicPr>
        <p:blipFill>
          <a:blip r:embed="rId4">
            <a:alphaModFix/>
          </a:blip>
          <a:stretch>
            <a:fillRect/>
          </a:stretch>
        </p:blipFill>
        <p:spPr>
          <a:xfrm>
            <a:off x="5474700" y="2571745"/>
            <a:ext cx="3175200" cy="19931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6"/>
                                        </p:tgtEl>
                                        <p:attrNameLst>
                                          <p:attrName>style.visibility</p:attrName>
                                        </p:attrNameLst>
                                      </p:cBhvr>
                                      <p:to>
                                        <p:strVal val="visible"/>
                                      </p:to>
                                    </p:set>
                                    <p:anim calcmode="lin" valueType="num">
                                      <p:cBhvr additive="base">
                                        <p:cTn dur="1000"/>
                                        <p:tgtEl>
                                          <p:spTgt spid="6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849675" y="445025"/>
            <a:ext cx="4530300" cy="5727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Georgia"/>
                <a:ea typeface="Georgia"/>
                <a:cs typeface="Georgia"/>
                <a:sym typeface="Georgia"/>
              </a:rPr>
              <a:t>Where we use?</a:t>
            </a:r>
            <a:endParaRPr sz="3600"/>
          </a:p>
        </p:txBody>
      </p:sp>
      <p:sp>
        <p:nvSpPr>
          <p:cNvPr id="77" name="Google Shape;77;p15"/>
          <p:cNvSpPr txBox="1"/>
          <p:nvPr/>
        </p:nvSpPr>
        <p:spPr>
          <a:xfrm>
            <a:off x="5802300" y="340175"/>
            <a:ext cx="3175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6000">
              <a:solidFill>
                <a:schemeClr val="lt1"/>
              </a:solidFill>
              <a:latin typeface="Georgia"/>
              <a:ea typeface="Georgia"/>
              <a:cs typeface="Georgia"/>
              <a:sym typeface="Georgia"/>
            </a:endParaRPr>
          </a:p>
        </p:txBody>
      </p:sp>
      <p:sp>
        <p:nvSpPr>
          <p:cNvPr id="78" name="Google Shape;78;p15"/>
          <p:cNvSpPr txBox="1"/>
          <p:nvPr/>
        </p:nvSpPr>
        <p:spPr>
          <a:xfrm>
            <a:off x="5087100" y="3444950"/>
            <a:ext cx="2931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Georgia"/>
                <a:ea typeface="Georgia"/>
                <a:cs typeface="Georgia"/>
                <a:sym typeface="Georgia"/>
              </a:rPr>
              <a:t>Manufacturing</a:t>
            </a:r>
            <a:r>
              <a:rPr lang="en" sz="1800">
                <a:solidFill>
                  <a:schemeClr val="dk1"/>
                </a:solidFill>
                <a:latin typeface="Georgia"/>
                <a:ea typeface="Georgia"/>
                <a:cs typeface="Georgia"/>
                <a:sym typeface="Georgia"/>
              </a:rPr>
              <a:t>: 3D augmented reality save time and money</a:t>
            </a:r>
            <a:endParaRPr i="1" sz="2400">
              <a:solidFill>
                <a:schemeClr val="lt1"/>
              </a:solidFill>
              <a:latin typeface="Georgia"/>
              <a:ea typeface="Georgia"/>
              <a:cs typeface="Georgia"/>
              <a:sym typeface="Georgia"/>
            </a:endParaRPr>
          </a:p>
        </p:txBody>
      </p:sp>
      <p:sp>
        <p:nvSpPr>
          <p:cNvPr id="79" name="Google Shape;79;p15"/>
          <p:cNvSpPr txBox="1"/>
          <p:nvPr/>
        </p:nvSpPr>
        <p:spPr>
          <a:xfrm>
            <a:off x="952600" y="1227300"/>
            <a:ext cx="3999900" cy="9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Georgia"/>
                <a:ea typeface="Georgia"/>
                <a:cs typeface="Georgia"/>
                <a:sym typeface="Georgia"/>
              </a:rPr>
              <a:t>Education</a:t>
            </a:r>
            <a:r>
              <a:rPr lang="en" sz="1800">
                <a:solidFill>
                  <a:schemeClr val="dk1"/>
                </a:solidFill>
                <a:latin typeface="Georgia"/>
                <a:ea typeface="Georgia"/>
                <a:cs typeface="Georgia"/>
                <a:sym typeface="Georgia"/>
              </a:rPr>
              <a:t>: Interactive concepts better engage students</a:t>
            </a:r>
            <a:endParaRPr sz="1800">
              <a:solidFill>
                <a:schemeClr val="dk1"/>
              </a:solidFill>
              <a:latin typeface="Georgia"/>
              <a:ea typeface="Georgia"/>
              <a:cs typeface="Georgia"/>
              <a:sym typeface="Georgia"/>
            </a:endParaRPr>
          </a:p>
          <a:p>
            <a:pPr indent="0" lvl="0" marL="0" rtl="0" algn="l">
              <a:spcBef>
                <a:spcPts val="0"/>
              </a:spcBef>
              <a:spcAft>
                <a:spcPts val="0"/>
              </a:spcAft>
              <a:buNone/>
            </a:pPr>
            <a:r>
              <a:t/>
            </a:r>
            <a:endParaRPr sz="1150">
              <a:solidFill>
                <a:schemeClr val="dk1"/>
              </a:solidFill>
              <a:highlight>
                <a:srgbClr val="30343F"/>
              </a:highlight>
              <a:latin typeface="Georgia"/>
              <a:ea typeface="Georgia"/>
              <a:cs typeface="Georgia"/>
              <a:sym typeface="Georgia"/>
            </a:endParaRPr>
          </a:p>
        </p:txBody>
      </p:sp>
      <p:sp>
        <p:nvSpPr>
          <p:cNvPr id="80" name="Google Shape;80;p15"/>
          <p:cNvSpPr txBox="1"/>
          <p:nvPr/>
        </p:nvSpPr>
        <p:spPr>
          <a:xfrm>
            <a:off x="952600" y="2424625"/>
            <a:ext cx="2931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Georgia"/>
                <a:ea typeface="Georgia"/>
                <a:cs typeface="Georgia"/>
                <a:sym typeface="Georgia"/>
              </a:rPr>
              <a:t>Fashion and beauty</a:t>
            </a:r>
            <a:r>
              <a:rPr lang="en" sz="1800">
                <a:solidFill>
                  <a:schemeClr val="dk1"/>
                </a:solidFill>
                <a:latin typeface="Georgia"/>
                <a:ea typeface="Georgia"/>
                <a:cs typeface="Georgia"/>
                <a:sym typeface="Georgia"/>
              </a:rPr>
              <a:t>:Try before you buy</a:t>
            </a:r>
            <a:endParaRPr/>
          </a:p>
        </p:txBody>
      </p:sp>
      <p:sp>
        <p:nvSpPr>
          <p:cNvPr id="81" name="Google Shape;81;p15"/>
          <p:cNvSpPr txBox="1"/>
          <p:nvPr/>
        </p:nvSpPr>
        <p:spPr>
          <a:xfrm>
            <a:off x="5018100" y="120222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Georgia"/>
                <a:ea typeface="Georgia"/>
                <a:cs typeface="Georgia"/>
                <a:sym typeface="Georgia"/>
              </a:rPr>
              <a:t>Healthcare</a:t>
            </a:r>
            <a:r>
              <a:rPr lang="en" sz="1800">
                <a:solidFill>
                  <a:schemeClr val="dk1"/>
                </a:solidFill>
                <a:latin typeface="Georgia"/>
                <a:ea typeface="Georgia"/>
                <a:cs typeface="Georgia"/>
                <a:sym typeface="Georgia"/>
              </a:rPr>
              <a:t>: Organ modeling helps save lives</a:t>
            </a:r>
            <a:endParaRPr/>
          </a:p>
        </p:txBody>
      </p:sp>
      <p:sp>
        <p:nvSpPr>
          <p:cNvPr id="82" name="Google Shape;82;p15"/>
          <p:cNvSpPr txBox="1"/>
          <p:nvPr/>
        </p:nvSpPr>
        <p:spPr>
          <a:xfrm>
            <a:off x="5018100" y="2352775"/>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Georgia"/>
                <a:ea typeface="Georgia"/>
                <a:cs typeface="Georgia"/>
                <a:sym typeface="Georgia"/>
              </a:rPr>
              <a:t>Marketing</a:t>
            </a:r>
            <a:r>
              <a:rPr lang="en" sz="1800">
                <a:solidFill>
                  <a:schemeClr val="dk1"/>
                </a:solidFill>
                <a:latin typeface="Georgia"/>
                <a:ea typeface="Georgia"/>
                <a:cs typeface="Georgia"/>
                <a:sym typeface="Georgia"/>
              </a:rPr>
              <a:t>: Augmented reality makes ads pop</a:t>
            </a:r>
            <a:endParaRPr/>
          </a:p>
        </p:txBody>
      </p:sp>
      <p:sp>
        <p:nvSpPr>
          <p:cNvPr id="83" name="Google Shape;83;p15"/>
          <p:cNvSpPr txBox="1"/>
          <p:nvPr/>
        </p:nvSpPr>
        <p:spPr>
          <a:xfrm>
            <a:off x="952600" y="3444950"/>
            <a:ext cx="3000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latin typeface="Georgia"/>
                <a:ea typeface="Georgia"/>
                <a:cs typeface="Georgia"/>
                <a:sym typeface="Georgia"/>
              </a:rPr>
              <a:t>Interior designing and Visualization</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par>
                                <p:cTn fill="hold" nodeType="with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555"/>
              <a:buFont typeface="Arial"/>
              <a:buNone/>
            </a:pPr>
            <a:r>
              <a:rPr lang="en" sz="3600">
                <a:latin typeface="Georgia"/>
                <a:ea typeface="Georgia"/>
                <a:cs typeface="Georgia"/>
                <a:sym typeface="Georgia"/>
              </a:rPr>
              <a:t> Problems facing while shopping</a:t>
            </a:r>
            <a:endParaRPr sz="3600">
              <a:latin typeface="Georgia"/>
              <a:ea typeface="Georgia"/>
              <a:cs typeface="Georgia"/>
              <a:sym typeface="Georgia"/>
            </a:endParaRPr>
          </a:p>
          <a:p>
            <a:pPr indent="0" lvl="0" marL="0" rtl="0" algn="l">
              <a:spcBef>
                <a:spcPts val="0"/>
              </a:spcBef>
              <a:spcAft>
                <a:spcPts val="0"/>
              </a:spcAft>
              <a:buNone/>
            </a:pPr>
            <a:r>
              <a:t/>
            </a:r>
            <a:endParaRPr/>
          </a:p>
        </p:txBody>
      </p:sp>
      <p:sp>
        <p:nvSpPr>
          <p:cNvPr id="89" name="Google Shape;89;p16"/>
          <p:cNvSpPr txBox="1"/>
          <p:nvPr/>
        </p:nvSpPr>
        <p:spPr>
          <a:xfrm>
            <a:off x="643200" y="1115925"/>
            <a:ext cx="41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0" name="Google Shape;90;p16"/>
          <p:cNvSpPr txBox="1"/>
          <p:nvPr/>
        </p:nvSpPr>
        <p:spPr>
          <a:xfrm>
            <a:off x="571050" y="1207775"/>
            <a:ext cx="4433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44444"/>
              </a:buClr>
              <a:buSzPts val="1400"/>
              <a:buFont typeface="Georgia"/>
              <a:buChar char="●"/>
            </a:pPr>
            <a:r>
              <a:rPr lang="en">
                <a:solidFill>
                  <a:srgbClr val="444444"/>
                </a:solidFill>
                <a:highlight>
                  <a:srgbClr val="FFFFFF"/>
                </a:highlight>
                <a:latin typeface="Georgia"/>
                <a:ea typeface="Georgia"/>
                <a:cs typeface="Georgia"/>
                <a:sym typeface="Georgia"/>
              </a:rPr>
              <a:t>Don’t know how a new sofa would look in your apartment in real time?</a:t>
            </a:r>
            <a:endParaRPr>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91" name="Google Shape;91;p16"/>
          <p:cNvSpPr txBox="1"/>
          <p:nvPr/>
        </p:nvSpPr>
        <p:spPr>
          <a:xfrm>
            <a:off x="590700" y="1814350"/>
            <a:ext cx="4172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44444"/>
              </a:buClr>
              <a:buSzPts val="1400"/>
              <a:buFont typeface="Georgia"/>
              <a:buChar char="●"/>
            </a:pPr>
            <a:r>
              <a:rPr lang="en">
                <a:solidFill>
                  <a:srgbClr val="444444"/>
                </a:solidFill>
                <a:highlight>
                  <a:srgbClr val="FFFFFF"/>
                </a:highlight>
                <a:latin typeface="Georgia"/>
                <a:ea typeface="Georgia"/>
                <a:cs typeface="Georgia"/>
                <a:sym typeface="Georgia"/>
              </a:rPr>
              <a:t>Are you taking risk that you are paying for something that doesn't fit?</a:t>
            </a:r>
            <a:endParaRPr>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Clr>
                <a:schemeClr val="dk1"/>
              </a:buClr>
              <a:buSzPts val="1100"/>
              <a:buFont typeface="Arial"/>
              <a:buNone/>
            </a:pPr>
            <a:r>
              <a:t/>
            </a:r>
            <a:endParaRPr>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92" name="Google Shape;92;p16"/>
          <p:cNvSpPr txBox="1"/>
          <p:nvPr/>
        </p:nvSpPr>
        <p:spPr>
          <a:xfrm>
            <a:off x="590700" y="2444525"/>
            <a:ext cx="42954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44444"/>
              </a:buClr>
              <a:buSzPts val="1400"/>
              <a:buFont typeface="Georgia"/>
              <a:buChar char="●"/>
            </a:pPr>
            <a:r>
              <a:rPr lang="en">
                <a:solidFill>
                  <a:srgbClr val="444444"/>
                </a:solidFill>
                <a:highlight>
                  <a:srgbClr val="FFFFFF"/>
                </a:highlight>
                <a:latin typeface="Georgia"/>
                <a:ea typeface="Georgia"/>
                <a:cs typeface="Georgia"/>
                <a:sym typeface="Georgia"/>
              </a:rPr>
              <a:t>Cannot visualize the size, color, and placement of the furniture prior to purchasing?</a:t>
            </a:r>
            <a:endParaRPr>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93" name="Google Shape;93;p16"/>
          <p:cNvSpPr txBox="1"/>
          <p:nvPr/>
        </p:nvSpPr>
        <p:spPr>
          <a:xfrm>
            <a:off x="558000" y="3330450"/>
            <a:ext cx="4433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444444"/>
              </a:buClr>
              <a:buSzPts val="1400"/>
              <a:buFont typeface="Georgia"/>
              <a:buChar char="●"/>
            </a:pPr>
            <a:r>
              <a:rPr lang="en">
                <a:solidFill>
                  <a:srgbClr val="444444"/>
                </a:solidFill>
                <a:highlight>
                  <a:srgbClr val="FFFFFF"/>
                </a:highlight>
                <a:latin typeface="Georgia"/>
                <a:ea typeface="Georgia"/>
                <a:cs typeface="Georgia"/>
                <a:sym typeface="Georgia"/>
              </a:rPr>
              <a:t>Decorating your house but no idea where to place your decorative items and what paint color to choose for your wall?</a:t>
            </a:r>
            <a:endParaRPr>
              <a:solidFill>
                <a:srgbClr val="444444"/>
              </a:solidFill>
              <a:highlight>
                <a:srgbClr val="FFFFFF"/>
              </a:highlight>
              <a:latin typeface="Georgia"/>
              <a:ea typeface="Georgia"/>
              <a:cs typeface="Georgia"/>
              <a:sym typeface="Georgia"/>
            </a:endParaRPr>
          </a:p>
          <a:p>
            <a:pPr indent="0" lvl="0" marL="0" rtl="0" algn="l">
              <a:spcBef>
                <a:spcPts val="0"/>
              </a:spcBef>
              <a:spcAft>
                <a:spcPts val="0"/>
              </a:spcAft>
              <a:buNone/>
            </a:pPr>
            <a:r>
              <a:t/>
            </a:r>
            <a:endParaRPr/>
          </a:p>
        </p:txBody>
      </p:sp>
      <p:sp>
        <p:nvSpPr>
          <p:cNvPr id="94" name="Google Shape;94;p16"/>
          <p:cNvSpPr txBox="1"/>
          <p:nvPr/>
        </p:nvSpPr>
        <p:spPr>
          <a:xfrm>
            <a:off x="734800" y="4290625"/>
            <a:ext cx="6823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444444"/>
                </a:solidFill>
                <a:highlight>
                  <a:srgbClr val="FFFFFF"/>
                </a:highlight>
                <a:latin typeface="Georgia"/>
                <a:ea typeface="Georgia"/>
                <a:cs typeface="Georgia"/>
                <a:sym typeface="Georgia"/>
              </a:rPr>
              <a:t>So many problem you are facing but do not know the solution?</a:t>
            </a:r>
            <a:endParaRPr/>
          </a:p>
        </p:txBody>
      </p:sp>
      <p:pic>
        <p:nvPicPr>
          <p:cNvPr id="95" name="Google Shape;95;p16"/>
          <p:cNvPicPr preferRelativeResize="0"/>
          <p:nvPr/>
        </p:nvPicPr>
        <p:blipFill>
          <a:blip r:embed="rId3">
            <a:alphaModFix/>
          </a:blip>
          <a:stretch>
            <a:fillRect/>
          </a:stretch>
        </p:blipFill>
        <p:spPr>
          <a:xfrm>
            <a:off x="5220400" y="929397"/>
            <a:ext cx="3349475" cy="3535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10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721950" y="445025"/>
            <a:ext cx="8110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latin typeface="Georgia"/>
                <a:ea typeface="Georgia"/>
                <a:cs typeface="Georgia"/>
                <a:sym typeface="Georgia"/>
              </a:rPr>
              <a:t>L</a:t>
            </a:r>
            <a:r>
              <a:rPr lang="en" sz="2400">
                <a:latin typeface="Georgia"/>
                <a:ea typeface="Georgia"/>
                <a:cs typeface="Georgia"/>
                <a:sym typeface="Georgia"/>
              </a:rPr>
              <a:t>et’s talk about solution</a:t>
            </a:r>
            <a:endParaRPr sz="2400">
              <a:latin typeface="Georgia"/>
              <a:ea typeface="Georgia"/>
              <a:cs typeface="Georgia"/>
              <a:sym typeface="Georgia"/>
            </a:endParaRPr>
          </a:p>
        </p:txBody>
      </p:sp>
      <p:pic>
        <p:nvPicPr>
          <p:cNvPr id="101" name="Google Shape;101;p17"/>
          <p:cNvPicPr preferRelativeResize="0"/>
          <p:nvPr/>
        </p:nvPicPr>
        <p:blipFill>
          <a:blip r:embed="rId3">
            <a:alphaModFix/>
          </a:blip>
          <a:stretch>
            <a:fillRect/>
          </a:stretch>
        </p:blipFill>
        <p:spPr>
          <a:xfrm>
            <a:off x="6705200" y="1017725"/>
            <a:ext cx="1847850" cy="3562350"/>
          </a:xfrm>
          <a:prstGeom prst="rect">
            <a:avLst/>
          </a:prstGeom>
          <a:noFill/>
          <a:ln>
            <a:noFill/>
          </a:ln>
        </p:spPr>
      </p:pic>
      <p:sp>
        <p:nvSpPr>
          <p:cNvPr id="102" name="Google Shape;102;p17"/>
          <p:cNvSpPr txBox="1"/>
          <p:nvPr/>
        </p:nvSpPr>
        <p:spPr>
          <a:xfrm>
            <a:off x="800675" y="1142175"/>
            <a:ext cx="544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223344"/>
              </a:solidFill>
              <a:highlight>
                <a:srgbClr val="F7F7F7"/>
              </a:highlight>
              <a:latin typeface="Georgia"/>
              <a:ea typeface="Georgia"/>
              <a:cs typeface="Georgia"/>
              <a:sym typeface="Georgia"/>
            </a:endParaRPr>
          </a:p>
        </p:txBody>
      </p:sp>
      <p:pic>
        <p:nvPicPr>
          <p:cNvPr id="103" name="Google Shape;103;p17"/>
          <p:cNvPicPr preferRelativeResize="0"/>
          <p:nvPr/>
        </p:nvPicPr>
        <p:blipFill>
          <a:blip r:embed="rId4">
            <a:alphaModFix/>
          </a:blip>
          <a:stretch>
            <a:fillRect/>
          </a:stretch>
        </p:blipFill>
        <p:spPr>
          <a:xfrm>
            <a:off x="2318973" y="2671125"/>
            <a:ext cx="2671150" cy="2236975"/>
          </a:xfrm>
          <a:prstGeom prst="rect">
            <a:avLst/>
          </a:prstGeom>
          <a:noFill/>
          <a:ln>
            <a:noFill/>
          </a:ln>
        </p:spPr>
      </p:pic>
      <p:pic>
        <p:nvPicPr>
          <p:cNvPr id="104" name="Google Shape;104;p17"/>
          <p:cNvPicPr preferRelativeResize="0"/>
          <p:nvPr/>
        </p:nvPicPr>
        <p:blipFill>
          <a:blip r:embed="rId5">
            <a:alphaModFix/>
          </a:blip>
          <a:stretch>
            <a:fillRect/>
          </a:stretch>
        </p:blipFill>
        <p:spPr>
          <a:xfrm>
            <a:off x="4485225" y="1120075"/>
            <a:ext cx="2671150" cy="2281182"/>
          </a:xfrm>
          <a:prstGeom prst="rect">
            <a:avLst/>
          </a:prstGeom>
          <a:noFill/>
          <a:ln cap="flat" cmpd="sng" w="9525">
            <a:solidFill>
              <a:schemeClr val="dk2"/>
            </a:solidFill>
            <a:prstDash val="solid"/>
            <a:round/>
            <a:headEnd len="sm" w="sm" type="none"/>
            <a:tailEnd len="sm" w="sm" type="none"/>
          </a:ln>
        </p:spPr>
      </p:pic>
      <p:pic>
        <p:nvPicPr>
          <p:cNvPr id="105" name="Google Shape;105;p17"/>
          <p:cNvPicPr preferRelativeResize="0"/>
          <p:nvPr/>
        </p:nvPicPr>
        <p:blipFill>
          <a:blip r:embed="rId6">
            <a:alphaModFix/>
          </a:blip>
          <a:stretch>
            <a:fillRect/>
          </a:stretch>
        </p:blipFill>
        <p:spPr>
          <a:xfrm>
            <a:off x="721949" y="1003413"/>
            <a:ext cx="2978426" cy="2514501"/>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11" name="Google Shape;111;p18" title="Quick Mobile App Promo_free.mp4">
            <a:hlinkClick r:id="rId3"/>
          </p:cNvPr>
          <p:cNvPicPr preferRelativeResize="0"/>
          <p:nvPr/>
        </p:nvPicPr>
        <p:blipFill>
          <a:blip r:embed="rId4">
            <a:alphaModFix/>
          </a:blip>
          <a:stretch>
            <a:fillRect/>
          </a:stretch>
        </p:blipFill>
        <p:spPr>
          <a:xfrm>
            <a:off x="1023725" y="126288"/>
            <a:ext cx="6521225" cy="4890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590725" y="445025"/>
            <a:ext cx="8241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41509"/>
              <a:buFont typeface="Arial"/>
              <a:buNone/>
            </a:pPr>
            <a:r>
              <a:rPr lang="en" sz="2650">
                <a:solidFill>
                  <a:srgbClr val="222222"/>
                </a:solidFill>
                <a:latin typeface="Georgia"/>
                <a:ea typeface="Georgia"/>
                <a:cs typeface="Georgia"/>
                <a:sym typeface="Georgia"/>
              </a:rPr>
              <a:t>AR Interior Design Solution Architecture</a:t>
            </a:r>
            <a:endParaRPr sz="2650">
              <a:solidFill>
                <a:srgbClr val="222222"/>
              </a:solidFill>
              <a:latin typeface="Georgia"/>
              <a:ea typeface="Georgia"/>
              <a:cs typeface="Georgia"/>
              <a:sym typeface="Georgia"/>
            </a:endParaRPr>
          </a:p>
          <a:p>
            <a:pPr indent="0" lvl="0" marL="0" rtl="0" algn="l">
              <a:spcBef>
                <a:spcPts val="400"/>
              </a:spcBef>
              <a:spcAft>
                <a:spcPts val="0"/>
              </a:spcAft>
              <a:buNone/>
            </a:pPr>
            <a:r>
              <a:t/>
            </a:r>
            <a:endParaRPr/>
          </a:p>
        </p:txBody>
      </p:sp>
      <p:sp>
        <p:nvSpPr>
          <p:cNvPr id="117" name="Google Shape;117;p19"/>
          <p:cNvSpPr txBox="1"/>
          <p:nvPr/>
        </p:nvSpPr>
        <p:spPr>
          <a:xfrm>
            <a:off x="708825" y="1162075"/>
            <a:ext cx="7141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B3C3D"/>
                </a:solidFill>
                <a:latin typeface="Georgia"/>
                <a:ea typeface="Georgia"/>
                <a:cs typeface="Georgia"/>
                <a:sym typeface="Georgia"/>
              </a:rPr>
              <a:t>The key elements are the </a:t>
            </a:r>
            <a:r>
              <a:rPr b="1" lang="en">
                <a:solidFill>
                  <a:srgbClr val="3B3C3D"/>
                </a:solidFill>
                <a:latin typeface="Georgia"/>
                <a:ea typeface="Georgia"/>
                <a:cs typeface="Georgia"/>
                <a:sym typeface="Georgia"/>
              </a:rPr>
              <a:t>client app</a:t>
            </a:r>
            <a:r>
              <a:rPr lang="en">
                <a:solidFill>
                  <a:srgbClr val="3B3C3D"/>
                </a:solidFill>
                <a:latin typeface="Georgia"/>
                <a:ea typeface="Georgia"/>
                <a:cs typeface="Georgia"/>
                <a:sym typeface="Georgia"/>
              </a:rPr>
              <a:t> and the </a:t>
            </a:r>
            <a:r>
              <a:rPr b="1" lang="en">
                <a:solidFill>
                  <a:srgbClr val="3B3C3D"/>
                </a:solidFill>
                <a:latin typeface="Georgia"/>
                <a:ea typeface="Georgia"/>
                <a:cs typeface="Georgia"/>
                <a:sym typeface="Georgia"/>
              </a:rPr>
              <a:t>back end</a:t>
            </a:r>
            <a:r>
              <a:rPr lang="en">
                <a:solidFill>
                  <a:srgbClr val="3B3C3D"/>
                </a:solidFill>
                <a:latin typeface="Georgia"/>
                <a:ea typeface="Georgia"/>
                <a:cs typeface="Georgia"/>
                <a:sym typeface="Georgia"/>
              </a:rPr>
              <a:t>. While all the key processes of an AR app perform on the client side, the algorithms that power these processes run on the back end. Thus, the client AR app always remains lightweight and fast-functioning.</a:t>
            </a:r>
            <a:endParaRPr>
              <a:latin typeface="Georgia"/>
              <a:ea typeface="Georgia"/>
              <a:cs typeface="Georgia"/>
              <a:sym typeface="Georgia"/>
            </a:endParaRPr>
          </a:p>
        </p:txBody>
      </p:sp>
      <p:pic>
        <p:nvPicPr>
          <p:cNvPr id="118" name="Google Shape;118;p19"/>
          <p:cNvPicPr preferRelativeResize="0"/>
          <p:nvPr/>
        </p:nvPicPr>
        <p:blipFill>
          <a:blip r:embed="rId3">
            <a:alphaModFix/>
          </a:blip>
          <a:stretch>
            <a:fillRect/>
          </a:stretch>
        </p:blipFill>
        <p:spPr>
          <a:xfrm>
            <a:off x="1138524" y="2375975"/>
            <a:ext cx="7141251" cy="1691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2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623400" y="431900"/>
            <a:ext cx="8520600" cy="64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solidFill>
                  <a:srgbClr val="3B3C3D"/>
                </a:solidFill>
                <a:latin typeface="Georgia"/>
                <a:ea typeface="Georgia"/>
                <a:cs typeface="Georgia"/>
                <a:sym typeface="Georgia"/>
              </a:rPr>
              <a:t>The key modules of the AR app are responsible for:</a:t>
            </a:r>
            <a:endParaRPr b="1" sz="1800">
              <a:latin typeface="Georgia"/>
              <a:ea typeface="Georgia"/>
              <a:cs typeface="Georgia"/>
              <a:sym typeface="Georgia"/>
            </a:endParaRPr>
          </a:p>
        </p:txBody>
      </p:sp>
      <p:sp>
        <p:nvSpPr>
          <p:cNvPr id="124" name="Google Shape;124;p20"/>
          <p:cNvSpPr txBox="1"/>
          <p:nvPr/>
        </p:nvSpPr>
        <p:spPr>
          <a:xfrm>
            <a:off x="630100" y="1299625"/>
            <a:ext cx="51960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450">
              <a:solidFill>
                <a:schemeClr val="dk1"/>
              </a:solidFill>
              <a:highlight>
                <a:srgbClr val="FFFFFF"/>
              </a:highlight>
              <a:latin typeface="Nunito"/>
              <a:ea typeface="Nunito"/>
              <a:cs typeface="Nunito"/>
              <a:sym typeface="Nunito"/>
            </a:endParaRPr>
          </a:p>
        </p:txBody>
      </p:sp>
      <p:pic>
        <p:nvPicPr>
          <p:cNvPr id="125" name="Google Shape;125;p20"/>
          <p:cNvPicPr preferRelativeResize="0"/>
          <p:nvPr/>
        </p:nvPicPr>
        <p:blipFill>
          <a:blip r:embed="rId3">
            <a:alphaModFix/>
          </a:blip>
          <a:stretch>
            <a:fillRect/>
          </a:stretch>
        </p:blipFill>
        <p:spPr>
          <a:xfrm>
            <a:off x="857050" y="879800"/>
            <a:ext cx="7429900" cy="1967575"/>
          </a:xfrm>
          <a:prstGeom prst="rect">
            <a:avLst/>
          </a:prstGeom>
          <a:noFill/>
          <a:ln>
            <a:noFill/>
          </a:ln>
        </p:spPr>
      </p:pic>
      <p:pic>
        <p:nvPicPr>
          <p:cNvPr id="126" name="Google Shape;126;p20"/>
          <p:cNvPicPr preferRelativeResize="0"/>
          <p:nvPr/>
        </p:nvPicPr>
        <p:blipFill>
          <a:blip r:embed="rId4">
            <a:alphaModFix/>
          </a:blip>
          <a:stretch>
            <a:fillRect/>
          </a:stretch>
        </p:blipFill>
        <p:spPr>
          <a:xfrm>
            <a:off x="857050" y="2847375"/>
            <a:ext cx="7429901" cy="210887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857250" y="694325"/>
            <a:ext cx="3087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4000">
                <a:latin typeface="Georgia"/>
                <a:ea typeface="Georgia"/>
                <a:cs typeface="Georgia"/>
                <a:sym typeface="Georgia"/>
              </a:rPr>
              <a:t>Tech Stacks</a:t>
            </a:r>
            <a:endParaRPr sz="4000">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2" name="Google Shape;132;p21"/>
          <p:cNvSpPr txBox="1"/>
          <p:nvPr/>
        </p:nvSpPr>
        <p:spPr>
          <a:xfrm>
            <a:off x="712925" y="1706375"/>
            <a:ext cx="4608900" cy="2156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Georgia"/>
              <a:buChar char="●"/>
            </a:pPr>
            <a:r>
              <a:rPr lang="en">
                <a:latin typeface="Georgia"/>
                <a:ea typeface="Georgia"/>
                <a:cs typeface="Georgia"/>
                <a:sym typeface="Georgia"/>
              </a:rPr>
              <a:t>3D Modelling: Blender</a:t>
            </a:r>
            <a:endParaRPr>
              <a:latin typeface="Georgia"/>
              <a:ea typeface="Georgia"/>
              <a:cs typeface="Georgia"/>
              <a:sym typeface="Georgia"/>
            </a:endParaRPr>
          </a:p>
          <a:p>
            <a:pPr indent="0" lvl="0" marL="457200" rtl="0" algn="l">
              <a:spcBef>
                <a:spcPts val="0"/>
              </a:spcBef>
              <a:spcAft>
                <a:spcPts val="0"/>
              </a:spcAft>
              <a:buNone/>
            </a:pPr>
            <a:r>
              <a:t/>
            </a:r>
            <a:endParaRPr>
              <a:latin typeface="Georgia"/>
              <a:ea typeface="Georgia"/>
              <a:cs typeface="Georgia"/>
              <a:sym typeface="Georgia"/>
            </a:endParaRPr>
          </a:p>
          <a:p>
            <a:pPr indent="-317500" lvl="0" marL="457200" rtl="0" algn="l">
              <a:lnSpc>
                <a:spcPct val="115000"/>
              </a:lnSpc>
              <a:spcBef>
                <a:spcPts val="0"/>
              </a:spcBef>
              <a:spcAft>
                <a:spcPts val="0"/>
              </a:spcAft>
              <a:buClr>
                <a:schemeClr val="accent2"/>
              </a:buClr>
              <a:buSzPts val="1400"/>
              <a:buFont typeface="Georgia"/>
              <a:buChar char="●"/>
            </a:pPr>
            <a:r>
              <a:rPr lang="en">
                <a:solidFill>
                  <a:schemeClr val="accent2"/>
                </a:solidFill>
                <a:latin typeface="Georgia"/>
                <a:ea typeface="Georgia"/>
                <a:cs typeface="Georgia"/>
                <a:sym typeface="Georgia"/>
              </a:rPr>
              <a:t> Designing: Figma</a:t>
            </a:r>
            <a:endParaRPr>
              <a:solidFill>
                <a:schemeClr val="accent2"/>
              </a:solidFill>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a:latin typeface="Georgia"/>
                <a:ea typeface="Georgia"/>
                <a:cs typeface="Georgia"/>
                <a:sym typeface="Georgia"/>
              </a:rPr>
              <a:t>AR Application: Unity3d, ARCore, ARFoundation</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a:latin typeface="Georgia"/>
                <a:ea typeface="Georgia"/>
                <a:cs typeface="Georgia"/>
                <a:sym typeface="Georgia"/>
              </a:rPr>
              <a:t>Languages: C#</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a:latin typeface="Georgia"/>
                <a:ea typeface="Georgia"/>
                <a:cs typeface="Georgia"/>
                <a:sym typeface="Georgia"/>
              </a:rPr>
              <a:t>Cloud Services: Google Cloud </a:t>
            </a:r>
            <a:endParaRPr>
              <a:latin typeface="Georgia"/>
              <a:ea typeface="Georgia"/>
              <a:cs typeface="Georgia"/>
              <a:sym typeface="Georgia"/>
            </a:endParaRPr>
          </a:p>
        </p:txBody>
      </p:sp>
      <p:sp>
        <p:nvSpPr>
          <p:cNvPr id="133" name="Google Shape;133;p21"/>
          <p:cNvSpPr txBox="1"/>
          <p:nvPr/>
        </p:nvSpPr>
        <p:spPr>
          <a:xfrm>
            <a:off x="5852325" y="1155275"/>
            <a:ext cx="2742300" cy="283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latin typeface="Georgia"/>
                <a:ea typeface="Georgia"/>
                <a:cs typeface="Georgia"/>
                <a:sym typeface="Georgia"/>
              </a:rPr>
              <a:t>Constraints</a:t>
            </a:r>
            <a:endParaRPr b="1" sz="1800">
              <a:latin typeface="Georgia"/>
              <a:ea typeface="Georgia"/>
              <a:cs typeface="Georgia"/>
              <a:sym typeface="Georgia"/>
            </a:endParaRPr>
          </a:p>
          <a:p>
            <a:pPr indent="0" lvl="0" marL="0" rtl="0" algn="l">
              <a:spcBef>
                <a:spcPts val="0"/>
              </a:spcBef>
              <a:spcAft>
                <a:spcPts val="0"/>
              </a:spcAft>
              <a:buNone/>
            </a:pPr>
            <a:r>
              <a:t/>
            </a:r>
            <a:endParaRPr/>
          </a:p>
          <a:p>
            <a:pPr indent="-317500" lvl="0" marL="457200" rtl="0" algn="l">
              <a:spcBef>
                <a:spcPts val="0"/>
              </a:spcBef>
              <a:spcAft>
                <a:spcPts val="0"/>
              </a:spcAft>
              <a:buSzPts val="1400"/>
              <a:buFont typeface="Georgia"/>
              <a:buChar char="●"/>
            </a:pPr>
            <a:r>
              <a:rPr lang="en">
                <a:latin typeface="Georgia"/>
                <a:ea typeface="Georgia"/>
                <a:cs typeface="Georgia"/>
                <a:sym typeface="Georgia"/>
              </a:rPr>
              <a:t>Android version &gt;=7</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a:latin typeface="Georgia"/>
                <a:ea typeface="Georgia"/>
                <a:cs typeface="Georgia"/>
                <a:sym typeface="Georgia"/>
              </a:rPr>
              <a:t>Mobile with working</a:t>
            </a:r>
            <a:r>
              <a:rPr lang="en">
                <a:latin typeface="Georgia"/>
                <a:ea typeface="Georgia"/>
                <a:cs typeface="Georgia"/>
                <a:sym typeface="Georgia"/>
              </a:rPr>
              <a:t> </a:t>
            </a:r>
            <a:r>
              <a:rPr lang="en">
                <a:latin typeface="Georgia"/>
                <a:ea typeface="Georgia"/>
                <a:cs typeface="Georgia"/>
                <a:sym typeface="Georgia"/>
              </a:rPr>
              <a:t>camera</a:t>
            </a:r>
            <a:endParaRPr>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a:latin typeface="Georgia"/>
                <a:ea typeface="Georgia"/>
                <a:cs typeface="Georgia"/>
                <a:sym typeface="Georgia"/>
              </a:rPr>
              <a:t>P</a:t>
            </a:r>
            <a:r>
              <a:rPr lang="en">
                <a:latin typeface="Georgia"/>
                <a:ea typeface="Georgia"/>
                <a:cs typeface="Georgia"/>
                <a:sym typeface="Georgia"/>
              </a:rPr>
              <a:t>ermission for the app to use the camera.</a:t>
            </a:r>
            <a:endParaRPr>
              <a:latin typeface="Georgia"/>
              <a:ea typeface="Georgia"/>
              <a:cs typeface="Georgia"/>
              <a:sym typeface="Georgia"/>
            </a:endParaRPr>
          </a:p>
          <a:p>
            <a:pPr indent="0" lvl="0" marL="457200" rtl="0" algn="l">
              <a:spcBef>
                <a:spcPts val="0"/>
              </a:spcBef>
              <a:spcAft>
                <a:spcPts val="0"/>
              </a:spcAft>
              <a:buNone/>
            </a:pPr>
            <a:r>
              <a:t/>
            </a:r>
            <a:endParaRPr>
              <a:latin typeface="Georgia"/>
              <a:ea typeface="Georgia"/>
              <a:cs typeface="Georgia"/>
              <a:sym typeface="Georgia"/>
            </a:endParaRPr>
          </a:p>
          <a:p>
            <a:pPr indent="-317500" lvl="0" marL="457200" rtl="0" algn="l">
              <a:spcBef>
                <a:spcPts val="0"/>
              </a:spcBef>
              <a:spcAft>
                <a:spcPts val="0"/>
              </a:spcAft>
              <a:buSzPts val="1400"/>
              <a:buFont typeface="Georgia"/>
              <a:buChar char="●"/>
            </a:pPr>
            <a:r>
              <a:rPr lang="en">
                <a:latin typeface="Georgia"/>
                <a:ea typeface="Georgia"/>
                <a:cs typeface="Georgia"/>
                <a:sym typeface="Georgia"/>
              </a:rPr>
              <a:t>Storage required: 200MB</a:t>
            </a:r>
            <a:endParaRPr>
              <a:latin typeface="Georgia"/>
              <a:ea typeface="Georgia"/>
              <a:cs typeface="Georgia"/>
              <a:sym typeface="Georgia"/>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