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_rels/chart4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4.xlsx"/></Relationships>

</file>

<file path=ppt/charts/_rels/chart5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5.xlsx"/></Relationships>

</file>

<file path=ppt/charts/_rels/chart6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6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400" u="none">
                <a:solidFill>
                  <a:srgbClr val="595959"/>
                </a:solidFill>
                <a:latin typeface="Calibri"/>
              </a:defRPr>
            </a:pPr>
            <a:r>
              <a:rPr b="0" i="0" strike="noStrike" sz="1400" u="none">
                <a:solidFill>
                  <a:srgbClr val="595959"/>
                </a:solidFill>
                <a:latin typeface="Calibri"/>
              </a:rPr>
              <a:t>Total Revenue in 2021</a:t>
            </a:r>
          </a:p>
        </c:rich>
      </c:tx>
      <c:layout>
        <c:manualLayout>
          <c:xMode val="edge"/>
          <c:yMode val="edge"/>
          <c:x val="0.322362"/>
          <c:y val="0"/>
          <c:w val="0.355276"/>
          <c:h val="0.0806773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70017"/>
          <c:y val="0.0806773"/>
          <c:w val="0.795424"/>
          <c:h val="0.866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900" u="none">
                    <a:solidFill>
                      <a:srgbClr val="40404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Hook's Clocks, Llc</c:v>
                </c:pt>
                <c:pt idx="1">
                  <c:v>Pooh's Perfect Pictures, Inc.</c:v>
                </c:pt>
                <c:pt idx="2">
                  <c:v>It's A Small World, Llc</c:v>
                </c:pt>
                <c:pt idx="3">
                  <c:v>Ariel's Art Gallery, Inc.</c:v>
                </c:pt>
                <c:pt idx="4">
                  <c:v>Wakanda Forever, Inc.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28799692652.000000</c:v>
                </c:pt>
                <c:pt idx="1">
                  <c:v>17194202094.000000</c:v>
                </c:pt>
                <c:pt idx="2">
                  <c:v>14631356821.000000</c:v>
                </c:pt>
                <c:pt idx="3">
                  <c:v>12399412839.000000</c:v>
                </c:pt>
                <c:pt idx="4">
                  <c:v>11846694831.000000</c:v>
                </c:pt>
              </c:numCache>
            </c:numRef>
          </c:val>
        </c:ser>
        <c:gapWidth val="219"/>
        <c:overlap val="-27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7.5e+09"/>
        <c:minorUnit val="3.75e+09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400" u="none">
                <a:solidFill>
                  <a:srgbClr val="595959"/>
                </a:solidFill>
                <a:latin typeface="Calibri"/>
              </a:defRPr>
            </a:pPr>
            <a:r>
              <a:rPr b="0" i="0" strike="noStrike" sz="1400" u="none">
                <a:solidFill>
                  <a:srgbClr val="595959"/>
                </a:solidFill>
                <a:latin typeface="Calibri"/>
              </a:rPr>
              <a:t>Total Revenue in 2020</a:t>
            </a:r>
          </a:p>
        </c:rich>
      </c:tx>
      <c:layout>
        <c:manualLayout>
          <c:xMode val="edge"/>
          <c:yMode val="edge"/>
          <c:x val="0.352032"/>
          <c:y val="0"/>
          <c:w val="0.295936"/>
          <c:h val="0.0806773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4162"/>
          <c:y val="0.0806773"/>
          <c:w val="0.811011"/>
          <c:h val="0.866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900" u="none">
                    <a:solidFill>
                      <a:srgbClr val="40404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It's A Small World, Llc</c:v>
                </c:pt>
                <c:pt idx="1">
                  <c:v>Hook's Clocks, Llc</c:v>
                </c:pt>
                <c:pt idx="2">
                  <c:v>Ariel's Art Gallery, Inc.</c:v>
                </c:pt>
                <c:pt idx="3">
                  <c:v>Wakanda Forever, Inc.</c:v>
                </c:pt>
                <c:pt idx="4">
                  <c:v>Charlotte's Birthday Cakes, Llc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18510512390.000000</c:v>
                </c:pt>
                <c:pt idx="1">
                  <c:v>14254189234.000000</c:v>
                </c:pt>
                <c:pt idx="2">
                  <c:v>6991554403.000000</c:v>
                </c:pt>
                <c:pt idx="3">
                  <c:v>6711281444.000000</c:v>
                </c:pt>
                <c:pt idx="4">
                  <c:v>5429028240.000000</c:v>
                </c:pt>
              </c:numCache>
            </c:numRef>
          </c:val>
        </c:ser>
        <c:gapWidth val="219"/>
        <c:overlap val="-27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5e+09"/>
        <c:minorUnit val="2.5e+09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400" u="none">
                <a:solidFill>
                  <a:srgbClr val="595959"/>
                </a:solidFill>
                <a:latin typeface="Calibri"/>
              </a:defRPr>
            </a:pPr>
            <a:r>
              <a:rPr b="0" i="0" strike="noStrike" sz="1400" u="none">
                <a:solidFill>
                  <a:srgbClr val="595959"/>
                </a:solidFill>
                <a:latin typeface="Calibri"/>
              </a:rPr>
              <a:t>Profit (Loss) Obtained in 2021</a:t>
            </a:r>
          </a:p>
        </c:rich>
      </c:tx>
      <c:layout>
        <c:manualLayout>
          <c:xMode val="edge"/>
          <c:yMode val="edge"/>
          <c:x val="0.269548"/>
          <c:y val="0"/>
          <c:w val="0.460904"/>
          <c:h val="0.0756654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65576"/>
          <c:y val="0.0756654"/>
          <c:w val="0.803671"/>
          <c:h val="0.8738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900" u="none">
                    <a:solidFill>
                      <a:srgbClr val="40404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Hook's Clocks, Llc</c:v>
                </c:pt>
                <c:pt idx="1">
                  <c:v>Charlotte's Birthday Cakes, Llc</c:v>
                </c:pt>
                <c:pt idx="2">
                  <c:v>Pooh's Perfect Pictures, Inc.</c:v>
                </c:pt>
                <c:pt idx="3">
                  <c:v>It's A Small World, Llc</c:v>
                </c:pt>
                <c:pt idx="4">
                  <c:v>Wakanda Forever, Inc.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58420864130.000000</c:v>
                </c:pt>
                <c:pt idx="1">
                  <c:v>38587509399.000000</c:v>
                </c:pt>
                <c:pt idx="2">
                  <c:v>32963249537.000000</c:v>
                </c:pt>
                <c:pt idx="3">
                  <c:v>25839824658.000000</c:v>
                </c:pt>
                <c:pt idx="4">
                  <c:v>23183483764.000000</c:v>
                </c:pt>
              </c:numCache>
            </c:numRef>
          </c:val>
        </c:ser>
        <c:gapWidth val="219"/>
        <c:overlap val="-27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1.5e+10"/>
        <c:minorUnit val="7.5e+09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400" u="none">
                <a:solidFill>
                  <a:srgbClr val="595959"/>
                </a:solidFill>
                <a:latin typeface="Calibri"/>
              </a:defRPr>
            </a:pPr>
            <a:r>
              <a:rPr b="0" i="0" strike="noStrike" sz="1400" u="none">
                <a:solidFill>
                  <a:srgbClr val="595959"/>
                </a:solidFill>
                <a:latin typeface="Calibri"/>
              </a:rPr>
              <a:t>Profit (Loss) Obtained in 2020</a:t>
            </a:r>
          </a:p>
        </c:rich>
      </c:tx>
      <c:layout>
        <c:manualLayout>
          <c:xMode val="edge"/>
          <c:yMode val="edge"/>
          <c:x val="0.266912"/>
          <c:y val="0"/>
          <c:w val="0.413837"/>
          <c:h val="0.0747766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37491"/>
          <c:y val="0.0747766"/>
          <c:w val="0.789313"/>
          <c:h val="0.8751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900" u="none">
                    <a:solidFill>
                      <a:srgbClr val="40404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It's A Small World, Llc</c:v>
                </c:pt>
                <c:pt idx="1">
                  <c:v>Minnie's Makeup, Inc.</c:v>
                </c:pt>
                <c:pt idx="2">
                  <c:v>Goofy's Great Gyros, Inc.</c:v>
                </c:pt>
                <c:pt idx="3">
                  <c:v>Captain Hook's Hat Co.</c:v>
                </c:pt>
                <c:pt idx="4">
                  <c:v>Ariel's Art Gallery, Inc.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4078334953.000000</c:v>
                </c:pt>
                <c:pt idx="1">
                  <c:v>3883093924.000000</c:v>
                </c:pt>
                <c:pt idx="2">
                  <c:v>1568040937.000000</c:v>
                </c:pt>
                <c:pt idx="3">
                  <c:v>1439440419.000000</c:v>
                </c:pt>
                <c:pt idx="4">
                  <c:v>1167993447.000000</c:v>
                </c:pt>
              </c:numCache>
            </c:numRef>
          </c:val>
        </c:ser>
        <c:gapWidth val="219"/>
        <c:overlap val="-27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1.25e+09"/>
        <c:minorUnit val="6.25e+08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904444"/>
          <c:y val="0.45868"/>
          <c:w val="0.0955561"/>
          <c:h val="0.0531733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900" u="non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400" u="none">
                <a:solidFill>
                  <a:srgbClr val="595959"/>
                </a:solidFill>
                <a:latin typeface="Calibri"/>
              </a:defRPr>
            </a:pPr>
            <a:r>
              <a:rPr b="0" i="0" strike="noStrike" sz="1400" u="none">
                <a:solidFill>
                  <a:srgbClr val="595959"/>
                </a:solidFill>
                <a:latin typeface="Calibri"/>
              </a:rPr>
              <a:t>Total Tax paid in 2020</a:t>
            </a:r>
          </a:p>
        </c:rich>
      </c:tx>
      <c:layout>
        <c:manualLayout>
          <c:xMode val="edge"/>
          <c:yMode val="edge"/>
          <c:x val="0.326122"/>
          <c:y val="0"/>
          <c:w val="0.30082"/>
          <c:h val="0.0802308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24419"/>
          <c:y val="0.0802308"/>
          <c:w val="0.750085"/>
          <c:h val="0.866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Anthill Vacation Home, Llc</c:v>
                </c:pt>
                <c:pt idx="1">
                  <c:v>Frozone Ice Cream, Llc</c:v>
                </c:pt>
                <c:pt idx="2">
                  <c:v>Sox Lectures, Llc</c:v>
                </c:pt>
                <c:pt idx="3">
                  <c:v>Harambe Safari, Inc.</c:v>
                </c:pt>
                <c:pt idx="4">
                  <c:v>Alberto's Awesome Bike Shop, Ltd.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109790597.000000</c:v>
                </c:pt>
                <c:pt idx="1">
                  <c:v>73047843.000000</c:v>
                </c:pt>
                <c:pt idx="2">
                  <c:v>34564079.000000</c:v>
                </c:pt>
                <c:pt idx="3">
                  <c:v>27093337.000000</c:v>
                </c:pt>
                <c:pt idx="4">
                  <c:v>22974583.000000</c:v>
                </c:pt>
              </c:numCache>
            </c:numRef>
          </c:val>
        </c:ser>
        <c:gapWidth val="219"/>
        <c:overlap val="-27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2.75e+07"/>
        <c:minorUnit val="1.375e+07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905878"/>
          <c:y val="0.445531"/>
          <c:w val="0.094122"/>
          <c:h val="0.055228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900" u="non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400" u="none">
                <a:solidFill>
                  <a:srgbClr val="595959"/>
                </a:solidFill>
                <a:latin typeface="Calibri"/>
              </a:defRPr>
            </a:pPr>
            <a:r>
              <a:rPr b="0" i="0" strike="noStrike" sz="1400" u="none">
                <a:solidFill>
                  <a:srgbClr val="595959"/>
                </a:solidFill>
                <a:latin typeface="Calibri"/>
              </a:rPr>
              <a:t>Total Tax Paid in 2021</a:t>
            </a:r>
          </a:p>
        </c:rich>
      </c:tx>
      <c:layout>
        <c:manualLayout>
          <c:xMode val="edge"/>
          <c:yMode val="edge"/>
          <c:x val="0.324893"/>
          <c:y val="0"/>
          <c:w val="0.303868"/>
          <c:h val="0.0779613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25804"/>
          <c:y val="0.0779613"/>
          <c:w val="0.747303"/>
          <c:h val="0.8703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Anthill Vacation Home, Llc</c:v>
                </c:pt>
                <c:pt idx="1">
                  <c:v>Frozone Ice Cream, Llc</c:v>
                </c:pt>
                <c:pt idx="2">
                  <c:v>Sox Lectures, Llc</c:v>
                </c:pt>
                <c:pt idx="3">
                  <c:v>Harambe Safari, Inc.</c:v>
                </c:pt>
                <c:pt idx="4">
                  <c:v>Alberto's Awesome Bike Shop, Ltd.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164685895.000000</c:v>
                </c:pt>
                <c:pt idx="1">
                  <c:v>109571765.000000</c:v>
                </c:pt>
                <c:pt idx="2">
                  <c:v>51846118.000000</c:v>
                </c:pt>
                <c:pt idx="3">
                  <c:v>40640005.000000</c:v>
                </c:pt>
                <c:pt idx="4">
                  <c:v>34461875.000000</c:v>
                </c:pt>
              </c:numCache>
            </c:numRef>
          </c:val>
        </c:ser>
        <c:gapWidth val="219"/>
        <c:overlap val="-27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9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4.5e+07"/>
        <c:minorUnit val="2.25e+07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90483"/>
          <c:y val="0.446895"/>
          <c:w val="0.0951697"/>
          <c:h val="0.0543731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900" u="non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9" name="Shape 9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90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1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chart" Target="../charts/chart1.xml"/><Relationship Id="rId8" Type="http://schemas.openxmlformats.org/officeDocument/2006/relationships/chart" Target="../charts/char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67283" y="2693391"/>
            <a:ext cx="4850643" cy="12126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rcRect l="15098" t="27162" r="13390" b="34527"/>
          <a:stretch>
            <a:fillRect/>
          </a:stretch>
        </p:blipFill>
        <p:spPr>
          <a:xfrm>
            <a:off x="284087" y="2069062"/>
            <a:ext cx="6096001" cy="18369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rcRect l="48115" t="11343" r="47976" b="9721"/>
          <a:stretch>
            <a:fillRect/>
          </a:stretch>
        </p:blipFill>
        <p:spPr>
          <a:xfrm>
            <a:off x="6380087" y="1297688"/>
            <a:ext cx="158284" cy="42626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7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6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2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1" grpId="2"/>
      <p:bldP build="whole" bldLvl="1" animBg="1" rev="0" advAuto="0" spid="10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167" y="6539709"/>
            <a:ext cx="313831" cy="313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282" y="6535371"/>
            <a:ext cx="321989" cy="2685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32733" y="6550097"/>
            <a:ext cx="318907" cy="2622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8590" y="6516884"/>
            <a:ext cx="313832" cy="3138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Picture 14" descr="Picture 1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813630" y="6532929"/>
            <a:ext cx="335499" cy="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Picture 15" descr="Picture 1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755802" y="6506740"/>
            <a:ext cx="301698" cy="3536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Picture 16" descr="Picture 1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21663" y="6539709"/>
            <a:ext cx="335499" cy="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Picture 17" descr="Picture 1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376557" y="6506864"/>
            <a:ext cx="327490" cy="323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Picture 18" descr="Picture 1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67292" y="6516765"/>
            <a:ext cx="335499" cy="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Picture 19" descr="Picture 1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66036" y="6483137"/>
            <a:ext cx="351484" cy="347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Picture 20" descr="Picture 2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07913" y="6519857"/>
            <a:ext cx="318297" cy="268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Picture 21" descr="Picture 2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579509" y="6483137"/>
            <a:ext cx="351484" cy="347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Picture 22" descr="Picture 2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92014" y="6532929"/>
            <a:ext cx="331530" cy="2793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Picture 23" descr="Picture 2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184563" y="6470191"/>
            <a:ext cx="364576" cy="360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Picture 24" descr="Picture 2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952598" y="6516765"/>
            <a:ext cx="335500" cy="282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Picture 25" descr="Picture 2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715939" y="6446489"/>
            <a:ext cx="369931" cy="365820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TextBox 3"/>
          <p:cNvSpPr txBox="1"/>
          <p:nvPr/>
        </p:nvSpPr>
        <p:spPr>
          <a:xfrm>
            <a:off x="1974310" y="667899"/>
            <a:ext cx="763523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595959"/>
                </a:solidFill>
                <a:latin typeface="Congenial SemiBold"/>
                <a:ea typeface="Congenial SemiBold"/>
                <a:cs typeface="Congenial SemiBold"/>
                <a:sym typeface="Congenial SemiBold"/>
              </a:defRPr>
            </a:lvl1pPr>
          </a:lstStyle>
          <a:p>
            <a:pPr/>
            <a:r>
              <a:t>Top 5 largest Entities in terms of Total Revenue</a:t>
            </a:r>
          </a:p>
        </p:txBody>
      </p:sp>
      <p:graphicFrame>
        <p:nvGraphicFramePr>
          <p:cNvPr id="261" name="Chart 2"/>
          <p:cNvGraphicFramePr/>
          <p:nvPr/>
        </p:nvGraphicFramePr>
        <p:xfrm>
          <a:off x="924085" y="1608787"/>
          <a:ext cx="4532448" cy="3766026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7"/>
          </a:graphicData>
        </a:graphic>
      </p:graphicFrame>
      <p:graphicFrame>
        <p:nvGraphicFramePr>
          <p:cNvPr id="262" name="Chart 5"/>
          <p:cNvGraphicFramePr/>
          <p:nvPr/>
        </p:nvGraphicFramePr>
        <p:xfrm>
          <a:off x="6127088" y="1608787"/>
          <a:ext cx="5441282" cy="3766026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8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4" name="Chart 2"/>
          <p:cNvGraphicFramePr/>
          <p:nvPr/>
        </p:nvGraphicFramePr>
        <p:xfrm>
          <a:off x="996639" y="1340373"/>
          <a:ext cx="4654030" cy="4015476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265" name="Chart 1"/>
          <p:cNvGraphicFramePr/>
          <p:nvPr/>
        </p:nvGraphicFramePr>
        <p:xfrm>
          <a:off x="5842946" y="1415331"/>
          <a:ext cx="5183343" cy="4063203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266" name="TextBox 4"/>
          <p:cNvSpPr txBox="1"/>
          <p:nvPr/>
        </p:nvSpPr>
        <p:spPr>
          <a:xfrm>
            <a:off x="2349673" y="530898"/>
            <a:ext cx="763523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595959"/>
                </a:solidFill>
                <a:latin typeface="Congenial SemiBold"/>
                <a:ea typeface="Congenial SemiBold"/>
                <a:cs typeface="Congenial SemiBold"/>
                <a:sym typeface="Congenial SemiBold"/>
              </a:defRPr>
            </a:lvl1pPr>
          </a:lstStyle>
          <a:p>
            <a:pPr/>
            <a:r>
              <a:t>Top 5 largest Entities in terms of Profit(Loss) before Tax</a:t>
            </a:r>
          </a:p>
        </p:txBody>
      </p:sp>
      <p:pic>
        <p:nvPicPr>
          <p:cNvPr id="267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9167" y="6539709"/>
            <a:ext cx="313831" cy="313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Picture 5" descr="Picture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32733" y="6550097"/>
            <a:ext cx="318907" cy="2622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28590" y="6516884"/>
            <a:ext cx="313832" cy="3138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Picture 7" descr="Picture 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813630" y="6532929"/>
            <a:ext cx="335499" cy="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Picture 8" descr="Picture 8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755802" y="6506740"/>
            <a:ext cx="301698" cy="3536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Picture 9" descr="Picture 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21663" y="6539709"/>
            <a:ext cx="335499" cy="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Picture 10" descr="Picture 10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376557" y="6506864"/>
            <a:ext cx="327490" cy="323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Picture 11" descr="Picture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67292" y="6516765"/>
            <a:ext cx="335499" cy="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Picture 12" descr="Picture 12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966036" y="6483137"/>
            <a:ext cx="351484" cy="347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Picture 13" descr="Picture 1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807913" y="6519857"/>
            <a:ext cx="318297" cy="268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Picture 14" descr="Picture 14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579509" y="6483137"/>
            <a:ext cx="351484" cy="347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Picture 15" descr="Picture 1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392014" y="6532929"/>
            <a:ext cx="331530" cy="2793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Picture 16" descr="Picture 16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184563" y="6470191"/>
            <a:ext cx="364576" cy="360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Picture 17" descr="Picture 1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952598" y="6516765"/>
            <a:ext cx="335500" cy="282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Picture 18" descr="Picture 18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715939" y="6446489"/>
            <a:ext cx="369931" cy="3658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" name="Chart 4"/>
          <p:cNvGraphicFramePr/>
          <p:nvPr/>
        </p:nvGraphicFramePr>
        <p:xfrm>
          <a:off x="6396651" y="1598309"/>
          <a:ext cx="5262322" cy="378698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284" name="Chart 5"/>
          <p:cNvGraphicFramePr/>
          <p:nvPr/>
        </p:nvGraphicFramePr>
        <p:xfrm>
          <a:off x="848261" y="1543188"/>
          <a:ext cx="5204391" cy="389722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285" name="TextBox 3"/>
          <p:cNvSpPr txBox="1"/>
          <p:nvPr/>
        </p:nvSpPr>
        <p:spPr>
          <a:xfrm>
            <a:off x="2517422" y="610928"/>
            <a:ext cx="763523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595959"/>
                </a:solidFill>
                <a:latin typeface="Congenial SemiBold"/>
                <a:ea typeface="Congenial SemiBold"/>
                <a:cs typeface="Congenial SemiBold"/>
                <a:sym typeface="Congenial SemiBold"/>
              </a:defRPr>
            </a:lvl1pPr>
          </a:lstStyle>
          <a:p>
            <a:pPr/>
            <a:r>
              <a:t>Top 5 largest Entities in terms of Tax Paid</a:t>
            </a:r>
          </a:p>
        </p:txBody>
      </p:sp>
      <p:pic>
        <p:nvPicPr>
          <p:cNvPr id="286" name="Picture 1" descr="Picture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9167" y="6539709"/>
            <a:ext cx="313831" cy="313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Picture 2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32733" y="6550097"/>
            <a:ext cx="318907" cy="2622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28590" y="6516884"/>
            <a:ext cx="313832" cy="3138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Picture 7" descr="Picture 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813630" y="6532929"/>
            <a:ext cx="335499" cy="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Picture 8" descr="Picture 8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755802" y="6506740"/>
            <a:ext cx="301698" cy="3536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Picture 9" descr="Picture 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21663" y="6539709"/>
            <a:ext cx="335499" cy="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Picture 10" descr="Picture 10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376557" y="6506864"/>
            <a:ext cx="327490" cy="323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Picture 11" descr="Picture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67292" y="6516765"/>
            <a:ext cx="335499" cy="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Picture 12" descr="Picture 12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966036" y="6483137"/>
            <a:ext cx="351484" cy="347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Picture 13" descr="Picture 1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807913" y="6519857"/>
            <a:ext cx="318297" cy="268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Picture 14" descr="Picture 14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579509" y="6483137"/>
            <a:ext cx="351484" cy="347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Picture 15" descr="Picture 1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392014" y="6532929"/>
            <a:ext cx="331530" cy="2793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Picture 16" descr="Picture 16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184563" y="6470191"/>
            <a:ext cx="364576" cy="360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Picture 17" descr="Picture 1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952598" y="6516765"/>
            <a:ext cx="335500" cy="282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Picture 18" descr="Picture 18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715939" y="6446489"/>
            <a:ext cx="369931" cy="3658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167" y="6539709"/>
            <a:ext cx="313831" cy="313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282" y="6535371"/>
            <a:ext cx="321989" cy="2685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32733" y="6550097"/>
            <a:ext cx="318907" cy="26221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8590" y="6516884"/>
            <a:ext cx="313832" cy="3138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Picture 14" descr="Picture 1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813630" y="6532929"/>
            <a:ext cx="335499" cy="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Picture 15" descr="Picture 1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755802" y="6506740"/>
            <a:ext cx="301698" cy="3536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Picture 16" descr="Picture 1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21663" y="6539709"/>
            <a:ext cx="335499" cy="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Picture 17" descr="Picture 1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376557" y="6506864"/>
            <a:ext cx="327490" cy="323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Picture 18" descr="Picture 1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67292" y="6516765"/>
            <a:ext cx="335499" cy="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Picture 19" descr="Picture 1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66036" y="6483137"/>
            <a:ext cx="351484" cy="347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Picture 20" descr="Picture 2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07913" y="6519857"/>
            <a:ext cx="318297" cy="268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Picture 21" descr="Picture 2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579509" y="6483137"/>
            <a:ext cx="351484" cy="347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Picture 22" descr="Picture 2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92014" y="6532929"/>
            <a:ext cx="331530" cy="27938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Picture 23" descr="Picture 2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184563" y="6470191"/>
            <a:ext cx="364576" cy="360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Picture 24" descr="Picture 2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952598" y="6516765"/>
            <a:ext cx="335500" cy="282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Picture 25" descr="Picture 2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691556" y="6449833"/>
            <a:ext cx="369931" cy="36582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18" name="Table 1"/>
          <p:cNvGraphicFramePr/>
          <p:nvPr/>
        </p:nvGraphicFramePr>
        <p:xfrm>
          <a:off x="1873769" y="1648916"/>
          <a:ext cx="8844197" cy="370257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4336556"/>
                <a:gridCol w="4507640"/>
              </a:tblGrid>
              <a:tr h="5391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b="0" sz="1800"/>
                      </a:pPr>
                      <a:r>
                        <a:rPr b="1"/>
                        <a:t>Entities Added in 2021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b="0" sz="1800"/>
                      </a:pPr>
                      <a:r>
                        <a:rPr b="1"/>
                        <a:t>Entities Removed in 2021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772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b="0" sz="1800"/>
                      </a:pPr>
                      <a:r>
                        <a:t>La Aventura Conelada De Anna, Slu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t>Dissolved Dave's Dishwashing Services, Inc.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5391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b="0" sz="1800"/>
                      </a:pPr>
                      <a:r>
                        <a:t>Banner's Anger Manegement, Inc.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t>Captain America's Hamburger Hut, LLC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391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b="0" sz="1800"/>
                      </a:pPr>
                      <a:r>
                        <a:t>Disney -, LLC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t>Rocket's Radical Mod Company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5391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b="0" sz="1800"/>
                      </a:pPr>
                      <a:r>
                        <a:t>Pepa's Meteorologist Service, LLC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t>Liquidated Larry's Lunchtime Supply Co.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72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b="0" sz="1800"/>
                      </a:pPr>
                      <a:r>
                        <a:t>La Tienda De Magia De La Familia Madrigal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/>
                      </a:pPr>
                      <a:r>
                        <a:t>Encanto, Inc.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319" name="TextBox 2"/>
          <p:cNvSpPr txBox="1"/>
          <p:nvPr/>
        </p:nvSpPr>
        <p:spPr>
          <a:xfrm>
            <a:off x="2541178" y="535567"/>
            <a:ext cx="792322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latin typeface="Congenial SemiBold"/>
                <a:ea typeface="Congenial SemiBold"/>
                <a:cs typeface="Congenial SemiBold"/>
                <a:sym typeface="Congenial SemiBold"/>
              </a:defRPr>
            </a:lvl1pPr>
          </a:lstStyle>
          <a:p>
            <a:pPr/>
            <a:r>
              <a:t>Entities Added Newly in 2021 &amp; Entities Dropped in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167" y="6539709"/>
            <a:ext cx="313831" cy="313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2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282" y="6535371"/>
            <a:ext cx="321989" cy="2685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32733" y="6550097"/>
            <a:ext cx="318907" cy="26221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8590" y="6516884"/>
            <a:ext cx="313832" cy="3138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Picture 14" descr="Picture 1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813630" y="6532929"/>
            <a:ext cx="335499" cy="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Picture 15" descr="Picture 1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755802" y="6506740"/>
            <a:ext cx="301698" cy="3536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27" name="Picture 16" descr="Picture 1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21663" y="6539709"/>
            <a:ext cx="335499" cy="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Picture 17" descr="Picture 1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376557" y="6506864"/>
            <a:ext cx="327490" cy="323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" name="Picture 18" descr="Picture 1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67292" y="6516765"/>
            <a:ext cx="335499" cy="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Picture 19" descr="Picture 1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66036" y="6483137"/>
            <a:ext cx="351484" cy="347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Picture 20" descr="Picture 2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07913" y="6519857"/>
            <a:ext cx="318297" cy="268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Picture 21" descr="Picture 2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579509" y="6483137"/>
            <a:ext cx="351484" cy="347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3" name="Picture 22" descr="Picture 2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92014" y="6532929"/>
            <a:ext cx="331530" cy="27938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Picture 23" descr="Picture 2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184563" y="6470191"/>
            <a:ext cx="364576" cy="360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Picture 24" descr="Picture 2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952598" y="6516765"/>
            <a:ext cx="335500" cy="282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Picture 25" descr="Picture 2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691556" y="6449833"/>
            <a:ext cx="369931" cy="365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7" name="Picture 2" descr="Picture 2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52398" y="987234"/>
            <a:ext cx="5904090" cy="35382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Picture 5" descr="Picture 5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097880" y="987234"/>
            <a:ext cx="5904089" cy="3538270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TextBox 2"/>
          <p:cNvSpPr txBox="1"/>
          <p:nvPr/>
        </p:nvSpPr>
        <p:spPr>
          <a:xfrm>
            <a:off x="2603549" y="295835"/>
            <a:ext cx="712748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595959"/>
                </a:solidFill>
                <a:latin typeface="Congenial SemiBold"/>
                <a:ea typeface="Congenial SemiBold"/>
                <a:cs typeface="Congenial SemiBold"/>
                <a:sym typeface="Congenial SemiBold"/>
              </a:defRPr>
            </a:lvl1pPr>
          </a:lstStyle>
          <a:p>
            <a:pPr/>
            <a:r>
              <a:t>Geo Spread of Total Revenue (2020 Vs 2021)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167" y="6539709"/>
            <a:ext cx="313831" cy="313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282" y="6535371"/>
            <a:ext cx="321989" cy="2685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32733" y="6550097"/>
            <a:ext cx="318907" cy="262212"/>
          </a:xfrm>
          <a:prstGeom prst="rect">
            <a:avLst/>
          </a:prstGeom>
          <a:ln w="12700">
            <a:miter lim="400000"/>
          </a:ln>
        </p:spPr>
      </p:pic>
      <p:pic>
        <p:nvPicPr>
          <p:cNvPr id="344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8590" y="6516884"/>
            <a:ext cx="313832" cy="3138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45" name="Picture 14" descr="Picture 1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813630" y="6532929"/>
            <a:ext cx="335499" cy="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46" name="Picture 15" descr="Picture 1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755802" y="6506740"/>
            <a:ext cx="301698" cy="3536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Picture 16" descr="Picture 1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21663" y="6539709"/>
            <a:ext cx="335499" cy="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Picture 17" descr="Picture 1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376557" y="6506864"/>
            <a:ext cx="327490" cy="323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Picture 18" descr="Picture 1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67292" y="6516765"/>
            <a:ext cx="335499" cy="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50" name="Picture 19" descr="Picture 1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66036" y="6483137"/>
            <a:ext cx="351484" cy="347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1" name="Picture 20" descr="Picture 2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07913" y="6519857"/>
            <a:ext cx="318297" cy="268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Picture 21" descr="Picture 2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579509" y="6483137"/>
            <a:ext cx="351484" cy="347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3" name="Picture 22" descr="Picture 2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92014" y="6532929"/>
            <a:ext cx="331530" cy="279380"/>
          </a:xfrm>
          <a:prstGeom prst="rect">
            <a:avLst/>
          </a:prstGeom>
          <a:ln w="12700">
            <a:miter lim="400000"/>
          </a:ln>
        </p:spPr>
      </p:pic>
      <p:pic>
        <p:nvPicPr>
          <p:cNvPr id="354" name="Picture 23" descr="Picture 2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184563" y="6470191"/>
            <a:ext cx="364576" cy="360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Picture 24" descr="Picture 2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952598" y="6516765"/>
            <a:ext cx="335500" cy="282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Picture 25" descr="Picture 2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691556" y="6449833"/>
            <a:ext cx="369931" cy="365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Picture 2" descr="Picture 2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157398" y="1353107"/>
            <a:ext cx="5904089" cy="3528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Picture 3" descr="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03625" y="1381328"/>
            <a:ext cx="5781794" cy="3472419"/>
          </a:xfrm>
          <a:prstGeom prst="rect">
            <a:avLst/>
          </a:prstGeom>
          <a:ln w="12700">
            <a:miter lim="400000"/>
          </a:ln>
        </p:spPr>
      </p:pic>
      <p:sp>
        <p:nvSpPr>
          <p:cNvPr id="359" name="TextBox 3"/>
          <p:cNvSpPr txBox="1"/>
          <p:nvPr/>
        </p:nvSpPr>
        <p:spPr>
          <a:xfrm>
            <a:off x="2603549" y="295835"/>
            <a:ext cx="712748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595959"/>
                </a:solidFill>
                <a:latin typeface="Congenial SemiBold"/>
                <a:ea typeface="Congenial SemiBold"/>
                <a:cs typeface="Congenial SemiBold"/>
                <a:sym typeface="Congenial SemiBold"/>
              </a:defRPr>
            </a:lvl1pPr>
          </a:lstStyle>
          <a:p>
            <a:pPr/>
            <a:r>
              <a:t>Geo Spread of Income Tax analysis (2020 Vs 2021)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8" y="1219854"/>
            <a:ext cx="5975929" cy="3587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2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52125" y="1219854"/>
            <a:ext cx="6091382" cy="365629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3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9167" y="6539709"/>
            <a:ext cx="313831" cy="313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4" name="Picture 4" descr="Picture 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32733" y="6550097"/>
            <a:ext cx="318907" cy="262212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28590" y="6516884"/>
            <a:ext cx="313832" cy="3138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66" name="Picture 6" descr="Picture 6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813630" y="6532929"/>
            <a:ext cx="335499" cy="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Picture 7" descr="Picture 7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755802" y="6506740"/>
            <a:ext cx="301698" cy="3536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8" name="Picture 8" descr="Picture 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21663" y="6539709"/>
            <a:ext cx="335499" cy="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9" name="Picture 9" descr="Picture 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376557" y="6506864"/>
            <a:ext cx="327490" cy="323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0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67292" y="6516765"/>
            <a:ext cx="335499" cy="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71" name="Picture 11" descr="Picture 11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966036" y="6483137"/>
            <a:ext cx="351484" cy="347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72" name="Picture 12" descr="Picture 1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807913" y="6519857"/>
            <a:ext cx="318297" cy="268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73" name="Picture 13" descr="Picture 1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579509" y="6483137"/>
            <a:ext cx="351484" cy="347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74" name="Picture 14" descr="Picture 1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392014" y="6532929"/>
            <a:ext cx="331530" cy="279380"/>
          </a:xfrm>
          <a:prstGeom prst="rect">
            <a:avLst/>
          </a:prstGeom>
          <a:ln w="12700">
            <a:miter lim="400000"/>
          </a:ln>
        </p:spPr>
      </p:pic>
      <p:pic>
        <p:nvPicPr>
          <p:cNvPr id="375" name="Picture 15" descr="Picture 15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184563" y="6470191"/>
            <a:ext cx="364576" cy="360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76" name="Picture 16" descr="Picture 16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952598" y="6516765"/>
            <a:ext cx="335500" cy="282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77" name="Picture 17" descr="Picture 17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715939" y="6446489"/>
            <a:ext cx="369931" cy="365820"/>
          </a:xfrm>
          <a:prstGeom prst="rect">
            <a:avLst/>
          </a:prstGeom>
          <a:ln w="12700">
            <a:miter lim="400000"/>
          </a:ln>
        </p:spPr>
      </p:pic>
      <p:sp>
        <p:nvSpPr>
          <p:cNvPr id="378" name="TextBox 18"/>
          <p:cNvSpPr txBox="1"/>
          <p:nvPr/>
        </p:nvSpPr>
        <p:spPr>
          <a:xfrm>
            <a:off x="2603549" y="295835"/>
            <a:ext cx="712748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595959"/>
                </a:solidFill>
                <a:latin typeface="Congenial SemiBold"/>
                <a:ea typeface="Congenial SemiBold"/>
                <a:cs typeface="Congenial SemiBold"/>
                <a:sym typeface="Congenial SemiBold"/>
              </a:defRPr>
            </a:lvl1pPr>
          </a:lstStyle>
          <a:p>
            <a:pPr/>
            <a:r>
              <a:t>Geo spread of Accumulated Earnings (2020 Vs 2021)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6" y="973574"/>
            <a:ext cx="6220496" cy="3730287"/>
          </a:xfrm>
          <a:prstGeom prst="rect">
            <a:avLst/>
          </a:prstGeom>
          <a:ln w="12700">
            <a:miter lim="400000"/>
          </a:ln>
        </p:spPr>
      </p:pic>
      <p:pic>
        <p:nvPicPr>
          <p:cNvPr id="381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26935" y="1068450"/>
            <a:ext cx="5952185" cy="35512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2" name="Picture 1" descr="Picture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9167" y="6539709"/>
            <a:ext cx="313831" cy="313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3" name="Picture 4" descr="Picture 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32733" y="6550097"/>
            <a:ext cx="318907" cy="26221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4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28590" y="6516884"/>
            <a:ext cx="313832" cy="3138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5" name="Picture 6" descr="Picture 6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813630" y="6532929"/>
            <a:ext cx="335499" cy="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Picture 7" descr="Picture 7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755802" y="6506740"/>
            <a:ext cx="301698" cy="3536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87" name="Picture 8" descr="Picture 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21663" y="6539709"/>
            <a:ext cx="335499" cy="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88" name="Picture 9" descr="Picture 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376557" y="6506864"/>
            <a:ext cx="327490" cy="323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9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67292" y="6516765"/>
            <a:ext cx="335499" cy="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90" name="Picture 11" descr="Picture 11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966036" y="6483137"/>
            <a:ext cx="351484" cy="347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1" name="Picture 12" descr="Picture 1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807913" y="6519857"/>
            <a:ext cx="318297" cy="268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2" name="Picture 13" descr="Picture 1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579509" y="6483137"/>
            <a:ext cx="351484" cy="347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3" name="Picture 14" descr="Picture 1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392014" y="6532929"/>
            <a:ext cx="331530" cy="27938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Picture 15" descr="Picture 15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184563" y="6470191"/>
            <a:ext cx="364576" cy="360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Picture 16" descr="Picture 16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952598" y="6516765"/>
            <a:ext cx="335500" cy="282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Picture 17" descr="Picture 17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715939" y="6446489"/>
            <a:ext cx="369931" cy="365820"/>
          </a:xfrm>
          <a:prstGeom prst="rect">
            <a:avLst/>
          </a:prstGeom>
          <a:ln w="12700">
            <a:miter lim="400000"/>
          </a:ln>
        </p:spPr>
      </p:pic>
      <p:sp>
        <p:nvSpPr>
          <p:cNvPr id="397" name="TextBox 18"/>
          <p:cNvSpPr txBox="1"/>
          <p:nvPr/>
        </p:nvSpPr>
        <p:spPr>
          <a:xfrm>
            <a:off x="2603549" y="295835"/>
            <a:ext cx="712748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595959"/>
                </a:solidFill>
                <a:latin typeface="Congenial SemiBold"/>
                <a:ea typeface="Congenial SemiBold"/>
                <a:cs typeface="Congenial SemiBold"/>
                <a:sym typeface="Congenial SemiBold"/>
              </a:defRPr>
            </a:lvl1pPr>
          </a:lstStyle>
          <a:p>
            <a:pPr/>
            <a:r>
              <a:t>Geo Spread of Employee Head Count (2020 Vs 2021)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Box 5"/>
          <p:cNvSpPr txBox="1"/>
          <p:nvPr/>
        </p:nvSpPr>
        <p:spPr>
          <a:xfrm>
            <a:off x="8604368" y="4837472"/>
            <a:ext cx="3267987" cy="1202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5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PRESENTED BY:</a:t>
            </a:r>
          </a:p>
          <a:p>
            <a:pPr algn="ctr">
              <a:defRPr sz="2500">
                <a:latin typeface="Calibri Light"/>
                <a:ea typeface="Calibri Light"/>
                <a:cs typeface="Calibri Light"/>
                <a:sym typeface="Calibri Light"/>
              </a:defRPr>
            </a:pPr>
          </a:p>
          <a:p>
            <a:pPr algn="ctr">
              <a:defRPr sz="25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Group 13</a:t>
            </a:r>
          </a:p>
        </p:txBody>
      </p:sp>
      <p:pic>
        <p:nvPicPr>
          <p:cNvPr id="400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57339" t="35907" r="4556" b="35692"/>
          <a:stretch>
            <a:fillRect/>
          </a:stretch>
        </p:blipFill>
        <p:spPr>
          <a:xfrm>
            <a:off x="1833715" y="1265272"/>
            <a:ext cx="8524570" cy="3572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1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9167" y="6539709"/>
            <a:ext cx="313831" cy="313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2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32733" y="6550097"/>
            <a:ext cx="318907" cy="262212"/>
          </a:xfrm>
          <a:prstGeom prst="rect">
            <a:avLst/>
          </a:prstGeom>
          <a:ln w="12700">
            <a:miter lim="400000"/>
          </a:ln>
        </p:spPr>
      </p:pic>
      <p:pic>
        <p:nvPicPr>
          <p:cNvPr id="403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8590" y="6516884"/>
            <a:ext cx="313832" cy="3138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04" name="Picture 4" descr="Picture 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813630" y="6532929"/>
            <a:ext cx="335499" cy="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405" name="Picture 6" descr="Picture 6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755802" y="6506740"/>
            <a:ext cx="301698" cy="353624"/>
          </a:xfrm>
          <a:prstGeom prst="rect">
            <a:avLst/>
          </a:prstGeom>
          <a:ln w="12700">
            <a:miter lim="400000"/>
          </a:ln>
        </p:spPr>
      </p:pic>
      <p:pic>
        <p:nvPicPr>
          <p:cNvPr id="406" name="Picture 8" descr="Picture 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21663" y="6539709"/>
            <a:ext cx="335499" cy="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407" name="Picture 9" descr="Picture 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376557" y="6506864"/>
            <a:ext cx="327490" cy="323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8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67292" y="6516765"/>
            <a:ext cx="335499" cy="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409" name="Picture 11" descr="Picture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66036" y="6483137"/>
            <a:ext cx="351484" cy="347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410" name="Picture 12" descr="Picture 1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07913" y="6519857"/>
            <a:ext cx="318297" cy="268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11" name="Picture 13" descr="Picture 1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579509" y="6483137"/>
            <a:ext cx="351484" cy="347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412" name="Picture 14" descr="Picture 1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92014" y="6532929"/>
            <a:ext cx="331530" cy="2793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3" name="Picture 15" descr="Picture 1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184563" y="6470191"/>
            <a:ext cx="364576" cy="360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414" name="Picture 16" descr="Picture 1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952598" y="6516765"/>
            <a:ext cx="335500" cy="282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415" name="Picture 17" descr="Picture 1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715939" y="6446489"/>
            <a:ext cx="369931" cy="3658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557"/>
            <a:ext cx="12192000" cy="68528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167" y="6539709"/>
            <a:ext cx="313831" cy="313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282" y="6535371"/>
            <a:ext cx="321989" cy="2685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32733" y="6550097"/>
            <a:ext cx="318907" cy="2622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8590" y="6516884"/>
            <a:ext cx="313832" cy="3138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Picture 14" descr="Picture 1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813630" y="6532929"/>
            <a:ext cx="335499" cy="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Picture 15" descr="Picture 1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755802" y="6506740"/>
            <a:ext cx="301698" cy="3536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Picture 16" descr="Picture 1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21663" y="6539709"/>
            <a:ext cx="335499" cy="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Picture 17" descr="Picture 1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376557" y="6506864"/>
            <a:ext cx="327490" cy="323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Picture 18" descr="Picture 1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67292" y="6516765"/>
            <a:ext cx="335499" cy="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Picture 19" descr="Picture 1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66036" y="6483137"/>
            <a:ext cx="351484" cy="347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Picture 20" descr="Picture 2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07913" y="6519857"/>
            <a:ext cx="318297" cy="268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Picture 21" descr="Picture 2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579509" y="6483137"/>
            <a:ext cx="351484" cy="347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Picture 22" descr="Picture 2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92014" y="6532929"/>
            <a:ext cx="331530" cy="2793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Picture 23" descr="Picture 2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184563" y="6470191"/>
            <a:ext cx="364576" cy="360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Picture 24" descr="Picture 2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952598" y="6516765"/>
            <a:ext cx="335500" cy="282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Picture 25" descr="Picture 2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691556" y="6449833"/>
            <a:ext cx="369931" cy="36582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TextBox 1"/>
          <p:cNvSpPr txBox="1"/>
          <p:nvPr/>
        </p:nvSpPr>
        <p:spPr>
          <a:xfrm>
            <a:off x="590862" y="2392366"/>
            <a:ext cx="11555418" cy="123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500">
                <a:solidFill>
                  <a:srgbClr val="595959"/>
                </a:solidFill>
                <a:latin typeface="Congenial SemiBold"/>
                <a:ea typeface="Congenial SemiBold"/>
                <a:cs typeface="Congenial SemiBold"/>
                <a:sym typeface="Congenial SemiBold"/>
              </a:defRPr>
            </a:lvl1pPr>
          </a:lstStyle>
          <a:p>
            <a:pPr/>
            <a:r>
              <a:t>To construct a process flow that will populate a CbyC Tax Return data report for FYI 2021 and subsequent years using Alteryx.</a:t>
            </a:r>
          </a:p>
        </p:txBody>
      </p:sp>
      <p:sp>
        <p:nvSpPr>
          <p:cNvPr id="122" name="TextBox 2"/>
          <p:cNvSpPr txBox="1"/>
          <p:nvPr/>
        </p:nvSpPr>
        <p:spPr>
          <a:xfrm>
            <a:off x="4735133" y="768749"/>
            <a:ext cx="218706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latin typeface="Congenial SemiBold"/>
                <a:ea typeface="Congenial SemiBold"/>
                <a:cs typeface="Congenial SemiBold"/>
                <a:sym typeface="Congenial SemiBold"/>
              </a:defRPr>
            </a:lvl1pPr>
          </a:lstStyle>
          <a:p>
            <a:pPr/>
            <a:r>
              <a:t>OBJECTIVE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167" y="6539709"/>
            <a:ext cx="313831" cy="313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282" y="6535371"/>
            <a:ext cx="321989" cy="2685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32733" y="6550097"/>
            <a:ext cx="318907" cy="2622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8590" y="6516884"/>
            <a:ext cx="313832" cy="3138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Picture 14" descr="Picture 1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813630" y="6532929"/>
            <a:ext cx="335499" cy="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Picture 15" descr="Picture 1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755802" y="6506740"/>
            <a:ext cx="301698" cy="3536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icture 16" descr="Picture 1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21663" y="6539709"/>
            <a:ext cx="335499" cy="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17" descr="Picture 1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376557" y="6506864"/>
            <a:ext cx="327490" cy="323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Picture 18" descr="Picture 1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67292" y="6516765"/>
            <a:ext cx="335499" cy="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icture 19" descr="Picture 1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66036" y="6483137"/>
            <a:ext cx="351484" cy="347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icture 20" descr="Picture 2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07913" y="6519857"/>
            <a:ext cx="318297" cy="268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Picture 21" descr="Picture 2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579509" y="6483137"/>
            <a:ext cx="351484" cy="347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Picture 22" descr="Picture 2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92014" y="6532929"/>
            <a:ext cx="331530" cy="2793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icture 23" descr="Picture 2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184563" y="6470191"/>
            <a:ext cx="364576" cy="360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Picture 24" descr="Picture 2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952598" y="6516765"/>
            <a:ext cx="335500" cy="282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icture 25" descr="Picture 2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691556" y="6449833"/>
            <a:ext cx="369931" cy="36582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TextBox 35"/>
          <p:cNvSpPr txBox="1"/>
          <p:nvPr/>
        </p:nvSpPr>
        <p:spPr>
          <a:xfrm>
            <a:off x="3067927" y="377134"/>
            <a:ext cx="6056143" cy="979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002060"/>
                </a:solidFill>
                <a:latin typeface="Congenial SemiBold"/>
                <a:ea typeface="Congenial SemiBold"/>
                <a:cs typeface="Congenial SemiBold"/>
                <a:sym typeface="Congenial SemiBold"/>
              </a:defRPr>
            </a:lvl1pPr>
          </a:lstStyle>
          <a:p>
            <a:pPr/>
            <a:r>
              <a:t>Workflow 1 – 2020 data</a:t>
            </a:r>
          </a:p>
        </p:txBody>
      </p:sp>
      <p:pic>
        <p:nvPicPr>
          <p:cNvPr id="141" name="2020.png" descr="2020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75732" y="1036188"/>
            <a:ext cx="11440536" cy="51069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167" y="6539709"/>
            <a:ext cx="313831" cy="313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282" y="6535371"/>
            <a:ext cx="321989" cy="2685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32733" y="6550097"/>
            <a:ext cx="318907" cy="2622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8590" y="6516884"/>
            <a:ext cx="313832" cy="3138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Picture 14" descr="Picture 1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813630" y="6532929"/>
            <a:ext cx="335499" cy="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Picture 15" descr="Picture 1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755802" y="6506740"/>
            <a:ext cx="301698" cy="3536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Picture 16" descr="Picture 1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21663" y="6539709"/>
            <a:ext cx="335499" cy="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Picture 17" descr="Picture 1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376557" y="6506864"/>
            <a:ext cx="327490" cy="323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Picture 18" descr="Picture 1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67292" y="6516765"/>
            <a:ext cx="335499" cy="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Picture 19" descr="Picture 1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66036" y="6483137"/>
            <a:ext cx="351484" cy="347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Picture 20" descr="Picture 2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07913" y="6519857"/>
            <a:ext cx="318297" cy="268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Picture 21" descr="Picture 2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579509" y="6483137"/>
            <a:ext cx="351484" cy="347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icture 22" descr="Picture 2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92014" y="6532929"/>
            <a:ext cx="331530" cy="2793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icture 23" descr="Picture 2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184563" y="6470191"/>
            <a:ext cx="364576" cy="360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Picture 24" descr="Picture 2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952598" y="6516765"/>
            <a:ext cx="335500" cy="282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icture 25" descr="Picture 2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691556" y="6449833"/>
            <a:ext cx="369931" cy="36582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TextBox 1"/>
          <p:cNvSpPr txBox="1"/>
          <p:nvPr/>
        </p:nvSpPr>
        <p:spPr>
          <a:xfrm>
            <a:off x="3242870" y="309826"/>
            <a:ext cx="6056143" cy="979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002060"/>
                </a:solidFill>
                <a:latin typeface="Congenial SemiBold"/>
                <a:ea typeface="Congenial SemiBold"/>
                <a:cs typeface="Congenial SemiBold"/>
                <a:sym typeface="Congenial SemiBold"/>
              </a:defRPr>
            </a:lvl1pPr>
          </a:lstStyle>
          <a:p>
            <a:pPr/>
            <a:r>
              <a:t>Workflow 2 – 2021 data</a:t>
            </a:r>
          </a:p>
        </p:txBody>
      </p:sp>
      <p:sp>
        <p:nvSpPr>
          <p:cNvPr id="160" name="TextBox 3"/>
          <p:cNvSpPr txBox="1"/>
          <p:nvPr/>
        </p:nvSpPr>
        <p:spPr>
          <a:xfrm>
            <a:off x="1414443" y="5860530"/>
            <a:ext cx="1049029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Congenial SemiBold"/>
                <a:ea typeface="Congenial SemiBold"/>
                <a:cs typeface="Congenial SemiBold"/>
                <a:sym typeface="Congenial SemiBold"/>
              </a:defRPr>
            </a:lvl1pPr>
          </a:lstStyle>
          <a:p>
            <a:pPr/>
            <a:r>
              <a:t>Data Cleansing -&gt; Data Aggregation/Separation -&gt; Data Interpretation &amp; Reporting </a:t>
            </a:r>
          </a:p>
        </p:txBody>
      </p:sp>
      <p:pic>
        <p:nvPicPr>
          <p:cNvPr id="161" name="2021.png" descr="2021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-1" y="1877829"/>
            <a:ext cx="12192001" cy="31023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167" y="6539709"/>
            <a:ext cx="313831" cy="313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282" y="6535371"/>
            <a:ext cx="321989" cy="2685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32733" y="6550097"/>
            <a:ext cx="318907" cy="2622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8590" y="6516884"/>
            <a:ext cx="313832" cy="3138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Picture 14" descr="Picture 1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813630" y="6532929"/>
            <a:ext cx="335499" cy="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Picture 15" descr="Picture 1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755802" y="6506740"/>
            <a:ext cx="301698" cy="3536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Picture 16" descr="Picture 1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21663" y="6539709"/>
            <a:ext cx="335499" cy="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Picture 17" descr="Picture 1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376557" y="6506864"/>
            <a:ext cx="327490" cy="323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Picture 18" descr="Picture 1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67292" y="6516765"/>
            <a:ext cx="335499" cy="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Picture 19" descr="Picture 1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66036" y="6483137"/>
            <a:ext cx="351484" cy="347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Picture 20" descr="Picture 2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07913" y="6519857"/>
            <a:ext cx="318297" cy="268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Picture 21" descr="Picture 2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579509" y="6483137"/>
            <a:ext cx="351484" cy="347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Picture 22" descr="Picture 2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92014" y="6532929"/>
            <a:ext cx="331530" cy="2793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Picture 23" descr="Picture 2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184563" y="6470191"/>
            <a:ext cx="364576" cy="360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Picture 24" descr="Picture 2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952598" y="6516765"/>
            <a:ext cx="335500" cy="282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Picture 25" descr="Picture 2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691556" y="6449833"/>
            <a:ext cx="369931" cy="365820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TextBox 1"/>
          <p:cNvSpPr txBox="1"/>
          <p:nvPr/>
        </p:nvSpPr>
        <p:spPr>
          <a:xfrm>
            <a:off x="2755977" y="76887"/>
            <a:ext cx="6846375" cy="979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002060"/>
                </a:solidFill>
                <a:latin typeface="Congenial SemiBold"/>
                <a:ea typeface="Congenial SemiBold"/>
                <a:cs typeface="Congenial SemiBold"/>
                <a:sym typeface="Congenial SemiBold"/>
              </a:defRPr>
            </a:lvl1pPr>
          </a:lstStyle>
          <a:p>
            <a:pPr/>
            <a:r>
              <a:t>Workflow 2_breakdown – 2021 data</a:t>
            </a:r>
          </a:p>
        </p:txBody>
      </p:sp>
      <p:pic>
        <p:nvPicPr>
          <p:cNvPr id="180" name="2021_a.png" descr="2021_a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136070" y="906443"/>
            <a:ext cx="8086189" cy="55714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167" y="6539709"/>
            <a:ext cx="313831" cy="313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282" y="6535371"/>
            <a:ext cx="321989" cy="2685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32733" y="6550097"/>
            <a:ext cx="318907" cy="2622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8590" y="6516884"/>
            <a:ext cx="313832" cy="3138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Picture 14" descr="Picture 1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813630" y="6532929"/>
            <a:ext cx="335499" cy="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Picture 15" descr="Picture 1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755802" y="6506740"/>
            <a:ext cx="301698" cy="3536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Picture 16" descr="Picture 1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21663" y="6539709"/>
            <a:ext cx="335499" cy="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Picture 17" descr="Picture 1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376557" y="6506864"/>
            <a:ext cx="327490" cy="323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Picture 18" descr="Picture 1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67292" y="6516765"/>
            <a:ext cx="335499" cy="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Picture 19" descr="Picture 1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66036" y="6483137"/>
            <a:ext cx="351484" cy="347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Picture 20" descr="Picture 2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07913" y="6519857"/>
            <a:ext cx="318297" cy="268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Picture 21" descr="Picture 2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579509" y="6483137"/>
            <a:ext cx="351484" cy="347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Picture 22" descr="Picture 2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92014" y="6532929"/>
            <a:ext cx="331530" cy="2793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Picture 23" descr="Picture 2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184563" y="6470191"/>
            <a:ext cx="364576" cy="360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Picture 24" descr="Picture 2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952598" y="6516765"/>
            <a:ext cx="335500" cy="282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Picture 25" descr="Picture 2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691556" y="6449833"/>
            <a:ext cx="369931" cy="36582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TextBox 1"/>
          <p:cNvSpPr txBox="1"/>
          <p:nvPr/>
        </p:nvSpPr>
        <p:spPr>
          <a:xfrm>
            <a:off x="2664927" y="294296"/>
            <a:ext cx="7607549" cy="979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002060"/>
                </a:solidFill>
                <a:latin typeface="Congenial SemiBold"/>
                <a:ea typeface="Congenial SemiBold"/>
                <a:cs typeface="Congenial SemiBold"/>
                <a:sym typeface="Congenial SemiBold"/>
              </a:defRPr>
            </a:lvl1pPr>
          </a:lstStyle>
          <a:p>
            <a:pPr/>
            <a:r>
              <a:t>Workflow 2_breakdown – 2021 data</a:t>
            </a:r>
          </a:p>
        </p:txBody>
      </p:sp>
      <p:pic>
        <p:nvPicPr>
          <p:cNvPr id="199" name="2021_b.png" descr="2021_b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181741" y="950546"/>
            <a:ext cx="7828518" cy="53151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167" y="6539709"/>
            <a:ext cx="313831" cy="313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282" y="6535371"/>
            <a:ext cx="321989" cy="2685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32733" y="6550097"/>
            <a:ext cx="318907" cy="2622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8590" y="6516884"/>
            <a:ext cx="313832" cy="3138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Picture 14" descr="Picture 1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813630" y="6532929"/>
            <a:ext cx="335499" cy="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Picture 15" descr="Picture 1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755802" y="6506740"/>
            <a:ext cx="301698" cy="3536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Picture 16" descr="Picture 1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21663" y="6539709"/>
            <a:ext cx="335499" cy="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Picture 17" descr="Picture 1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376557" y="6506864"/>
            <a:ext cx="327490" cy="323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Picture 18" descr="Picture 1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67292" y="6516765"/>
            <a:ext cx="335499" cy="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Picture 19" descr="Picture 1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66036" y="6483137"/>
            <a:ext cx="351484" cy="347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Picture 20" descr="Picture 2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07913" y="6519857"/>
            <a:ext cx="318297" cy="268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Picture 21" descr="Picture 2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579509" y="6483137"/>
            <a:ext cx="351484" cy="347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Picture 22" descr="Picture 2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92014" y="6532929"/>
            <a:ext cx="331530" cy="2793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Picture 23" descr="Picture 2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184563" y="6470191"/>
            <a:ext cx="364576" cy="360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Picture 24" descr="Picture 2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952598" y="6516765"/>
            <a:ext cx="335500" cy="282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Picture 25" descr="Picture 2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691556" y="6449833"/>
            <a:ext cx="369931" cy="365820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TextBox 1"/>
          <p:cNvSpPr txBox="1"/>
          <p:nvPr/>
        </p:nvSpPr>
        <p:spPr>
          <a:xfrm>
            <a:off x="2927808" y="247709"/>
            <a:ext cx="6814467" cy="979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002060"/>
                </a:solidFill>
                <a:latin typeface="Congenial SemiBold"/>
                <a:ea typeface="Congenial SemiBold"/>
                <a:cs typeface="Congenial SemiBold"/>
                <a:sym typeface="Congenial SemiBold"/>
              </a:defRPr>
            </a:lvl1pPr>
          </a:lstStyle>
          <a:p>
            <a:pPr/>
            <a:r>
              <a:t>Workflow 2_breakdown – 2021 data</a:t>
            </a:r>
          </a:p>
        </p:txBody>
      </p:sp>
      <p:pic>
        <p:nvPicPr>
          <p:cNvPr id="218" name="2021_c.png" descr="2021_c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67861" y="1241969"/>
            <a:ext cx="10856278" cy="43740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167" y="6539709"/>
            <a:ext cx="313831" cy="313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282" y="6535371"/>
            <a:ext cx="321989" cy="2685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32733" y="6550097"/>
            <a:ext cx="318907" cy="2622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8590" y="6516884"/>
            <a:ext cx="313832" cy="3138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Picture 14" descr="Picture 1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813630" y="6532929"/>
            <a:ext cx="335499" cy="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Picture 15" descr="Picture 1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755802" y="6506740"/>
            <a:ext cx="301698" cy="3536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Picture 16" descr="Picture 1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21663" y="6539709"/>
            <a:ext cx="335499" cy="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Picture 17" descr="Picture 1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376557" y="6506864"/>
            <a:ext cx="327490" cy="323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Picture 18" descr="Picture 1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67292" y="6516765"/>
            <a:ext cx="335499" cy="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Picture 19" descr="Picture 1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66036" y="6483137"/>
            <a:ext cx="351484" cy="347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Picture 20" descr="Picture 2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07913" y="6519857"/>
            <a:ext cx="318297" cy="268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Picture 21" descr="Picture 2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579509" y="6483137"/>
            <a:ext cx="351484" cy="347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Picture 22" descr="Picture 2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92014" y="6532929"/>
            <a:ext cx="331530" cy="2793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Picture 23" descr="Picture 2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184563" y="6470191"/>
            <a:ext cx="364576" cy="360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Picture 24" descr="Picture 2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952598" y="6516765"/>
            <a:ext cx="335500" cy="282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Picture 25" descr="Picture 2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691556" y="6449833"/>
            <a:ext cx="369931" cy="365820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TextBox 1"/>
          <p:cNvSpPr txBox="1"/>
          <p:nvPr/>
        </p:nvSpPr>
        <p:spPr>
          <a:xfrm>
            <a:off x="3242870" y="309826"/>
            <a:ext cx="6056143" cy="979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002060"/>
                </a:solidFill>
                <a:latin typeface="Congenial SemiBold"/>
                <a:ea typeface="Congenial SemiBold"/>
                <a:cs typeface="Congenial SemiBold"/>
                <a:sym typeface="Congenial SemiBold"/>
              </a:defRPr>
            </a:lvl1pPr>
          </a:lstStyle>
          <a:p>
            <a:pPr/>
            <a:r>
              <a:t>Workflow 3 – 2020 vs 2021 data</a:t>
            </a:r>
          </a:p>
        </p:txBody>
      </p:sp>
      <p:pic>
        <p:nvPicPr>
          <p:cNvPr id="237" name="2020vs2021.png" descr="2020vs2021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74941" y="1359230"/>
            <a:ext cx="12192001" cy="41395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53870" y="719709"/>
            <a:ext cx="4985140" cy="2994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9036" y="721752"/>
            <a:ext cx="4989095" cy="2992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14396" y="3928722"/>
            <a:ext cx="4878947" cy="2929278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TextBox 3"/>
          <p:cNvSpPr txBox="1"/>
          <p:nvPr/>
        </p:nvSpPr>
        <p:spPr>
          <a:xfrm>
            <a:off x="2278380" y="320334"/>
            <a:ext cx="763523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595959"/>
                </a:solidFill>
                <a:latin typeface="Congenial SemiBold"/>
                <a:ea typeface="Congenial SemiBold"/>
                <a:cs typeface="Congenial SemiBold"/>
                <a:sym typeface="Congenial SemiBold"/>
              </a:defRPr>
            </a:lvl1pPr>
          </a:lstStyle>
          <a:p>
            <a:pPr/>
            <a:r>
              <a:t>Entity-wise Data Analysis (2020 Vs 2021)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