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verag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iki.ros.org/melodic/Installation/Ubuntu"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iki.ros.org/melodic/Installation/Ubuntu"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25e25ef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25e25ef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3ae6afe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3ae6afe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71e2b47bf6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71e2b47bf6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http://wiki.ros.org/melodic/Installation/Ubuntu</a:t>
            </a:r>
            <a:endParaRPr/>
          </a:p>
          <a:p>
            <a:pPr indent="0" lvl="0" marL="0" rtl="0" algn="l">
              <a:spcBef>
                <a:spcPts val="0"/>
              </a:spcBef>
              <a:spcAft>
                <a:spcPts val="0"/>
              </a:spcAft>
              <a:buNone/>
            </a:pPr>
            <a:r>
              <a:rPr lang="en"/>
              <a:t>Add URL, time to setup</a:t>
            </a:r>
            <a:endParaRPr/>
          </a:p>
          <a:p>
            <a:pPr indent="0" lvl="0" marL="0" rtl="0" algn="l">
              <a:spcBef>
                <a:spcPts val="0"/>
              </a:spcBef>
              <a:spcAft>
                <a:spcPts val="0"/>
              </a:spcAft>
              <a:buNone/>
            </a:pPr>
            <a:r>
              <a:rPr lang="en"/>
              <a:t>Explain what catkin packages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fe7cfadb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fe7cfadb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http://wiki.ros.org/melodic/Installation/Ubuntu</a:t>
            </a:r>
            <a:endParaRPr/>
          </a:p>
          <a:p>
            <a:pPr indent="0" lvl="0" marL="0" rtl="0" algn="l">
              <a:spcBef>
                <a:spcPts val="0"/>
              </a:spcBef>
              <a:spcAft>
                <a:spcPts val="0"/>
              </a:spcAft>
              <a:buNone/>
            </a:pPr>
            <a:r>
              <a:rPr lang="en"/>
              <a:t>Add URL, time to setup</a:t>
            </a:r>
            <a:endParaRPr/>
          </a:p>
          <a:p>
            <a:pPr indent="0" lvl="0" marL="0" rtl="0" algn="l">
              <a:spcBef>
                <a:spcPts val="0"/>
              </a:spcBef>
              <a:spcAft>
                <a:spcPts val="0"/>
              </a:spcAft>
              <a:buNone/>
            </a:pPr>
            <a:r>
              <a:rPr lang="en"/>
              <a:t>Explain what catkin packages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fe7cfadbe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fe7cfadbe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1e2b47bf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1e2b47bf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Add URL</a:t>
            </a:r>
            <a:endParaRPr/>
          </a:p>
          <a:p>
            <a:pPr indent="-298450" lvl="0" marL="457200" rtl="0" algn="l">
              <a:spcBef>
                <a:spcPts val="0"/>
              </a:spcBef>
              <a:spcAft>
                <a:spcPts val="0"/>
              </a:spcAft>
              <a:buSzPts val="1100"/>
              <a:buChar char="●"/>
            </a:pPr>
            <a:r>
              <a:rPr lang="en"/>
              <a:t>Change “materials’ to something along the lines of ‘Basic Building Blocks for graphical model of robot’ </a:t>
            </a:r>
            <a:endParaRPr/>
          </a:p>
          <a:p>
            <a:pPr indent="-298450" lvl="0" marL="457200" rtl="0" algn="l">
              <a:spcBef>
                <a:spcPts val="0"/>
              </a:spcBef>
              <a:spcAft>
                <a:spcPts val="0"/>
              </a:spcAft>
              <a:buSzPts val="1100"/>
              <a:buChar char="●"/>
            </a:pPr>
            <a:r>
              <a:rPr lang="en"/>
              <a:t>Complete other 2 wheels</a:t>
            </a:r>
            <a:endParaRPr/>
          </a:p>
          <a:p>
            <a:pPr indent="-298450" lvl="0" marL="457200" rtl="0" algn="l">
              <a:spcBef>
                <a:spcPts val="0"/>
              </a:spcBef>
              <a:spcAft>
                <a:spcPts val="0"/>
              </a:spcAft>
              <a:buSzPts val="1100"/>
              <a:buChar char="●"/>
            </a:pPr>
            <a:r>
              <a:rPr lang="en"/>
              <a:t>Define measurements of wheels/body</a:t>
            </a:r>
            <a:endParaRPr/>
          </a:p>
          <a:p>
            <a:pPr indent="-298450" lvl="0" marL="457200" rtl="0" algn="l">
              <a:spcBef>
                <a:spcPts val="0"/>
              </a:spcBef>
              <a:spcAft>
                <a:spcPts val="0"/>
              </a:spcAft>
              <a:buSzPts val="1100"/>
              <a:buChar char="●"/>
            </a:pPr>
            <a:r>
              <a:rPr lang="en"/>
              <a:t>Can URDF be converted?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400">
                <a:latin typeface="Average"/>
                <a:ea typeface="Average"/>
                <a:cs typeface="Average"/>
                <a:sym typeface="Average"/>
              </a:rPr>
              <a:t>Explain if .urdf can be converted to solidworks design file format, such as  </a:t>
            </a:r>
            <a:r>
              <a:rPr b="1" lang="en"/>
              <a:t>STEP</a:t>
            </a:r>
            <a:r>
              <a:rPr lang="en"/>
              <a:t>Probably the best of the universal file formats. Two versions are available AP203 and AP214. We can both import and export step files. The models however come in “dumb” with no feature information and no mates. https://www.cadtek.com/solidworks-file-formats/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1e2b47bf6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1e2b47bf6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dk1"/>
              </a:buClr>
              <a:buSzPts val="1400"/>
              <a:buFont typeface="Average"/>
              <a:buChar char="○"/>
            </a:pPr>
            <a:r>
              <a:rPr i="1" lang="en" sz="1400">
                <a:solidFill>
                  <a:schemeClr val="dk1"/>
                </a:solidFill>
                <a:latin typeface="Average"/>
                <a:ea typeface="Average"/>
                <a:cs typeface="Average"/>
                <a:sym typeface="Average"/>
              </a:rPr>
              <a:t> and 2. Save and exprot the file; 3. Convert the file to STEP forma. And other format for 3D editing and 3D printing ? such as STL file format? </a:t>
            </a:r>
            <a:endParaRPr i="1" sz="1400">
              <a:solidFill>
                <a:schemeClr val="dk1"/>
              </a:solidFill>
              <a:latin typeface="Average"/>
              <a:ea typeface="Average"/>
              <a:cs typeface="Average"/>
              <a:sym typeface="Average"/>
            </a:endParaRPr>
          </a:p>
          <a:p>
            <a:pPr indent="0" lvl="0" marL="0" rtl="0" algn="l">
              <a:spcBef>
                <a:spcPts val="16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fe7cfadbe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fe7cfadbe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dk1"/>
              </a:buClr>
              <a:buSzPts val="1400"/>
              <a:buFont typeface="Average"/>
              <a:buChar char="○"/>
            </a:pPr>
            <a:r>
              <a:rPr i="1" lang="en" sz="1400">
                <a:solidFill>
                  <a:schemeClr val="dk1"/>
                </a:solidFill>
                <a:latin typeface="Average"/>
                <a:ea typeface="Average"/>
                <a:cs typeface="Average"/>
                <a:sym typeface="Average"/>
              </a:rPr>
              <a:t> and 2. Save and exprot the file; 3. Convert the file to STEP forma. And other format for 3D editing and 3D printing ? such as STL file format? </a:t>
            </a:r>
            <a:endParaRPr i="1" sz="1400">
              <a:solidFill>
                <a:schemeClr val="dk1"/>
              </a:solidFill>
              <a:latin typeface="Average"/>
              <a:ea typeface="Average"/>
              <a:cs typeface="Average"/>
              <a:sym typeface="Average"/>
            </a:endParaRPr>
          </a:p>
          <a:p>
            <a:pPr indent="0" lvl="0" marL="0" rtl="0" algn="l">
              <a:spcBef>
                <a:spcPts val="16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1e2b47bf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1e2b47bf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LIdar Data format = ?</a:t>
            </a:r>
            <a:endParaRPr/>
          </a:p>
          <a:p>
            <a:pPr indent="0" lvl="0" marL="0" rtl="0" algn="l">
              <a:spcBef>
                <a:spcPts val="0"/>
              </a:spcBef>
              <a:spcAft>
                <a:spcPts val="0"/>
              </a:spcAft>
              <a:buNone/>
            </a:pPr>
            <a:r>
              <a:rPr lang="en"/>
              <a:t>Delete #1 or combine bullet bullets 1,2, and 3</a:t>
            </a:r>
            <a:endParaRPr/>
          </a:p>
          <a:p>
            <a:pPr indent="0" lvl="0" marL="0" rtl="0" algn="l">
              <a:spcBef>
                <a:spcPts val="0"/>
              </a:spcBef>
              <a:spcAft>
                <a:spcPts val="0"/>
              </a:spcAft>
              <a:buNone/>
            </a:pPr>
            <a:r>
              <a:rPr lang="en"/>
              <a:t>Explain pts to pcd in this slide</a:t>
            </a:r>
            <a:endParaRPr/>
          </a:p>
          <a:p>
            <a:pPr indent="0" lvl="0" marL="0" rtl="0" algn="l">
              <a:spcBef>
                <a:spcPts val="0"/>
              </a:spcBef>
              <a:spcAft>
                <a:spcPts val="0"/>
              </a:spcAft>
              <a:buNone/>
            </a:pPr>
            <a:r>
              <a:rPr lang="en"/>
              <a:t>Explain about how rosrun is executable after installing ROS</a:t>
            </a:r>
            <a:endParaRPr/>
          </a:p>
          <a:p>
            <a:pPr indent="0" lvl="0" marL="0" rtl="0" algn="l">
              <a:spcBef>
                <a:spcPts val="0"/>
              </a:spcBef>
              <a:spcAft>
                <a:spcPts val="0"/>
              </a:spcAft>
              <a:buNone/>
            </a:pPr>
            <a:r>
              <a:rPr lang="en"/>
              <a:t>Do screen capture of running commands</a:t>
            </a:r>
            <a:endParaRPr/>
          </a:p>
          <a:p>
            <a:pPr indent="0" lvl="0" marL="0" rtl="0" algn="l">
              <a:spcBef>
                <a:spcPts val="0"/>
              </a:spcBef>
              <a:spcAft>
                <a:spcPts val="0"/>
              </a:spcAft>
              <a:buNone/>
            </a:pPr>
            <a:r>
              <a:rPr lang="en"/>
              <a:t>Specify that step c is not from command 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4/17: Provide link for a wiki to a .pts file wiki</a:t>
            </a:r>
            <a:endParaRPr/>
          </a:p>
          <a:p>
            <a:pPr indent="-298450" lvl="0" marL="457200" rtl="0" algn="l">
              <a:spcBef>
                <a:spcPts val="0"/>
              </a:spcBef>
              <a:spcAft>
                <a:spcPts val="0"/>
              </a:spcAft>
              <a:buSzPts val="1100"/>
              <a:buChar char="●"/>
            </a:pPr>
            <a:r>
              <a:rPr lang="en"/>
              <a:t>For #2: Mention .pts is required by ROS</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2de7da68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2de7da68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LIdar Data format = ?</a:t>
            </a:r>
            <a:endParaRPr/>
          </a:p>
          <a:p>
            <a:pPr indent="0" lvl="0" marL="0" rtl="0" algn="l">
              <a:spcBef>
                <a:spcPts val="0"/>
              </a:spcBef>
              <a:spcAft>
                <a:spcPts val="0"/>
              </a:spcAft>
              <a:buNone/>
            </a:pPr>
            <a:r>
              <a:rPr lang="en"/>
              <a:t>Delete #1 or combine bullet bullets 1,2, and 3</a:t>
            </a:r>
            <a:endParaRPr/>
          </a:p>
          <a:p>
            <a:pPr indent="0" lvl="0" marL="0" rtl="0" algn="l">
              <a:spcBef>
                <a:spcPts val="0"/>
              </a:spcBef>
              <a:spcAft>
                <a:spcPts val="0"/>
              </a:spcAft>
              <a:buNone/>
            </a:pPr>
            <a:r>
              <a:rPr lang="en"/>
              <a:t>Explain pts to pcd in this slide</a:t>
            </a:r>
            <a:endParaRPr/>
          </a:p>
          <a:p>
            <a:pPr indent="0" lvl="0" marL="0" rtl="0" algn="l">
              <a:spcBef>
                <a:spcPts val="0"/>
              </a:spcBef>
              <a:spcAft>
                <a:spcPts val="0"/>
              </a:spcAft>
              <a:buNone/>
            </a:pPr>
            <a:r>
              <a:rPr lang="en"/>
              <a:t>Explain about how rosrun is executable after installing ROS</a:t>
            </a:r>
            <a:endParaRPr/>
          </a:p>
          <a:p>
            <a:pPr indent="0" lvl="0" marL="0" rtl="0" algn="l">
              <a:spcBef>
                <a:spcPts val="0"/>
              </a:spcBef>
              <a:spcAft>
                <a:spcPts val="0"/>
              </a:spcAft>
              <a:buNone/>
            </a:pPr>
            <a:r>
              <a:rPr lang="en"/>
              <a:t>Do screen capture of running commands</a:t>
            </a:r>
            <a:endParaRPr/>
          </a:p>
          <a:p>
            <a:pPr indent="0" lvl="0" marL="0" rtl="0" algn="l">
              <a:spcBef>
                <a:spcPts val="0"/>
              </a:spcBef>
              <a:spcAft>
                <a:spcPts val="0"/>
              </a:spcAft>
              <a:buNone/>
            </a:pPr>
            <a:r>
              <a:rPr lang="en"/>
              <a:t>Specify that step c is not from command line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releases.ubuntu.com/16.04/" TargetMode="External"/><Relationship Id="rId4" Type="http://schemas.openxmlformats.org/officeDocument/2006/relationships/hyperlink" Target="https://ubuntu.com/tutorials/try-ubuntu-before-you-install#1-getting-started" TargetMode="External"/><Relationship Id="rId5" Type="http://schemas.openxmlformats.org/officeDocument/2006/relationships/hyperlink" Target="https://ubuntu.com/tutorials/try-ubuntu-before-you-install#3-boot-from-usb-flash-drive" TargetMode="External"/><Relationship Id="rId6" Type="http://schemas.openxmlformats.org/officeDocument/2006/relationships/hyperlink" Target="http://wiki.ros.org/kinetic/Installation/Ubunt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iki.ros.org/catkin/commands/catkin_make"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KritiHedau/Master_Project" TargetMode="External"/><Relationship Id="rId4" Type="http://schemas.openxmlformats.org/officeDocument/2006/relationships/hyperlink" Target="https://youtu.be/ICDupz6L-vI" TargetMode="External"/><Relationship Id="rId5" Type="http://schemas.openxmlformats.org/officeDocument/2006/relationships/image" Target="../media/image12.png"/><Relationship Id="rId6"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iki.ros.org/sw_urdf_exporter" TargetMode="External"/><Relationship Id="rId4" Type="http://schemas.openxmlformats.org/officeDocument/2006/relationships/hyperlink" Target="https://blogs.solidworks.com/teacher/wp-content/uploads/sites/3/WPI-Robotics-SolidWorks-to-Gazebo.pdf" TargetMode="External"/><Relationship Id="rId5" Type="http://schemas.openxmlformats.org/officeDocument/2006/relationships/image" Target="../media/image3.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meshlab.net/#download" TargetMode="External"/><Relationship Id="rId4" Type="http://schemas.openxmlformats.org/officeDocument/2006/relationships/hyperlink" Target="https://github.com/PointCloudLibrary/pcl/blob/master/io/tools/converter.cp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l.facebook.com/l.php?u=https%3A%2F%2Fyoutu.be%2F0o2tK4Y-kJY%3Ffbclid%3DIwAR0cUdC4mrfm-OJrsdSawqM2E4pHQEb5XxkdxMj0KUHy_Hp9A8NGMv_m7TY&amp;h=AT33fdlC4mo0WG-C8sfU1kqyx3cyJVuomyDNPFE8yy07B00aQC1izUlf39qT2Cy2to9_KjzxuzEDRwMqSx8bkEp_SmTgiRnCFm9HWLzpqu8BrCasZyh4gnFz8F9j_X3H9W3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nvSpPr>
        <p:spPr>
          <a:xfrm>
            <a:off x="511500" y="1151725"/>
            <a:ext cx="8070300" cy="3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FFFFFF"/>
              </a:solidFill>
              <a:latin typeface="Average"/>
              <a:ea typeface="Average"/>
              <a:cs typeface="Average"/>
              <a:sym typeface="Average"/>
            </a:endParaRPr>
          </a:p>
          <a:p>
            <a:pPr indent="0" lvl="0" marL="0" rtl="0" algn="ctr">
              <a:spcBef>
                <a:spcPts val="0"/>
              </a:spcBef>
              <a:spcAft>
                <a:spcPts val="0"/>
              </a:spcAft>
              <a:buNone/>
            </a:pPr>
            <a:r>
              <a:rPr b="1" lang="en" sz="2200">
                <a:solidFill>
                  <a:srgbClr val="FFFFFF"/>
                </a:solidFill>
                <a:latin typeface="Average"/>
                <a:ea typeface="Average"/>
                <a:cs typeface="Average"/>
                <a:sym typeface="Average"/>
              </a:rPr>
              <a:t>Point Cloud Data Simulation for Self Driving with Lidar Data</a:t>
            </a:r>
            <a:endParaRPr b="1" sz="2200">
              <a:solidFill>
                <a:srgbClr val="FFFFFF"/>
              </a:solidFill>
              <a:latin typeface="Average"/>
              <a:ea typeface="Average"/>
              <a:cs typeface="Average"/>
              <a:sym typeface="Average"/>
            </a:endParaRPr>
          </a:p>
          <a:p>
            <a:pPr indent="0" lvl="0" marL="0" rtl="0" algn="ctr">
              <a:spcBef>
                <a:spcPts val="0"/>
              </a:spcBef>
              <a:spcAft>
                <a:spcPts val="0"/>
              </a:spcAft>
              <a:buNone/>
            </a:pPr>
            <a:r>
              <a:t/>
            </a:r>
            <a:endParaRPr b="1" sz="2200">
              <a:solidFill>
                <a:srgbClr val="FFFFFF"/>
              </a:solidFill>
              <a:latin typeface="Average"/>
              <a:ea typeface="Average"/>
              <a:cs typeface="Average"/>
              <a:sym typeface="Average"/>
            </a:endParaRPr>
          </a:p>
          <a:p>
            <a:pPr indent="0" lvl="0" marL="0" rtl="0" algn="l">
              <a:spcBef>
                <a:spcPts val="0"/>
              </a:spcBef>
              <a:spcAft>
                <a:spcPts val="0"/>
              </a:spcAft>
              <a:buNone/>
            </a:pPr>
            <a:r>
              <a:t/>
            </a:r>
            <a:endParaRPr b="1" sz="2200">
              <a:solidFill>
                <a:srgbClr val="FFFFFF"/>
              </a:solidFill>
              <a:latin typeface="Average"/>
              <a:ea typeface="Average"/>
              <a:cs typeface="Average"/>
              <a:sym typeface="Average"/>
            </a:endParaRPr>
          </a:p>
          <a:p>
            <a:pPr indent="0" lvl="0" marL="0" rtl="0" algn="l">
              <a:spcBef>
                <a:spcPts val="0"/>
              </a:spcBef>
              <a:spcAft>
                <a:spcPts val="0"/>
              </a:spcAft>
              <a:buNone/>
            </a:pPr>
            <a:r>
              <a:t/>
            </a:r>
            <a:endParaRPr b="1" sz="2200">
              <a:solidFill>
                <a:srgbClr val="FFFFFF"/>
              </a:solidFill>
              <a:latin typeface="Average"/>
              <a:ea typeface="Average"/>
              <a:cs typeface="Average"/>
              <a:sym typeface="Average"/>
            </a:endParaRPr>
          </a:p>
          <a:p>
            <a:pPr indent="0" lvl="0" marL="0" rtl="0" algn="ctr">
              <a:spcBef>
                <a:spcPts val="0"/>
              </a:spcBef>
              <a:spcAft>
                <a:spcPts val="0"/>
              </a:spcAft>
              <a:buNone/>
            </a:pPr>
            <a:r>
              <a:t/>
            </a:r>
            <a:endParaRPr b="1" sz="2200">
              <a:solidFill>
                <a:srgbClr val="FFFFFF"/>
              </a:solidFill>
              <a:latin typeface="Average"/>
              <a:ea typeface="Average"/>
              <a:cs typeface="Average"/>
              <a:sym typeface="Average"/>
            </a:endParaRPr>
          </a:p>
          <a:p>
            <a:pPr indent="0" lvl="0" marL="0" rtl="0" algn="ctr">
              <a:spcBef>
                <a:spcPts val="0"/>
              </a:spcBef>
              <a:spcAft>
                <a:spcPts val="0"/>
              </a:spcAft>
              <a:buNone/>
            </a:pPr>
            <a:r>
              <a:rPr lang="en" sz="1800">
                <a:solidFill>
                  <a:srgbClr val="FFFFFF"/>
                </a:solidFill>
                <a:latin typeface="Average"/>
                <a:ea typeface="Average"/>
                <a:cs typeface="Average"/>
                <a:sym typeface="Average"/>
              </a:rPr>
              <a:t>Kevin Chan, Aaron Lee, Jonathan Rojas, Kriti Hedau</a:t>
            </a:r>
            <a:endParaRPr sz="1800">
              <a:solidFill>
                <a:srgbClr val="FFFFFF"/>
              </a:solidFill>
              <a:latin typeface="Average"/>
              <a:ea typeface="Average"/>
              <a:cs typeface="Average"/>
              <a:sym typeface="Average"/>
            </a:endParaRPr>
          </a:p>
          <a:p>
            <a:pPr indent="0" lvl="0" marL="0" rtl="0" algn="ctr">
              <a:spcBef>
                <a:spcPts val="0"/>
              </a:spcBef>
              <a:spcAft>
                <a:spcPts val="0"/>
              </a:spcAft>
              <a:buNone/>
            </a:pPr>
            <a:r>
              <a:rPr lang="en" sz="1800">
                <a:solidFill>
                  <a:srgbClr val="FFFFFF"/>
                </a:solidFill>
                <a:latin typeface="Average"/>
                <a:ea typeface="Average"/>
                <a:cs typeface="Average"/>
                <a:sym typeface="Average"/>
              </a:rPr>
              <a:t>San Jose State University, Computer Engineering</a:t>
            </a:r>
            <a:endParaRPr sz="1800">
              <a:solidFill>
                <a:srgbClr val="FFFFFF"/>
              </a:solidFill>
              <a:latin typeface="Average"/>
              <a:ea typeface="Average"/>
              <a:cs typeface="Average"/>
              <a:sym typeface="Average"/>
            </a:endParaRPr>
          </a:p>
          <a:p>
            <a:pPr indent="0" lvl="0" marL="0" rtl="0" algn="ctr">
              <a:spcBef>
                <a:spcPts val="0"/>
              </a:spcBef>
              <a:spcAft>
                <a:spcPts val="0"/>
              </a:spcAft>
              <a:buNone/>
            </a:pPr>
            <a:r>
              <a:rPr lang="en" sz="1800">
                <a:solidFill>
                  <a:srgbClr val="FFFFFF"/>
                </a:solidFill>
                <a:latin typeface="Average"/>
                <a:ea typeface="Average"/>
                <a:cs typeface="Average"/>
                <a:sym typeface="Average"/>
              </a:rPr>
              <a:t>4/11/2020</a:t>
            </a:r>
            <a:endParaRPr sz="1800">
              <a:solidFill>
                <a:srgbClr val="FFFFFF"/>
              </a:solidFill>
              <a:latin typeface="Average"/>
              <a:ea typeface="Average"/>
              <a:cs typeface="Average"/>
              <a:sym typeface="Average"/>
            </a:endParaRPr>
          </a:p>
          <a:p>
            <a:pPr indent="0" lvl="0" marL="0" rtl="0" algn="ctr">
              <a:spcBef>
                <a:spcPts val="0"/>
              </a:spcBef>
              <a:spcAft>
                <a:spcPts val="0"/>
              </a:spcAft>
              <a:buNone/>
            </a:pPr>
            <a:r>
              <a:t/>
            </a:r>
            <a:endParaRPr sz="1800">
              <a:solidFill>
                <a:srgbClr val="FFFFFF"/>
              </a:solidFill>
              <a:latin typeface="Average"/>
              <a:ea typeface="Average"/>
              <a:cs typeface="Average"/>
              <a:sym typeface="Average"/>
            </a:endParaRPr>
          </a:p>
          <a:p>
            <a:pPr indent="0" lvl="0" marL="0" rtl="0" algn="ctr">
              <a:spcBef>
                <a:spcPts val="0"/>
              </a:spcBef>
              <a:spcAft>
                <a:spcPts val="0"/>
              </a:spcAft>
              <a:buNone/>
            </a:pPr>
            <a:r>
              <a:rPr lang="en" sz="1800">
                <a:solidFill>
                  <a:srgbClr val="FFFFFF"/>
                </a:solidFill>
                <a:latin typeface="Average"/>
                <a:ea typeface="Average"/>
                <a:cs typeface="Average"/>
                <a:sym typeface="Average"/>
              </a:rPr>
              <a:t>Project Advisor: Dr. Harry Li</a:t>
            </a:r>
            <a:endParaRPr sz="1800">
              <a:solidFill>
                <a:srgbClr val="FFFFFF"/>
              </a:solidFill>
              <a:latin typeface="Average"/>
              <a:ea typeface="Average"/>
              <a:cs typeface="Average"/>
              <a:sym typeface="Average"/>
            </a:endParaRPr>
          </a:p>
          <a:p>
            <a:pPr indent="0" lvl="0" marL="0" rtl="0" algn="ctr">
              <a:spcBef>
                <a:spcPts val="0"/>
              </a:spcBef>
              <a:spcAft>
                <a:spcPts val="0"/>
              </a:spcAft>
              <a:buNone/>
            </a:pPr>
            <a:r>
              <a:t/>
            </a:r>
            <a:endParaRPr sz="1800">
              <a:solidFill>
                <a:srgbClr val="FFFFFF"/>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idx="1" type="subTitle"/>
          </p:nvPr>
        </p:nvSpPr>
        <p:spPr>
          <a:xfrm>
            <a:off x="6080075" y="74250"/>
            <a:ext cx="3316500" cy="499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World: (0, 0)</a:t>
            </a:r>
            <a:endParaRPr/>
          </a:p>
          <a:p>
            <a:pPr indent="0" lvl="0" marL="0" rtl="0" algn="ctr">
              <a:spcBef>
                <a:spcPts val="0"/>
              </a:spcBef>
              <a:spcAft>
                <a:spcPts val="0"/>
              </a:spcAft>
              <a:buNone/>
            </a:pPr>
            <a:r>
              <a:rPr lang="en"/>
              <a:t>M1:(3.72, -0.792)</a:t>
            </a:r>
            <a:endParaRPr/>
          </a:p>
          <a:p>
            <a:pPr indent="0" lvl="0" marL="0" rtl="0" algn="ctr">
              <a:spcBef>
                <a:spcPts val="0"/>
              </a:spcBef>
              <a:spcAft>
                <a:spcPts val="0"/>
              </a:spcAft>
              <a:buNone/>
            </a:pPr>
            <a:r>
              <a:rPr lang="en"/>
              <a:t>M2: (3.69, 0.913)</a:t>
            </a:r>
            <a:endParaRPr/>
          </a:p>
          <a:p>
            <a:pPr indent="0" lvl="0" marL="0" rtl="0" algn="ctr">
              <a:spcBef>
                <a:spcPts val="0"/>
              </a:spcBef>
              <a:spcAft>
                <a:spcPts val="0"/>
              </a:spcAft>
              <a:buNone/>
            </a:pPr>
            <a:r>
              <a:rPr lang="en"/>
              <a:t>M3: (9.34, -0.626)</a:t>
            </a:r>
            <a:endParaRPr/>
          </a:p>
          <a:p>
            <a:pPr indent="0" lvl="0" marL="0" rtl="0" algn="ctr">
              <a:spcBef>
                <a:spcPts val="0"/>
              </a:spcBef>
              <a:spcAft>
                <a:spcPts val="0"/>
              </a:spcAft>
              <a:buNone/>
            </a:pPr>
            <a:r>
              <a:rPr lang="en"/>
              <a:t>M4: (9.31, 0.347)</a:t>
            </a:r>
            <a:endParaRPr/>
          </a:p>
          <a:p>
            <a:pPr indent="0" lvl="0" marL="0" rtl="0" algn="ctr">
              <a:spcBef>
                <a:spcPts val="0"/>
              </a:spcBef>
              <a:spcAft>
                <a:spcPts val="0"/>
              </a:spcAft>
              <a:buNone/>
            </a:pPr>
            <a:r>
              <a:rPr lang="en"/>
              <a:t>M5: (9.23, 1.47)</a:t>
            </a:r>
            <a:endParaRPr/>
          </a:p>
          <a:p>
            <a:pPr indent="0" lvl="0" marL="0" rtl="0" algn="ctr">
              <a:spcBef>
                <a:spcPts val="0"/>
              </a:spcBef>
              <a:spcAft>
                <a:spcPts val="0"/>
              </a:spcAft>
              <a:buNone/>
            </a:pPr>
            <a:r>
              <a:rPr lang="en"/>
              <a:t>M6: (9.11, 3.18)</a:t>
            </a:r>
            <a:endParaRPr/>
          </a:p>
          <a:p>
            <a:pPr indent="0" lvl="0" marL="0" rtl="0" algn="ctr">
              <a:spcBef>
                <a:spcPts val="0"/>
              </a:spcBef>
              <a:spcAft>
                <a:spcPts val="0"/>
              </a:spcAft>
              <a:buNone/>
            </a:pPr>
            <a:r>
              <a:rPr lang="en"/>
              <a:t>M7: (10.4, 0.567)</a:t>
            </a:r>
            <a:endParaRPr/>
          </a:p>
          <a:p>
            <a:pPr indent="0" lvl="0" marL="0" rtl="0" algn="ctr">
              <a:spcBef>
                <a:spcPts val="0"/>
              </a:spcBef>
              <a:spcAft>
                <a:spcPts val="0"/>
              </a:spcAft>
              <a:buNone/>
            </a:pPr>
            <a:r>
              <a:rPr lang="en"/>
              <a:t>M8: (12.2, 0.567)</a:t>
            </a:r>
            <a:endParaRPr/>
          </a:p>
          <a:p>
            <a:pPr indent="0" lvl="0" marL="0" rtl="0" algn="ctr">
              <a:spcBef>
                <a:spcPts val="0"/>
              </a:spcBef>
              <a:spcAft>
                <a:spcPts val="0"/>
              </a:spcAft>
              <a:buNone/>
            </a:pPr>
            <a:r>
              <a:rPr lang="en"/>
              <a:t>M9: (14.6 0.773)</a:t>
            </a:r>
            <a:endParaRPr/>
          </a:p>
          <a:p>
            <a:pPr indent="0" lvl="0" marL="0" rtl="0" algn="ctr">
              <a:spcBef>
                <a:spcPts val="0"/>
              </a:spcBef>
              <a:spcAft>
                <a:spcPts val="0"/>
              </a:spcAft>
              <a:buNone/>
            </a:pPr>
            <a:r>
              <a:rPr lang="en"/>
              <a:t>M10: (15.4, 0.788)</a:t>
            </a:r>
            <a:endParaRPr/>
          </a:p>
          <a:p>
            <a:pPr indent="0" lvl="0" marL="0" rtl="0" algn="ctr">
              <a:spcBef>
                <a:spcPts val="0"/>
              </a:spcBef>
              <a:spcAft>
                <a:spcPts val="0"/>
              </a:spcAft>
              <a:buNone/>
            </a:pPr>
            <a:r>
              <a:rPr lang="en"/>
              <a:t>M11: (15.9, 0.856)</a:t>
            </a:r>
            <a:endParaRPr/>
          </a:p>
          <a:p>
            <a:pPr indent="0" lvl="0" marL="0" rtl="0" algn="ctr">
              <a:spcBef>
                <a:spcPts val="0"/>
              </a:spcBef>
              <a:spcAft>
                <a:spcPts val="0"/>
              </a:spcAft>
              <a:buNone/>
            </a:pPr>
            <a:r>
              <a:rPr lang="en"/>
              <a:t>M12: (16.8, 0.857)</a:t>
            </a:r>
            <a:endParaRPr/>
          </a:p>
          <a:p>
            <a:pPr indent="0" lvl="0" marL="0" rtl="0" algn="ctr">
              <a:spcBef>
                <a:spcPts val="0"/>
              </a:spcBef>
              <a:spcAft>
                <a:spcPts val="0"/>
              </a:spcAft>
              <a:buNone/>
            </a:pPr>
            <a:r>
              <a:rPr lang="en"/>
              <a:t>SCALE 1 Unit= 1 meter</a:t>
            </a:r>
            <a:endParaRPr/>
          </a:p>
        </p:txBody>
      </p:sp>
      <p:pic>
        <p:nvPicPr>
          <p:cNvPr id="126" name="Google Shape;126;p22"/>
          <p:cNvPicPr preferRelativeResize="0"/>
          <p:nvPr/>
        </p:nvPicPr>
        <p:blipFill>
          <a:blip r:embed="rId3">
            <a:alphaModFix/>
          </a:blip>
          <a:stretch>
            <a:fillRect/>
          </a:stretch>
        </p:blipFill>
        <p:spPr>
          <a:xfrm>
            <a:off x="103150" y="175853"/>
            <a:ext cx="5799999" cy="2679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pic>
        <p:nvPicPr>
          <p:cNvPr id="131" name="Google Shape;131;p23"/>
          <p:cNvPicPr preferRelativeResize="0"/>
          <p:nvPr/>
        </p:nvPicPr>
        <p:blipFill>
          <a:blip r:embed="rId3">
            <a:alphaModFix/>
          </a:blip>
          <a:stretch>
            <a:fillRect/>
          </a:stretch>
        </p:blipFill>
        <p:spPr>
          <a:xfrm>
            <a:off x="1280438" y="558950"/>
            <a:ext cx="6583125" cy="4108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781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Robotics Operating System(ROS) Development Environment Setup</a:t>
            </a:r>
            <a:endParaRPr sz="2400"/>
          </a:p>
          <a:p>
            <a:pPr indent="0" lvl="0" marL="0" rtl="0" algn="l">
              <a:spcBef>
                <a:spcPts val="0"/>
              </a:spcBef>
              <a:spcAft>
                <a:spcPts val="0"/>
              </a:spcAft>
              <a:buNone/>
            </a:pPr>
            <a:r>
              <a:t/>
            </a:r>
            <a:endParaRPr sz="2400"/>
          </a:p>
        </p:txBody>
      </p:sp>
      <p:sp>
        <p:nvSpPr>
          <p:cNvPr id="65" name="Google Shape;65;p14"/>
          <p:cNvSpPr txBox="1"/>
          <p:nvPr>
            <p:ph idx="1" type="body"/>
          </p:nvPr>
        </p:nvSpPr>
        <p:spPr>
          <a:xfrm>
            <a:off x="159300" y="1118800"/>
            <a:ext cx="6300000" cy="375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AutoNum type="arabicPeriod"/>
            </a:pPr>
            <a:r>
              <a:rPr lang="en">
                <a:solidFill>
                  <a:srgbClr val="FFFFFF"/>
                </a:solidFill>
              </a:rPr>
              <a:t>Ubuntu 16.04 or 18.04</a:t>
            </a:r>
            <a:endParaRPr>
              <a:solidFill>
                <a:srgbClr val="FFFFFF"/>
              </a:solidFill>
            </a:endParaRPr>
          </a:p>
          <a:p>
            <a:pPr indent="-292100" lvl="0" marL="457200" rtl="0" algn="l">
              <a:spcBef>
                <a:spcPts val="0"/>
              </a:spcBef>
              <a:spcAft>
                <a:spcPts val="0"/>
              </a:spcAft>
              <a:buSzPts val="1000"/>
              <a:buChar char="●"/>
            </a:pPr>
            <a:r>
              <a:rPr lang="en" sz="1000">
                <a:solidFill>
                  <a:schemeClr val="dk1"/>
                </a:solidFill>
              </a:rPr>
              <a:t>Download and Install Ubuntu: </a:t>
            </a:r>
            <a:endParaRPr sz="1000">
              <a:solidFill>
                <a:schemeClr val="dk1"/>
              </a:solidFill>
            </a:endParaRPr>
          </a:p>
          <a:p>
            <a:pPr indent="-292100" lvl="1" marL="914400" rtl="0" algn="l">
              <a:spcBef>
                <a:spcPts val="0"/>
              </a:spcBef>
              <a:spcAft>
                <a:spcPts val="0"/>
              </a:spcAft>
              <a:buSzPts val="1000"/>
              <a:buChar char="○"/>
            </a:pPr>
            <a:r>
              <a:rPr lang="en" sz="1000" u="sng">
                <a:solidFill>
                  <a:schemeClr val="hlink"/>
                </a:solidFill>
                <a:hlinkClick r:id="rId3"/>
              </a:rPr>
              <a:t>http://releases.ubuntu.com/16.04/</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https://releases.ubuntu.com/18.04.4/</a:t>
            </a:r>
            <a:endParaRPr sz="1000">
              <a:solidFill>
                <a:schemeClr val="dk1"/>
              </a:solidFill>
            </a:endParaRPr>
          </a:p>
          <a:p>
            <a:pPr indent="-292100" lvl="0" marL="457200" rtl="0" algn="l">
              <a:spcBef>
                <a:spcPts val="0"/>
              </a:spcBef>
              <a:spcAft>
                <a:spcPts val="0"/>
              </a:spcAft>
              <a:buClr>
                <a:schemeClr val="dk1"/>
              </a:buClr>
              <a:buSzPts val="1000"/>
              <a:buChar char="●"/>
            </a:pPr>
            <a:r>
              <a:rPr i="1" lang="en" sz="1000">
                <a:solidFill>
                  <a:schemeClr val="dk1"/>
                </a:solidFill>
              </a:rPr>
              <a:t>(Optional)</a:t>
            </a:r>
            <a:r>
              <a:rPr lang="en" sz="1000">
                <a:solidFill>
                  <a:schemeClr val="dk1"/>
                </a:solidFill>
              </a:rPr>
              <a:t> Install Ubuntu onto a bootable USB or hard drive</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Install image to a USB: </a:t>
            </a:r>
            <a:r>
              <a:rPr lang="en" sz="1000" u="sng">
                <a:solidFill>
                  <a:schemeClr val="hlink"/>
                </a:solidFill>
                <a:hlinkClick r:id="rId4"/>
              </a:rPr>
              <a:t>https://ubuntu.com/tutorials/try-ubuntu-before-you-install#1-getting-started</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Boot From USB or harddrive: </a:t>
            </a:r>
            <a:r>
              <a:rPr lang="en" sz="1000" u="sng">
                <a:solidFill>
                  <a:schemeClr val="hlink"/>
                </a:solidFill>
                <a:hlinkClick r:id="rId5"/>
              </a:rPr>
              <a:t>https://ubuntu.com/tutorials/try-ubuntu-before-you-install#3-boot-from-usb-flash-drive</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Setup Time: ~30 minutes</a:t>
            </a:r>
            <a:endParaRPr sz="1000">
              <a:solidFill>
                <a:schemeClr val="dk1"/>
              </a:solidFill>
            </a:endParaRPr>
          </a:p>
          <a:p>
            <a:pPr indent="-342900" lvl="0" marL="457200" rtl="0" algn="l">
              <a:spcBef>
                <a:spcPts val="0"/>
              </a:spcBef>
              <a:spcAft>
                <a:spcPts val="0"/>
              </a:spcAft>
              <a:buClr>
                <a:srgbClr val="FFFFFF"/>
              </a:buClr>
              <a:buSzPts val="1800"/>
              <a:buAutoNum type="arabicPeriod"/>
            </a:pPr>
            <a:r>
              <a:rPr lang="en">
                <a:solidFill>
                  <a:srgbClr val="FFFFFF"/>
                </a:solidFill>
              </a:rPr>
              <a:t>ROS Kinetic</a:t>
            </a:r>
            <a:endParaRPr>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Follow the setup guide (</a:t>
            </a:r>
            <a:r>
              <a:rPr i="1" lang="en" sz="1000" u="sng">
                <a:solidFill>
                  <a:srgbClr val="9FC5E8"/>
                </a:solidFill>
                <a:latin typeface="Arial"/>
                <a:ea typeface="Arial"/>
                <a:cs typeface="Arial"/>
                <a:sym typeface="Arial"/>
                <a:hlinkClick r:id="rId6"/>
              </a:rPr>
              <a:t>http://wiki.ros.org/kinetic/Installation/Ubuntu</a:t>
            </a:r>
            <a:r>
              <a:rPr lang="en" sz="1000">
                <a:solidFill>
                  <a:schemeClr val="dk1"/>
                </a:solidFill>
              </a:rPr>
              <a:t>) and use the following commands related to the steps below. </a:t>
            </a:r>
            <a:endParaRPr sz="1000">
              <a:solidFill>
                <a:srgbClr val="9FC5E8"/>
              </a:solidFill>
            </a:endParaRPr>
          </a:p>
          <a:p>
            <a:pPr indent="-292100" lvl="1" marL="914400" rtl="0" algn="l">
              <a:spcBef>
                <a:spcPts val="0"/>
              </a:spcBef>
              <a:spcAft>
                <a:spcPts val="0"/>
              </a:spcAft>
              <a:buClr>
                <a:srgbClr val="9FC5E8"/>
              </a:buClr>
              <a:buSzPts val="1000"/>
              <a:buChar char="○"/>
            </a:pPr>
            <a:r>
              <a:rPr lang="en" sz="1000">
                <a:solidFill>
                  <a:schemeClr val="dk1"/>
                </a:solidFill>
              </a:rPr>
              <a:t>Setup Source.list</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Setup up keys</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Installation</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Environmental Setup</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Dependencies for bulding packages</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Installation time: ~30 minutes to 2 hours (dependent on environment)</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781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Robotics Operating System(ROS) Development Environment Setup (Con’t)</a:t>
            </a:r>
            <a:endParaRPr sz="2400"/>
          </a:p>
          <a:p>
            <a:pPr indent="0" lvl="0" marL="0" rtl="0" algn="l">
              <a:spcBef>
                <a:spcPts val="0"/>
              </a:spcBef>
              <a:spcAft>
                <a:spcPts val="0"/>
              </a:spcAft>
              <a:buNone/>
            </a:pPr>
            <a:r>
              <a:t/>
            </a:r>
            <a:endParaRPr sz="2400"/>
          </a:p>
        </p:txBody>
      </p:sp>
      <p:sp>
        <p:nvSpPr>
          <p:cNvPr id="71" name="Google Shape;71;p15"/>
          <p:cNvSpPr txBox="1"/>
          <p:nvPr>
            <p:ph idx="1" type="body"/>
          </p:nvPr>
        </p:nvSpPr>
        <p:spPr>
          <a:xfrm>
            <a:off x="159300" y="1118800"/>
            <a:ext cx="5112300" cy="37548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FFFFFF"/>
              </a:buClr>
              <a:buSzPts val="1900"/>
              <a:buAutoNum type="arabicPeriod"/>
            </a:pPr>
            <a:r>
              <a:rPr lang="en" sz="1900">
                <a:solidFill>
                  <a:srgbClr val="FFFFFF"/>
                </a:solidFill>
              </a:rPr>
              <a:t>Install </a:t>
            </a:r>
            <a:r>
              <a:rPr lang="en" sz="1900">
                <a:solidFill>
                  <a:srgbClr val="FFFFFF"/>
                </a:solidFill>
              </a:rPr>
              <a:t>Linux Packages for ROS</a:t>
            </a:r>
            <a:endParaRPr sz="1900">
              <a:solidFill>
                <a:srgbClr val="FFFFFF"/>
              </a:solidFill>
            </a:endParaRPr>
          </a:p>
          <a:p>
            <a:pPr indent="-298450" lvl="0" marL="457200" rtl="0" algn="l">
              <a:spcBef>
                <a:spcPts val="0"/>
              </a:spcBef>
              <a:spcAft>
                <a:spcPts val="0"/>
              </a:spcAft>
              <a:buClr>
                <a:srgbClr val="FFFFFF"/>
              </a:buClr>
              <a:buSzPts val="1100"/>
              <a:buChar char="●"/>
            </a:pPr>
            <a:r>
              <a:rPr lang="en" sz="1100">
                <a:solidFill>
                  <a:srgbClr val="FFFFFF"/>
                </a:solidFill>
              </a:rPr>
              <a:t>Catkin_make:</a:t>
            </a:r>
            <a:r>
              <a:rPr i="1" lang="en" sz="1100">
                <a:solidFill>
                  <a:srgbClr val="0000FF"/>
                </a:solidFill>
              </a:rPr>
              <a:t> </a:t>
            </a:r>
            <a:r>
              <a:rPr i="1" lang="en" sz="1100" u="sng">
                <a:solidFill>
                  <a:srgbClr val="CFE2F3"/>
                </a:solidFill>
                <a:latin typeface="Arial"/>
                <a:ea typeface="Arial"/>
                <a:cs typeface="Arial"/>
                <a:sym typeface="Arial"/>
                <a:hlinkClick r:id="rId3"/>
              </a:rPr>
              <a:t>http://wiki.ros.org/catkin/commands/catkin_make</a:t>
            </a:r>
            <a:endParaRPr i="1" sz="1100">
              <a:solidFill>
                <a:srgbClr val="CFE2F3"/>
              </a:solidFill>
            </a:endParaRPr>
          </a:p>
          <a:p>
            <a:pPr indent="-298450" lvl="0" marL="457200" rtl="0" algn="l">
              <a:spcBef>
                <a:spcPts val="0"/>
              </a:spcBef>
              <a:spcAft>
                <a:spcPts val="0"/>
              </a:spcAft>
              <a:buClr>
                <a:srgbClr val="FFFFFF"/>
              </a:buClr>
              <a:buSzPts val="1100"/>
              <a:buChar char="●"/>
            </a:pPr>
            <a:r>
              <a:rPr lang="en" sz="1100">
                <a:solidFill>
                  <a:srgbClr val="FFFFFF"/>
                </a:solidFill>
              </a:rPr>
              <a:t>ROS MoveIt Package: </a:t>
            </a:r>
            <a:r>
              <a:rPr i="1" lang="en" sz="1100">
                <a:solidFill>
                  <a:srgbClr val="FFFFFF"/>
                </a:solidFill>
              </a:rPr>
              <a:t>apt-get install ros-kinetic-moveit</a:t>
            </a:r>
            <a:endParaRPr i="1" sz="1100">
              <a:solidFill>
                <a:srgbClr val="FFFFFF"/>
              </a:solidFill>
            </a:endParaRPr>
          </a:p>
          <a:p>
            <a:pPr indent="-298450" lvl="0" marL="457200" rtl="0" algn="l">
              <a:spcBef>
                <a:spcPts val="0"/>
              </a:spcBef>
              <a:spcAft>
                <a:spcPts val="0"/>
              </a:spcAft>
              <a:buClr>
                <a:srgbClr val="FFFFFF"/>
              </a:buClr>
              <a:buSzPts val="1100"/>
              <a:buChar char="●"/>
            </a:pPr>
            <a:r>
              <a:rPr lang="en" sz="1100">
                <a:solidFill>
                  <a:srgbClr val="FFFFFF"/>
                </a:solidFill>
              </a:rPr>
              <a:t>ROS teleop keyboard package: </a:t>
            </a:r>
            <a:r>
              <a:rPr i="1" lang="en" sz="1100">
                <a:solidFill>
                  <a:srgbClr val="FFFFFF"/>
                </a:solidFill>
              </a:rPr>
              <a:t>sudo apt-get install ros-kinetic-teleop-twist-keyboard</a:t>
            </a:r>
            <a:endParaRPr i="1" sz="1100">
              <a:solidFill>
                <a:srgbClr val="FFFFFF"/>
              </a:solidFill>
            </a:endParaRPr>
          </a:p>
          <a:p>
            <a:pPr indent="-349250" lvl="0" marL="457200" rtl="0" algn="l">
              <a:spcBef>
                <a:spcPts val="0"/>
              </a:spcBef>
              <a:spcAft>
                <a:spcPts val="0"/>
              </a:spcAft>
              <a:buClr>
                <a:srgbClr val="FFFFFF"/>
              </a:buClr>
              <a:buSzPts val="1900"/>
              <a:buAutoNum type="arabicPeriod"/>
            </a:pPr>
            <a:r>
              <a:rPr lang="en" sz="1900">
                <a:solidFill>
                  <a:srgbClr val="FFFFFF"/>
                </a:solidFill>
              </a:rPr>
              <a:t>Workspace File Structure(shown in image to the right)</a:t>
            </a:r>
            <a:endParaRPr sz="2000">
              <a:solidFill>
                <a:srgbClr val="FFFFFF"/>
              </a:solidFill>
            </a:endParaRPr>
          </a:p>
          <a:p>
            <a:pPr indent="-298450" lvl="0" marL="457200" rtl="0" algn="l">
              <a:spcBef>
                <a:spcPts val="0"/>
              </a:spcBef>
              <a:spcAft>
                <a:spcPts val="0"/>
              </a:spcAft>
              <a:buClr>
                <a:srgbClr val="FFFFFF"/>
              </a:buClr>
              <a:buSzPts val="1100"/>
              <a:buChar char="●"/>
            </a:pPr>
            <a:r>
              <a:rPr lang="en" sz="1100">
                <a:solidFill>
                  <a:schemeClr val="dk1"/>
                </a:solidFill>
              </a:rPr>
              <a:t>.xacro/.urdf: define robot properties (materials, color, geometry, origin, etc)</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.launch: ROS launch files for RViz or Gazebo</a:t>
            </a:r>
            <a:endParaRPr sz="1100">
              <a:solidFill>
                <a:schemeClr val="dk1"/>
              </a:solidFill>
            </a:endParaRPr>
          </a:p>
          <a:p>
            <a:pPr indent="0" lvl="0" marL="0" rtl="0" algn="l">
              <a:spcBef>
                <a:spcPts val="1600"/>
              </a:spcBef>
              <a:spcAft>
                <a:spcPts val="1600"/>
              </a:spcAft>
              <a:buNone/>
            </a:pPr>
            <a:r>
              <a:t/>
            </a:r>
            <a:endParaRPr sz="1900">
              <a:solidFill>
                <a:srgbClr val="FFFFFF"/>
              </a:solidFill>
            </a:endParaRPr>
          </a:p>
        </p:txBody>
      </p:sp>
      <p:pic>
        <p:nvPicPr>
          <p:cNvPr id="72" name="Google Shape;72;p15"/>
          <p:cNvPicPr preferRelativeResize="0"/>
          <p:nvPr/>
        </p:nvPicPr>
        <p:blipFill>
          <a:blip r:embed="rId4">
            <a:alphaModFix/>
          </a:blip>
          <a:stretch>
            <a:fillRect/>
          </a:stretch>
        </p:blipFill>
        <p:spPr>
          <a:xfrm>
            <a:off x="5271500" y="1056425"/>
            <a:ext cx="3533863" cy="3416400"/>
          </a:xfrm>
          <a:prstGeom prst="rect">
            <a:avLst/>
          </a:prstGeom>
          <a:noFill/>
          <a:ln>
            <a:noFill/>
          </a:ln>
        </p:spPr>
      </p:pic>
      <p:sp>
        <p:nvSpPr>
          <p:cNvPr id="73" name="Google Shape;73;p15"/>
          <p:cNvSpPr txBox="1"/>
          <p:nvPr/>
        </p:nvSpPr>
        <p:spPr>
          <a:xfrm>
            <a:off x="5316275" y="4491375"/>
            <a:ext cx="3714900" cy="4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Directory Tree for ROS workspace Project</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Launch Gazebo, Spawn Vehicle, and Controlling Vehicle</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a:p>
        </p:txBody>
      </p:sp>
      <p:sp>
        <p:nvSpPr>
          <p:cNvPr id="79" name="Google Shape;79;p16"/>
          <p:cNvSpPr txBox="1"/>
          <p:nvPr>
            <p:ph idx="1" type="body"/>
          </p:nvPr>
        </p:nvSpPr>
        <p:spPr>
          <a:xfrm>
            <a:off x="311700" y="1152475"/>
            <a:ext cx="5395500" cy="38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Ubuntu/ROS Installation:</a:t>
            </a:r>
            <a:endParaRPr/>
          </a:p>
          <a:p>
            <a:pPr indent="-342900" lvl="0" marL="457200" rtl="0" algn="l">
              <a:spcBef>
                <a:spcPts val="1600"/>
              </a:spcBef>
              <a:spcAft>
                <a:spcPts val="0"/>
              </a:spcAft>
              <a:buSzPts val="1800"/>
              <a:buAutoNum type="arabicPeriod"/>
            </a:pPr>
            <a:r>
              <a:rPr lang="en"/>
              <a:t>Clone git repository: </a:t>
            </a:r>
            <a:r>
              <a:rPr lang="en" u="sng">
                <a:solidFill>
                  <a:schemeClr val="hlink"/>
                </a:solidFill>
                <a:hlinkClick r:id="rId3"/>
              </a:rPr>
              <a:t>https://github.com/KritiHedau/Master_Project</a:t>
            </a:r>
            <a:endParaRPr/>
          </a:p>
          <a:p>
            <a:pPr indent="-342900" lvl="0" marL="457200" rtl="0" algn="l">
              <a:spcBef>
                <a:spcPts val="0"/>
              </a:spcBef>
              <a:spcAft>
                <a:spcPts val="0"/>
              </a:spcAft>
              <a:buSzPts val="1800"/>
              <a:buAutoNum type="arabicPeriod"/>
            </a:pPr>
            <a:r>
              <a:rPr lang="en"/>
              <a:t>Change directory into the ‘cmpe295b_ROS’ </a:t>
            </a:r>
            <a:endParaRPr/>
          </a:p>
          <a:p>
            <a:pPr indent="-317500" lvl="1" marL="914400" rtl="0" algn="l">
              <a:spcBef>
                <a:spcPts val="0"/>
              </a:spcBef>
              <a:spcAft>
                <a:spcPts val="0"/>
              </a:spcAft>
              <a:buSzPts val="1400"/>
              <a:buAutoNum type="alphaLcPeriod"/>
            </a:pPr>
            <a:r>
              <a:rPr lang="en"/>
              <a:t>‘cd Master_Project/cmpe295_ROS’</a:t>
            </a:r>
            <a:endParaRPr/>
          </a:p>
          <a:p>
            <a:pPr indent="-342900" lvl="0" marL="457200" rtl="0" algn="l">
              <a:spcBef>
                <a:spcPts val="0"/>
              </a:spcBef>
              <a:spcAft>
                <a:spcPts val="0"/>
              </a:spcAft>
              <a:buSzPts val="1800"/>
              <a:buAutoNum type="arabicPeriod"/>
            </a:pPr>
            <a:r>
              <a:rPr lang="en"/>
              <a:t>Step-by-Step </a:t>
            </a:r>
            <a:r>
              <a:rPr lang="en"/>
              <a:t>Walkthrough</a:t>
            </a:r>
            <a:r>
              <a:rPr lang="en"/>
              <a:t> </a:t>
            </a:r>
            <a:endParaRPr/>
          </a:p>
          <a:p>
            <a:pPr indent="-317500" lvl="1" marL="914400" rtl="0" algn="l">
              <a:spcBef>
                <a:spcPts val="0"/>
              </a:spcBef>
              <a:spcAft>
                <a:spcPts val="0"/>
              </a:spcAft>
              <a:buSzPts val="1400"/>
              <a:buAutoNum type="alphaLcPeriod"/>
            </a:pPr>
            <a:r>
              <a:rPr lang="en"/>
              <a:t>Youtube Video: </a:t>
            </a:r>
            <a:r>
              <a:rPr lang="en" u="sng">
                <a:solidFill>
                  <a:schemeClr val="hlink"/>
                </a:solidFill>
                <a:hlinkClick r:id="rId4"/>
              </a:rPr>
              <a:t>https://youtu.be/ICDupz6L-vI</a:t>
            </a:r>
            <a:endParaRPr/>
          </a:p>
          <a:p>
            <a:pPr indent="-342900" lvl="0" marL="1371600" rtl="0" algn="l">
              <a:spcBef>
                <a:spcPts val="0"/>
              </a:spcBef>
              <a:spcAft>
                <a:spcPts val="0"/>
              </a:spcAft>
              <a:buSzPts val="1800"/>
              <a:buChar char="●"/>
            </a:pPr>
            <a:r>
              <a:rPr b="1" lang="en" sz="1400" u="sng"/>
              <a:t>Note</a:t>
            </a:r>
            <a:r>
              <a:rPr lang="en" sz="1400"/>
              <a:t>: If using the script (start.sh), for line 2, change your the IP address to your local Ubuntu System. Type ‘ifconfig’ in your terminal:  </a:t>
            </a:r>
            <a:endParaRPr/>
          </a:p>
          <a:p>
            <a:pPr indent="0" lvl="0" marL="0" rtl="0" algn="l">
              <a:spcBef>
                <a:spcPts val="1600"/>
              </a:spcBef>
              <a:spcAft>
                <a:spcPts val="1600"/>
              </a:spcAft>
              <a:buNone/>
            </a:pPr>
            <a:r>
              <a:t/>
            </a:r>
            <a:endParaRPr/>
          </a:p>
        </p:txBody>
      </p:sp>
      <p:pic>
        <p:nvPicPr>
          <p:cNvPr id="80" name="Google Shape;80;p16"/>
          <p:cNvPicPr preferRelativeResize="0"/>
          <p:nvPr/>
        </p:nvPicPr>
        <p:blipFill>
          <a:blip r:embed="rId5">
            <a:alphaModFix/>
          </a:blip>
          <a:stretch>
            <a:fillRect/>
          </a:stretch>
        </p:blipFill>
        <p:spPr>
          <a:xfrm>
            <a:off x="5844800" y="1367431"/>
            <a:ext cx="2994601" cy="2015600"/>
          </a:xfrm>
          <a:prstGeom prst="rect">
            <a:avLst/>
          </a:prstGeom>
          <a:noFill/>
          <a:ln>
            <a:noFill/>
          </a:ln>
        </p:spPr>
      </p:pic>
      <p:pic>
        <p:nvPicPr>
          <p:cNvPr id="81" name="Google Shape;81;p16"/>
          <p:cNvPicPr preferRelativeResize="0"/>
          <p:nvPr/>
        </p:nvPicPr>
        <p:blipFill>
          <a:blip r:embed="rId6">
            <a:alphaModFix/>
          </a:blip>
          <a:stretch>
            <a:fillRect/>
          </a:stretch>
        </p:blipFill>
        <p:spPr>
          <a:xfrm>
            <a:off x="5880013" y="3592293"/>
            <a:ext cx="2924175" cy="371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59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Robot Architecture </a:t>
            </a:r>
            <a:endParaRPr/>
          </a:p>
          <a:p>
            <a:pPr indent="0" lvl="0" marL="0" rtl="0" algn="l">
              <a:spcBef>
                <a:spcPts val="0"/>
              </a:spcBef>
              <a:spcAft>
                <a:spcPts val="0"/>
              </a:spcAft>
              <a:buNone/>
            </a:pPr>
            <a:r>
              <a:t/>
            </a:r>
            <a:endParaRPr sz="1800"/>
          </a:p>
        </p:txBody>
      </p:sp>
      <p:sp>
        <p:nvSpPr>
          <p:cNvPr id="87" name="Google Shape;87;p17"/>
          <p:cNvSpPr txBox="1"/>
          <p:nvPr/>
        </p:nvSpPr>
        <p:spPr>
          <a:xfrm>
            <a:off x="123250" y="593200"/>
            <a:ext cx="5701500" cy="41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rPr>
              <a:t>Defined in File: ~/Master_Project/cmpe295b_ROS/simulation_ws/src/two_wheel_robot/4_two_wheel_robot_revA.xacro</a:t>
            </a:r>
            <a:endParaRPr sz="10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Building Blocks for Graphical Model of Robot</a:t>
            </a:r>
            <a:endParaRPr sz="1800">
              <a:solidFill>
                <a:srgbClr val="FFFFFF"/>
              </a:solidFill>
            </a:endParaRPr>
          </a:p>
          <a:p>
            <a:pPr indent="-342900" lvl="0" marL="457200" rtl="0" algn="l">
              <a:spcBef>
                <a:spcPts val="0"/>
              </a:spcBef>
              <a:spcAft>
                <a:spcPts val="0"/>
              </a:spcAft>
              <a:buClr>
                <a:srgbClr val="FFFFFF"/>
              </a:buClr>
              <a:buSzPts val="1800"/>
              <a:buAutoNum type="arabicPeriod"/>
            </a:pPr>
            <a:r>
              <a:rPr lang="en" sz="1800">
                <a:solidFill>
                  <a:srgbClr val="FFFFFF"/>
                </a:solidFill>
              </a:rPr>
              <a:t>Chassis (Rectangular box)</a:t>
            </a:r>
            <a:endParaRPr sz="1800">
              <a:solidFill>
                <a:srgbClr val="FFFFFF"/>
              </a:solidFill>
            </a:endParaRPr>
          </a:p>
          <a:p>
            <a:pPr indent="-342900" lvl="0" marL="457200" rtl="0" algn="l">
              <a:spcBef>
                <a:spcPts val="0"/>
              </a:spcBef>
              <a:spcAft>
                <a:spcPts val="0"/>
              </a:spcAft>
              <a:buClr>
                <a:srgbClr val="FFFFFF"/>
              </a:buClr>
              <a:buSzPts val="1800"/>
              <a:buAutoNum type="arabicPeriod"/>
            </a:pPr>
            <a:r>
              <a:rPr lang="en" sz="1800">
                <a:solidFill>
                  <a:srgbClr val="FFFFFF"/>
                </a:solidFill>
              </a:rPr>
              <a:t>Left and Right Wheel (cylinders)</a:t>
            </a:r>
            <a:endParaRPr sz="1800">
              <a:solidFill>
                <a:srgbClr val="FFFFFF"/>
              </a:solidFill>
            </a:endParaRPr>
          </a:p>
          <a:p>
            <a:pPr indent="-342900" lvl="0" marL="457200" rtl="0" algn="l">
              <a:spcBef>
                <a:spcPts val="0"/>
              </a:spcBef>
              <a:spcAft>
                <a:spcPts val="0"/>
              </a:spcAft>
              <a:buClr>
                <a:srgbClr val="FFFFFF"/>
              </a:buClr>
              <a:buSzPts val="1800"/>
              <a:buAutoNum type="arabicPeriod"/>
            </a:pPr>
            <a:r>
              <a:rPr lang="en" sz="1800">
                <a:solidFill>
                  <a:srgbClr val="FFFFFF"/>
                </a:solidFill>
              </a:rPr>
              <a:t>Joints - Connection of left and rights wheel to chassis</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ROS URDF and Solidworks</a:t>
            </a:r>
            <a:endParaRPr sz="18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The Universal Robot </a:t>
            </a:r>
            <a:r>
              <a:rPr lang="en" sz="1200">
                <a:solidFill>
                  <a:srgbClr val="FFFFFF"/>
                </a:solidFill>
              </a:rPr>
              <a:t>Description</a:t>
            </a:r>
            <a:r>
              <a:rPr lang="en" sz="1200">
                <a:solidFill>
                  <a:srgbClr val="FFFFFF"/>
                </a:solidFill>
              </a:rPr>
              <a:t> Format (URDF) only supports STL and DAE file formats. </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Support for SolidWorks model -&gt; URDF, but not URDF -&gt; SolidWorks</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SolidWorks to URDF Exporter: </a:t>
            </a:r>
            <a:r>
              <a:rPr i="1" lang="en" sz="1200" u="sng">
                <a:solidFill>
                  <a:srgbClr val="CFE2F3"/>
                </a:solidFill>
                <a:hlinkClick r:id="rId3"/>
              </a:rPr>
              <a:t>https://wiki.ros.org/sw_urdf_exporter</a:t>
            </a:r>
            <a:endParaRPr i="1" sz="1200">
              <a:solidFill>
                <a:srgbClr val="CFE2F3"/>
              </a:solidFill>
            </a:endParaRPr>
          </a:p>
          <a:p>
            <a:pPr indent="-304800" lvl="1" marL="914400" rtl="0" algn="l">
              <a:spcBef>
                <a:spcPts val="0"/>
              </a:spcBef>
              <a:spcAft>
                <a:spcPts val="0"/>
              </a:spcAft>
              <a:buClr>
                <a:srgbClr val="CFE2F3"/>
              </a:buClr>
              <a:buSzPts val="1200"/>
              <a:buChar char="○"/>
            </a:pPr>
            <a:r>
              <a:rPr lang="en" sz="1200">
                <a:solidFill>
                  <a:schemeClr val="dk1"/>
                </a:solidFill>
              </a:rPr>
              <a:t>Guide for Exporting from SolidWorks to Gazebo: </a:t>
            </a:r>
            <a:r>
              <a:rPr i="1" lang="en" sz="1200" u="sng">
                <a:solidFill>
                  <a:srgbClr val="CFE2F3"/>
                </a:solidFill>
                <a:hlinkClick r:id="rId4"/>
              </a:rPr>
              <a:t>https://blogs.solidworks.com/teacher/wp-content/uploads/sites/3/WPI-Robotics-SolidWorks-to-Gazebo.pdf</a:t>
            </a:r>
            <a:endParaRPr i="1" sz="1200">
              <a:solidFill>
                <a:srgbClr val="CFE2F3"/>
              </a:solidFill>
            </a:endParaRPr>
          </a:p>
          <a:p>
            <a:pPr indent="-304800" lvl="0" marL="457200" rtl="0" algn="l">
              <a:spcBef>
                <a:spcPts val="0"/>
              </a:spcBef>
              <a:spcAft>
                <a:spcPts val="0"/>
              </a:spcAft>
              <a:buClr>
                <a:srgbClr val="CFE2F3"/>
              </a:buClr>
              <a:buSzPts val="1200"/>
              <a:buChar char="●"/>
            </a:pPr>
            <a:r>
              <a:rPr lang="en" sz="1200">
                <a:solidFill>
                  <a:schemeClr val="dk1"/>
                </a:solidFill>
              </a:rPr>
              <a:t>If using STEP files: Import into SolidWorks or CAD software. Export as STL for Gazebo SImulation purposes</a:t>
            </a:r>
            <a:endParaRPr i="1" sz="1200">
              <a:solidFill>
                <a:srgbClr val="CFE2F3"/>
              </a:solidFill>
            </a:endParaRPr>
          </a:p>
          <a:p>
            <a:pPr indent="0" lvl="0" marL="457200" rtl="0" algn="l">
              <a:spcBef>
                <a:spcPts val="0"/>
              </a:spcBef>
              <a:spcAft>
                <a:spcPts val="0"/>
              </a:spcAft>
              <a:buNone/>
            </a:pPr>
            <a:r>
              <a:t/>
            </a:r>
            <a:endParaRPr sz="1200">
              <a:solidFill>
                <a:srgbClr val="CFE2F3"/>
              </a:solidFill>
            </a:endParaRPr>
          </a:p>
          <a:p>
            <a:pPr indent="0" lvl="0" marL="0" rtl="0" algn="l">
              <a:spcBef>
                <a:spcPts val="0"/>
              </a:spcBef>
              <a:spcAft>
                <a:spcPts val="0"/>
              </a:spcAft>
              <a:buNone/>
            </a:pPr>
            <a:r>
              <a:t/>
            </a:r>
            <a:endParaRPr sz="1800">
              <a:solidFill>
                <a:srgbClr val="FFFFFF"/>
              </a:solidFill>
            </a:endParaRPr>
          </a:p>
        </p:txBody>
      </p:sp>
      <p:sp>
        <p:nvSpPr>
          <p:cNvPr id="88" name="Google Shape;88;p17"/>
          <p:cNvSpPr txBox="1"/>
          <p:nvPr/>
        </p:nvSpPr>
        <p:spPr>
          <a:xfrm>
            <a:off x="5824738" y="2153325"/>
            <a:ext cx="3183000" cy="2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Graphical </a:t>
            </a:r>
            <a:r>
              <a:rPr lang="en">
                <a:solidFill>
                  <a:srgbClr val="FFFFFF"/>
                </a:solidFill>
              </a:rPr>
              <a:t>Robot Defined in .urdf File</a:t>
            </a:r>
            <a:endParaRPr>
              <a:solidFill>
                <a:srgbClr val="FFFFFF"/>
              </a:solidFill>
            </a:endParaRPr>
          </a:p>
        </p:txBody>
      </p:sp>
      <p:sp>
        <p:nvSpPr>
          <p:cNvPr id="89" name="Google Shape;89;p17"/>
          <p:cNvSpPr txBox="1"/>
          <p:nvPr/>
        </p:nvSpPr>
        <p:spPr>
          <a:xfrm>
            <a:off x="5551650" y="4663175"/>
            <a:ext cx="3587100" cy="3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Robot Model displayed on RViz Application </a:t>
            </a:r>
            <a:endParaRPr>
              <a:solidFill>
                <a:srgbClr val="FFFFFF"/>
              </a:solidFill>
            </a:endParaRPr>
          </a:p>
        </p:txBody>
      </p:sp>
      <p:pic>
        <p:nvPicPr>
          <p:cNvPr id="90" name="Google Shape;90;p17"/>
          <p:cNvPicPr preferRelativeResize="0"/>
          <p:nvPr/>
        </p:nvPicPr>
        <p:blipFill>
          <a:blip r:embed="rId5">
            <a:alphaModFix/>
          </a:blip>
          <a:stretch>
            <a:fillRect/>
          </a:stretch>
        </p:blipFill>
        <p:spPr>
          <a:xfrm>
            <a:off x="6252860" y="135475"/>
            <a:ext cx="2054924" cy="2106701"/>
          </a:xfrm>
          <a:prstGeom prst="rect">
            <a:avLst/>
          </a:prstGeom>
          <a:noFill/>
          <a:ln>
            <a:noFill/>
          </a:ln>
        </p:spPr>
      </p:pic>
      <p:pic>
        <p:nvPicPr>
          <p:cNvPr id="91" name="Google Shape;91;p17"/>
          <p:cNvPicPr preferRelativeResize="0"/>
          <p:nvPr/>
        </p:nvPicPr>
        <p:blipFill>
          <a:blip r:embed="rId6">
            <a:alphaModFix/>
          </a:blip>
          <a:stretch>
            <a:fillRect/>
          </a:stretch>
        </p:blipFill>
        <p:spPr>
          <a:xfrm>
            <a:off x="6224900" y="2708025"/>
            <a:ext cx="2082887" cy="19551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In-door Testing Environment Layout</a:t>
            </a:r>
            <a:endParaRPr/>
          </a:p>
        </p:txBody>
      </p:sp>
      <p:sp>
        <p:nvSpPr>
          <p:cNvPr id="97" name="Google Shape;97;p18"/>
          <p:cNvSpPr txBox="1"/>
          <p:nvPr>
            <p:ph idx="1" type="body"/>
          </p:nvPr>
        </p:nvSpPr>
        <p:spPr>
          <a:xfrm>
            <a:off x="311700" y="9386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Designed using Gazebo’s </a:t>
            </a:r>
            <a:r>
              <a:rPr i="1" lang="en">
                <a:solidFill>
                  <a:srgbClr val="FFFFFF"/>
                </a:solidFill>
              </a:rPr>
              <a:t>Building Editor </a:t>
            </a:r>
            <a:endParaRPr i="1">
              <a:solidFill>
                <a:srgbClr val="FFFFFF"/>
              </a:solidFill>
            </a:endParaRPr>
          </a:p>
          <a:p>
            <a:pPr indent="-317500" lvl="1" marL="914400" rtl="0" algn="l">
              <a:spcBef>
                <a:spcPts val="0"/>
              </a:spcBef>
              <a:spcAft>
                <a:spcPts val="0"/>
              </a:spcAft>
              <a:buClr>
                <a:srgbClr val="FFFFFF"/>
              </a:buClr>
              <a:buSzPts val="1400"/>
              <a:buChar char="○"/>
            </a:pPr>
            <a:r>
              <a:rPr i="1" lang="en">
                <a:solidFill>
                  <a:srgbClr val="FFFFFF"/>
                </a:solidFill>
              </a:rPr>
              <a:t>ROS’s Gazebo </a:t>
            </a:r>
            <a:r>
              <a:rPr b="1" i="1" lang="en" u="sng">
                <a:solidFill>
                  <a:srgbClr val="FFFFFF"/>
                </a:solidFill>
              </a:rPr>
              <a:t>Exported</a:t>
            </a:r>
            <a:r>
              <a:rPr i="1" lang="en">
                <a:solidFill>
                  <a:srgbClr val="FFFFFF"/>
                </a:solidFill>
              </a:rPr>
              <a:t> to Simulation Description Format </a:t>
            </a:r>
            <a:r>
              <a:rPr b="1" i="1" lang="en">
                <a:solidFill>
                  <a:srgbClr val="FFFFFF"/>
                </a:solidFill>
              </a:rPr>
              <a:t>(.sdf)</a:t>
            </a:r>
            <a:endParaRPr b="1" i="1">
              <a:solidFill>
                <a:srgbClr val="FFFFFF"/>
              </a:solidFill>
            </a:endParaRPr>
          </a:p>
          <a:p>
            <a:pPr indent="-317500" lvl="1" marL="914400" rtl="0" algn="l">
              <a:spcBef>
                <a:spcPts val="0"/>
              </a:spcBef>
              <a:spcAft>
                <a:spcPts val="0"/>
              </a:spcAft>
              <a:buClr>
                <a:srgbClr val="FFFFFF"/>
              </a:buClr>
              <a:buSzPts val="1400"/>
              <a:buChar char="○"/>
            </a:pPr>
            <a:r>
              <a:rPr i="1" lang="en">
                <a:solidFill>
                  <a:srgbClr val="FFFFFF"/>
                </a:solidFill>
              </a:rPr>
              <a:t>ROS’s Gazebo can </a:t>
            </a:r>
            <a:r>
              <a:rPr b="1" i="1" lang="en" u="sng">
                <a:solidFill>
                  <a:srgbClr val="FFFFFF"/>
                </a:solidFill>
              </a:rPr>
              <a:t>Import</a:t>
            </a:r>
            <a:r>
              <a:rPr i="1" lang="en">
                <a:solidFill>
                  <a:srgbClr val="FFFFFF"/>
                </a:solidFill>
              </a:rPr>
              <a:t> Solidworks </a:t>
            </a:r>
            <a:r>
              <a:rPr b="1" i="1" lang="en">
                <a:solidFill>
                  <a:srgbClr val="FFFFFF"/>
                </a:solidFill>
              </a:rPr>
              <a:t>(STL) </a:t>
            </a:r>
            <a:r>
              <a:rPr i="1" lang="en">
                <a:solidFill>
                  <a:srgbClr val="FFFFFF"/>
                </a:solidFill>
              </a:rPr>
              <a:t>File into Gazebo</a:t>
            </a:r>
            <a:endParaRPr i="1">
              <a:solidFill>
                <a:srgbClr val="FFFFFF"/>
              </a:solidFill>
            </a:endParaRPr>
          </a:p>
        </p:txBody>
      </p:sp>
      <p:pic>
        <p:nvPicPr>
          <p:cNvPr id="98" name="Google Shape;98;p18"/>
          <p:cNvPicPr preferRelativeResize="0"/>
          <p:nvPr/>
        </p:nvPicPr>
        <p:blipFill>
          <a:blip r:embed="rId3">
            <a:alphaModFix/>
          </a:blip>
          <a:stretch>
            <a:fillRect/>
          </a:stretch>
        </p:blipFill>
        <p:spPr>
          <a:xfrm>
            <a:off x="839849" y="1977399"/>
            <a:ext cx="2513224" cy="2774925"/>
          </a:xfrm>
          <a:prstGeom prst="rect">
            <a:avLst/>
          </a:prstGeom>
          <a:noFill/>
          <a:ln>
            <a:noFill/>
          </a:ln>
        </p:spPr>
      </p:pic>
      <p:pic>
        <p:nvPicPr>
          <p:cNvPr id="99" name="Google Shape;99;p18"/>
          <p:cNvPicPr preferRelativeResize="0"/>
          <p:nvPr/>
        </p:nvPicPr>
        <p:blipFill>
          <a:blip r:embed="rId4">
            <a:alphaModFix/>
          </a:blip>
          <a:stretch>
            <a:fillRect/>
          </a:stretch>
        </p:blipFill>
        <p:spPr>
          <a:xfrm>
            <a:off x="4006175" y="2130475"/>
            <a:ext cx="4718424" cy="2468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Office ROS Visualization</a:t>
            </a:r>
            <a:endParaRPr/>
          </a:p>
        </p:txBody>
      </p:sp>
      <p:sp>
        <p:nvSpPr>
          <p:cNvPr id="105" name="Google Shape;105;p19"/>
          <p:cNvSpPr txBox="1"/>
          <p:nvPr>
            <p:ph idx="1" type="body"/>
          </p:nvPr>
        </p:nvSpPr>
        <p:spPr>
          <a:xfrm>
            <a:off x="311700" y="5576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Import Lidar Visualization Data (yellow) into Gazebo and placed it on the plane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Use Building Editor and Create the Walls and Doorways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File: ~/Master_Project/cmpe295b_ros/</a:t>
            </a:r>
            <a:r>
              <a:rPr lang="en">
                <a:solidFill>
                  <a:srgbClr val="FFFFFF"/>
                </a:solidFill>
              </a:rPr>
              <a:t>scaled_office_revA</a:t>
            </a:r>
            <a:endParaRPr>
              <a:solidFill>
                <a:srgbClr val="FFFFFF"/>
              </a:solidFill>
            </a:endParaRPr>
          </a:p>
          <a:p>
            <a:pPr indent="0" lvl="0" marL="0" rtl="0" algn="l">
              <a:spcBef>
                <a:spcPts val="1600"/>
              </a:spcBef>
              <a:spcAft>
                <a:spcPts val="1600"/>
              </a:spcAft>
              <a:buNone/>
            </a:pPr>
            <a:r>
              <a:t/>
            </a:r>
            <a:endParaRPr>
              <a:solidFill>
                <a:srgbClr val="FFFFFF"/>
              </a:solidFill>
            </a:endParaRPr>
          </a:p>
        </p:txBody>
      </p:sp>
      <p:pic>
        <p:nvPicPr>
          <p:cNvPr id="106" name="Google Shape;106;p19"/>
          <p:cNvPicPr preferRelativeResize="0"/>
          <p:nvPr/>
        </p:nvPicPr>
        <p:blipFill>
          <a:blip r:embed="rId3">
            <a:alphaModFix/>
          </a:blip>
          <a:stretch>
            <a:fillRect/>
          </a:stretch>
        </p:blipFill>
        <p:spPr>
          <a:xfrm rot="-5400000">
            <a:off x="601725" y="1315350"/>
            <a:ext cx="3188350" cy="3710500"/>
          </a:xfrm>
          <a:prstGeom prst="rect">
            <a:avLst/>
          </a:prstGeom>
          <a:noFill/>
          <a:ln>
            <a:noFill/>
          </a:ln>
        </p:spPr>
      </p:pic>
      <p:pic>
        <p:nvPicPr>
          <p:cNvPr id="107" name="Google Shape;107;p19"/>
          <p:cNvPicPr preferRelativeResize="0"/>
          <p:nvPr/>
        </p:nvPicPr>
        <p:blipFill>
          <a:blip r:embed="rId4">
            <a:alphaModFix/>
          </a:blip>
          <a:stretch>
            <a:fillRect/>
          </a:stretch>
        </p:blipFill>
        <p:spPr>
          <a:xfrm>
            <a:off x="4673350" y="1576426"/>
            <a:ext cx="4070250" cy="1248450"/>
          </a:xfrm>
          <a:prstGeom prst="rect">
            <a:avLst/>
          </a:prstGeom>
          <a:noFill/>
          <a:ln>
            <a:noFill/>
          </a:ln>
        </p:spPr>
      </p:pic>
      <p:pic>
        <p:nvPicPr>
          <p:cNvPr id="108" name="Google Shape;108;p19"/>
          <p:cNvPicPr preferRelativeResize="0"/>
          <p:nvPr/>
        </p:nvPicPr>
        <p:blipFill>
          <a:blip r:embed="rId5">
            <a:alphaModFix/>
          </a:blip>
          <a:stretch>
            <a:fillRect/>
          </a:stretch>
        </p:blipFill>
        <p:spPr>
          <a:xfrm flipH="1">
            <a:off x="4776825" y="2877650"/>
            <a:ext cx="3766473" cy="1887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393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Lidar </a:t>
            </a:r>
            <a:r>
              <a:rPr lang="en"/>
              <a:t>Visualization in ROS</a:t>
            </a:r>
            <a:endParaRPr/>
          </a:p>
        </p:txBody>
      </p:sp>
      <p:sp>
        <p:nvSpPr>
          <p:cNvPr id="114" name="Google Shape;114;p20"/>
          <p:cNvSpPr txBox="1"/>
          <p:nvPr>
            <p:ph idx="1" type="body"/>
          </p:nvPr>
        </p:nvSpPr>
        <p:spPr>
          <a:xfrm>
            <a:off x="131750" y="907900"/>
            <a:ext cx="8520600" cy="34164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70000"/>
              </a:lnSpc>
              <a:spcBef>
                <a:spcPts val="0"/>
              </a:spcBef>
              <a:spcAft>
                <a:spcPts val="0"/>
              </a:spcAft>
              <a:buNone/>
            </a:pPr>
            <a:r>
              <a:rPr lang="en"/>
              <a:t>1.Save lidar points into file (.pts):</a:t>
            </a:r>
            <a:endParaRPr/>
          </a:p>
          <a:p>
            <a:pPr indent="0" lvl="0" marL="0" rtl="0" algn="l">
              <a:lnSpc>
                <a:spcPct val="70000"/>
              </a:lnSpc>
              <a:spcBef>
                <a:spcPts val="1600"/>
              </a:spcBef>
              <a:spcAft>
                <a:spcPts val="0"/>
              </a:spcAft>
              <a:buNone/>
            </a:pPr>
            <a:r>
              <a:rPr lang="en"/>
              <a:t>Number of points</a:t>
            </a:r>
            <a:endParaRPr/>
          </a:p>
          <a:p>
            <a:pPr indent="0" lvl="0" marL="0" rtl="0" algn="l">
              <a:lnSpc>
                <a:spcPct val="70000"/>
              </a:lnSpc>
              <a:spcBef>
                <a:spcPts val="1600"/>
              </a:spcBef>
              <a:spcAft>
                <a:spcPts val="0"/>
              </a:spcAft>
              <a:buNone/>
            </a:pPr>
            <a:r>
              <a:rPr lang="en"/>
              <a:t>X Y Z Reflectance R G B</a:t>
            </a:r>
            <a:endParaRPr/>
          </a:p>
          <a:p>
            <a:pPr indent="0" lvl="0" marL="0" rtl="0" algn="l">
              <a:lnSpc>
                <a:spcPct val="70000"/>
              </a:lnSpc>
              <a:spcBef>
                <a:spcPts val="1600"/>
              </a:spcBef>
              <a:spcAft>
                <a:spcPts val="0"/>
              </a:spcAft>
              <a:buNone/>
            </a:pPr>
            <a:r>
              <a:rPr lang="en"/>
              <a:t>2. Convert PTS to PCD</a:t>
            </a:r>
            <a:endParaRPr/>
          </a:p>
          <a:p>
            <a:pPr indent="-342900" lvl="0" marL="914400" rtl="0" algn="l">
              <a:lnSpc>
                <a:spcPct val="70000"/>
              </a:lnSpc>
              <a:spcBef>
                <a:spcPts val="1600"/>
              </a:spcBef>
              <a:spcAft>
                <a:spcPts val="0"/>
              </a:spcAft>
              <a:buSzPts val="1800"/>
              <a:buAutoNum type="alphaLcPeriod"/>
            </a:pPr>
            <a:r>
              <a:rPr lang="en"/>
              <a:t>Convert .pts to .ply using meshlab: </a:t>
            </a:r>
            <a:r>
              <a:rPr lang="en" sz="1100" u="sng">
                <a:solidFill>
                  <a:schemeClr val="hlink"/>
                </a:solidFill>
                <a:latin typeface="Arial"/>
                <a:ea typeface="Arial"/>
                <a:cs typeface="Arial"/>
                <a:sym typeface="Arial"/>
                <a:hlinkClick r:id="rId3"/>
              </a:rPr>
              <a:t>http://www.meshlab.net/#download</a:t>
            </a:r>
            <a:endParaRPr/>
          </a:p>
          <a:p>
            <a:pPr indent="-342900" lvl="0" marL="914400" rtl="0" algn="l">
              <a:lnSpc>
                <a:spcPct val="70000"/>
              </a:lnSpc>
              <a:spcBef>
                <a:spcPts val="0"/>
              </a:spcBef>
              <a:spcAft>
                <a:spcPts val="0"/>
              </a:spcAft>
              <a:buSzPts val="1800"/>
              <a:buAutoNum type="alphaLcPeriod"/>
            </a:pPr>
            <a:r>
              <a:rPr lang="en"/>
              <a:t>Import .pts to mesh lab and save mesh as .ply</a:t>
            </a:r>
            <a:endParaRPr/>
          </a:p>
          <a:p>
            <a:pPr indent="-342900" lvl="0" marL="914400" rtl="0" algn="l">
              <a:lnSpc>
                <a:spcPct val="70000"/>
              </a:lnSpc>
              <a:spcBef>
                <a:spcPts val="0"/>
              </a:spcBef>
              <a:spcAft>
                <a:spcPts val="0"/>
              </a:spcAft>
              <a:buSzPts val="1800"/>
              <a:buAutoNum type="alphaLcPeriod"/>
            </a:pPr>
            <a:r>
              <a:rPr lang="en"/>
              <a:t>Convert .ply to .pcd using: </a:t>
            </a:r>
            <a:r>
              <a:rPr lang="en" sz="1100" u="sng">
                <a:solidFill>
                  <a:schemeClr val="hlink"/>
                </a:solidFill>
                <a:latin typeface="Arial"/>
                <a:ea typeface="Arial"/>
                <a:cs typeface="Arial"/>
                <a:sym typeface="Arial"/>
                <a:hlinkClick r:id="rId4"/>
              </a:rPr>
              <a:t>https://github.com/PointCloudLibrary/pcl/blob/master/io/tools/converter.cpp</a:t>
            </a:r>
            <a:endParaRPr/>
          </a:p>
          <a:p>
            <a:pPr indent="0" lvl="0" marL="0" rtl="0" algn="l">
              <a:lnSpc>
                <a:spcPct val="70000"/>
              </a:lnSpc>
              <a:spcBef>
                <a:spcPts val="1600"/>
              </a:spcBef>
              <a:spcAft>
                <a:spcPts val="0"/>
              </a:spcAft>
              <a:buNone/>
            </a:pPr>
            <a:r>
              <a:rPr lang="en"/>
              <a:t>3. Import pcd file to Rviz: </a:t>
            </a:r>
            <a:endParaRPr/>
          </a:p>
          <a:p>
            <a:pPr indent="-317500" lvl="1" marL="914400" rtl="0" algn="l">
              <a:lnSpc>
                <a:spcPct val="70000"/>
              </a:lnSpc>
              <a:spcBef>
                <a:spcPts val="1600"/>
              </a:spcBef>
              <a:spcAft>
                <a:spcPts val="0"/>
              </a:spcAft>
              <a:buSzPts val="1400"/>
              <a:buAutoNum type="alphaLcPeriod"/>
            </a:pPr>
            <a:r>
              <a:rPr lang="en"/>
              <a:t>Roscore/Rosrun available after installing ROS</a:t>
            </a:r>
            <a:endParaRPr/>
          </a:p>
          <a:p>
            <a:pPr indent="-317500" lvl="1" marL="914400" rtl="0" algn="l">
              <a:lnSpc>
                <a:spcPct val="70000"/>
              </a:lnSpc>
              <a:spcBef>
                <a:spcPts val="0"/>
              </a:spcBef>
              <a:spcAft>
                <a:spcPts val="0"/>
              </a:spcAft>
              <a:buSzPts val="1400"/>
              <a:buAutoNum type="alphaLcPeriod"/>
            </a:pPr>
            <a:r>
              <a:rPr lang="en"/>
              <a:t>4 terminals required to visualize lidar data</a:t>
            </a:r>
            <a:endParaRPr/>
          </a:p>
          <a:p>
            <a:pPr indent="-317500" lvl="1" marL="914400" rtl="0" algn="l">
              <a:lnSpc>
                <a:spcPct val="70000"/>
              </a:lnSpc>
              <a:spcBef>
                <a:spcPts val="0"/>
              </a:spcBef>
              <a:spcAft>
                <a:spcPts val="0"/>
              </a:spcAft>
              <a:buSzPts val="1400"/>
              <a:buAutoNum type="alphaLcPeriod"/>
            </a:pPr>
            <a:r>
              <a:rPr lang="en"/>
              <a:t>1st terminal: “roscore” runs ROS</a:t>
            </a:r>
            <a:endParaRPr/>
          </a:p>
          <a:p>
            <a:pPr indent="-317500" lvl="1" marL="914400" rtl="0" algn="l">
              <a:lnSpc>
                <a:spcPct val="70000"/>
              </a:lnSpc>
              <a:spcBef>
                <a:spcPts val="0"/>
              </a:spcBef>
              <a:spcAft>
                <a:spcPts val="0"/>
              </a:spcAft>
              <a:buSzPts val="1400"/>
              <a:buAutoNum type="alphaLcPeriod"/>
            </a:pPr>
            <a:r>
              <a:rPr lang="en"/>
              <a:t>2nd terminal: read in .pcd file “</a:t>
            </a:r>
            <a:r>
              <a:rPr lang="en" sz="1000">
                <a:solidFill>
                  <a:srgbClr val="FFFFFF"/>
                </a:solidFill>
                <a:latin typeface="Arial"/>
                <a:ea typeface="Arial"/>
                <a:cs typeface="Arial"/>
                <a:sym typeface="Arial"/>
              </a:rPr>
              <a:t>rosrun pcl_ros pcd_to_pointcloud file.pcd 0.1_frame_id:=/odom”</a:t>
            </a:r>
            <a:endParaRPr sz="1000">
              <a:solidFill>
                <a:srgbClr val="FFFFFF"/>
              </a:solidFill>
              <a:latin typeface="Arial"/>
              <a:ea typeface="Arial"/>
              <a:cs typeface="Arial"/>
              <a:sym typeface="Arial"/>
            </a:endParaRPr>
          </a:p>
          <a:p>
            <a:pPr indent="-317500" lvl="1" marL="914400" rtl="0" algn="l">
              <a:lnSpc>
                <a:spcPct val="70000"/>
              </a:lnSpc>
              <a:spcBef>
                <a:spcPts val="0"/>
              </a:spcBef>
              <a:spcAft>
                <a:spcPts val="0"/>
              </a:spcAft>
              <a:buSzPts val="1400"/>
              <a:buAutoNum type="alphaLcPeriod"/>
            </a:pPr>
            <a:r>
              <a:rPr lang="en"/>
              <a:t>3rd terminal: set the position of the axes in the world: “</a:t>
            </a:r>
            <a:r>
              <a:rPr lang="en" sz="1000">
                <a:solidFill>
                  <a:srgbClr val="FFFFFF"/>
                </a:solidFill>
                <a:latin typeface="Arial"/>
                <a:ea typeface="Arial"/>
                <a:cs typeface="Arial"/>
                <a:sym typeface="Arial"/>
              </a:rPr>
              <a:t>rosrun tf static_transform_publisher -0.25 -2.5 0 79.5 0 0 odom start 1</a:t>
            </a:r>
            <a:r>
              <a:rPr lang="en"/>
              <a:t>”</a:t>
            </a:r>
            <a:endParaRPr/>
          </a:p>
          <a:p>
            <a:pPr indent="-317500" lvl="1" marL="914400" rtl="0" algn="l">
              <a:lnSpc>
                <a:spcPct val="70000"/>
              </a:lnSpc>
              <a:spcBef>
                <a:spcPts val="0"/>
              </a:spcBef>
              <a:spcAft>
                <a:spcPts val="0"/>
              </a:spcAft>
              <a:buSzPts val="1400"/>
              <a:buAutoNum type="alphaLcPeriod"/>
            </a:pPr>
            <a:r>
              <a:rPr lang="en"/>
              <a:t>4th terminal: run rviz for visualization: “rosrun rviz rviz”</a:t>
            </a:r>
            <a:endParaRPr sz="1000">
              <a:solidFill>
                <a:srgbClr val="FFFF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290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Lidar Visualization in ROS cont.</a:t>
            </a:r>
            <a:endParaRPr/>
          </a:p>
        </p:txBody>
      </p:sp>
      <p:sp>
        <p:nvSpPr>
          <p:cNvPr id="120" name="Google Shape;120;p21"/>
          <p:cNvSpPr txBox="1"/>
          <p:nvPr>
            <p:ph idx="1" type="body"/>
          </p:nvPr>
        </p:nvSpPr>
        <p:spPr>
          <a:xfrm>
            <a:off x="153925" y="863550"/>
            <a:ext cx="8520600" cy="3416400"/>
          </a:xfrm>
          <a:prstGeom prst="rect">
            <a:avLst/>
          </a:prstGeom>
          <a:ln>
            <a:noFill/>
          </a:ln>
        </p:spPr>
        <p:txBody>
          <a:bodyPr anchorCtr="0" anchor="t" bIns="91425" lIns="91425" spcFirstLastPara="1" rIns="91425" wrap="square" tIns="91425">
            <a:noAutofit/>
          </a:bodyPr>
          <a:lstStyle/>
          <a:p>
            <a:pPr indent="-342900" lvl="0" marL="457200" rtl="0" algn="l">
              <a:lnSpc>
                <a:spcPct val="70000"/>
              </a:lnSpc>
              <a:spcBef>
                <a:spcPts val="0"/>
              </a:spcBef>
              <a:spcAft>
                <a:spcPts val="0"/>
              </a:spcAft>
              <a:buSzPts val="1800"/>
              <a:buAutoNum type="arabicPeriod"/>
            </a:pPr>
            <a:r>
              <a:rPr lang="en"/>
              <a:t>RVIZ GUI</a:t>
            </a:r>
            <a:endParaRPr/>
          </a:p>
          <a:p>
            <a:pPr indent="-342900" lvl="1" marL="914400" rtl="0" algn="l">
              <a:lnSpc>
                <a:spcPct val="70000"/>
              </a:lnSpc>
              <a:spcBef>
                <a:spcPts val="0"/>
              </a:spcBef>
              <a:spcAft>
                <a:spcPts val="0"/>
              </a:spcAft>
              <a:buSzPts val="1800"/>
              <a:buAutoNum type="alphaLcPeriod"/>
            </a:pPr>
            <a:r>
              <a:rPr lang="en" sz="1800"/>
              <a:t>Change fixed frame to “odom”</a:t>
            </a:r>
            <a:endParaRPr sz="1800"/>
          </a:p>
          <a:p>
            <a:pPr indent="-342900" lvl="1" marL="914400" rtl="0" algn="l">
              <a:lnSpc>
                <a:spcPct val="70000"/>
              </a:lnSpc>
              <a:spcBef>
                <a:spcPts val="0"/>
              </a:spcBef>
              <a:spcAft>
                <a:spcPts val="0"/>
              </a:spcAft>
              <a:buSzPts val="1800"/>
              <a:buAutoNum type="alphaLcPeriod"/>
            </a:pPr>
            <a:r>
              <a:rPr lang="en" sz="1800"/>
              <a:t>Add pointcloud 2 node and change topic to “cloud_pcd”*see terminal 2 for topic name</a:t>
            </a:r>
            <a:endParaRPr sz="1800"/>
          </a:p>
          <a:p>
            <a:pPr indent="-342900" lvl="1" marL="914400" rtl="0" algn="l">
              <a:lnSpc>
                <a:spcPct val="70000"/>
              </a:lnSpc>
              <a:spcBef>
                <a:spcPts val="0"/>
              </a:spcBef>
              <a:spcAft>
                <a:spcPts val="0"/>
              </a:spcAft>
              <a:buSzPts val="1800"/>
              <a:buAutoNum type="alphaLcPeriod"/>
            </a:pPr>
            <a:r>
              <a:rPr lang="en" sz="1800"/>
              <a:t>Add axes and change fixed frame to “start” *see terminal 3 for frame name</a:t>
            </a:r>
            <a:endParaRPr sz="1800"/>
          </a:p>
          <a:p>
            <a:pPr indent="0" lvl="0" marL="914400" rtl="0" algn="l">
              <a:lnSpc>
                <a:spcPct val="70000"/>
              </a:lnSpc>
              <a:spcBef>
                <a:spcPts val="1600"/>
              </a:spcBef>
              <a:spcAft>
                <a:spcPts val="1600"/>
              </a:spcAft>
              <a:buNone/>
            </a:pPr>
            <a:r>
              <a:rPr lang="en" sz="1800"/>
              <a:t> </a:t>
            </a:r>
            <a:r>
              <a:rPr lang="en" sz="1800" u="sng">
                <a:solidFill>
                  <a:schemeClr val="hlink"/>
                </a:solidFill>
                <a:hlinkClick r:id="rId3"/>
              </a:rPr>
              <a:t>https://l.facebook.com/l.php?u=https%3A%2F%2Fyoutu.be%2F0o2tK4Y-kJY%3Ffbclid%3DIwAR0cUdC4mrfm-OJrsdSawqM2E4pHQEb5XxkdxMj0KUHy_Hp9A8NGMv_m7TY&amp;h=AT33fdlC4mo0WG-C8sfU1kqyx3cyJVuomyDNPFE8yy07B00aQC1izUlf39qT2Cy2to9_KjzxuzEDRwMqSx8bkEp_SmTgiRnCFm9HWLzpqu8BrCasZyh4gnFz8F9j_X3H9W3l</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