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6"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BC04A1-069E-40F5-9516-824464560790}">
  <a:tblStyle styleId="{DBBC04A1-069E-40F5-9516-8244645607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4" d="100"/>
          <a:sy n="54" d="100"/>
        </p:scale>
        <p:origin x="164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25c4fc1846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g125c4fc1846_0_2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25c4fc1846_0_23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25c4fc1846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25c4fc1846_0_25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25c4fc1846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25c4fc1846_0_27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25c4fc184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25c4fc1846_0_28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25c4fc1846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5c4fc1846_0_2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5c4fc1846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25c4fc1846_0_2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25c4fc1846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5c4fc1846_0_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5c4fc1846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25c4fc1846_0_1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125c4fc184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25c4fc1846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25c4fc1846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5c4fc184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25c4fc1846_0_15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5c4fc1846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125c4fc1846_0_20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25c4fc1846_0_2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25c4fc1846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992767"/>
            <a:ext cx="8520600" cy="27369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3778833"/>
            <a:ext cx="8520600" cy="10569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13" name="Google Shape;13;p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lvl="0"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1pPr>
            <a:lvl2pPr marL="0" lvl="1"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2pPr>
            <a:lvl3pPr marL="0" lvl="2"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3pPr>
            <a:lvl4pPr marL="0" lvl="3"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4pPr>
            <a:lvl5pPr marL="0" lvl="4"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5pPr>
            <a:lvl6pPr marL="0" lvl="5"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6pPr>
            <a:lvl7pPr marL="0" lvl="6"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7pPr>
            <a:lvl8pPr marL="0" lvl="7"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8pPr>
            <a:lvl9pPr marL="0" lvl="8" indent="0" algn="r">
              <a:lnSpc>
                <a:spcPct val="100000"/>
              </a:lnSpc>
              <a:spcBef>
                <a:spcPts val="0"/>
              </a:spcBef>
              <a:spcAft>
                <a:spcPts val="0"/>
              </a:spcAft>
              <a:buSzPts val="1000"/>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536633"/>
            <a:ext cx="3999900" cy="4555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3" name="Google Shape;23;p4"/>
          <p:cNvSpPr txBox="1">
            <a:spLocks noGrp="1"/>
          </p:cNvSpPr>
          <p:nvPr>
            <p:ph type="body" idx="2"/>
          </p:nvPr>
        </p:nvSpPr>
        <p:spPr>
          <a:xfrm>
            <a:off x="4832400" y="1536633"/>
            <a:ext cx="3999900" cy="45552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740800"/>
            <a:ext cx="2808000" cy="10077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852800"/>
            <a:ext cx="2808000" cy="4239300"/>
          </a:xfrm>
          <a:prstGeom prst="rect">
            <a:avLst/>
          </a:prstGeom>
          <a:noFill/>
          <a:ln>
            <a:noFill/>
          </a:ln>
        </p:spPr>
        <p:txBody>
          <a:bodyPr spcFirstLastPara="1" wrap="square" lIns="91425" tIns="91425" rIns="91425" bIns="91425" anchor="ctr" anchorCtr="0">
            <a:noAutofit/>
          </a:bodyPr>
          <a:lstStyle>
            <a:lvl1pPr marL="457200" marR="0" lvl="0"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600200"/>
            <a:ext cx="6367800" cy="5454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265500" y="1644233"/>
            <a:ext cx="4045200" cy="1976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3737433"/>
            <a:ext cx="4045200" cy="16467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39" name="Google Shape;39;p8"/>
          <p:cNvSpPr txBox="1">
            <a:spLocks noGrp="1"/>
          </p:cNvSpPr>
          <p:nvPr>
            <p:ph type="body" idx="2"/>
          </p:nvPr>
        </p:nvSpPr>
        <p:spPr>
          <a:xfrm>
            <a:off x="4939500" y="965433"/>
            <a:ext cx="3837000" cy="4926900"/>
          </a:xfrm>
          <a:prstGeom prst="rect">
            <a:avLst/>
          </a:prstGeom>
          <a:noFill/>
          <a:ln>
            <a:noFill/>
          </a:ln>
        </p:spPr>
        <p:txBody>
          <a:bodyPr spcFirstLastPara="1" wrap="square" lIns="91425" tIns="91425" rIns="91425" bIns="91425" anchor="ctr"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40" name="Google Shape;40;p8"/>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5640767"/>
            <a:ext cx="5998800" cy="8067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stStyle>
          <a:p>
            <a:endParaRPr/>
          </a:p>
        </p:txBody>
      </p:sp>
      <p:sp>
        <p:nvSpPr>
          <p:cNvPr id="43" name="Google Shape;43;p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chemeClr val="dk1"/>
              </a:buClr>
              <a:buSzPts val="2800"/>
              <a:buFont typeface="Arial"/>
              <a:buNone/>
              <a:defRPr sz="28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8" name="Google Shape;8;p1" descr="A picture containing food&#10;&#10;Description automatically generated"/>
          <p:cNvPicPr preferRelativeResize="0"/>
          <p:nvPr/>
        </p:nvPicPr>
        <p:blipFill rotWithShape="1">
          <a:blip r:embed="rId10">
            <a:alphaModFix/>
          </a:blip>
          <a:srcRect/>
          <a:stretch/>
        </p:blipFill>
        <p:spPr>
          <a:xfrm>
            <a:off x="122842" y="6088378"/>
            <a:ext cx="1319592" cy="653944"/>
          </a:xfrm>
          <a:prstGeom prst="rect">
            <a:avLst/>
          </a:prstGeom>
          <a:noFill/>
          <a:ln>
            <a:noFill/>
          </a:ln>
        </p:spPr>
      </p:pic>
      <p:sp>
        <p:nvSpPr>
          <p:cNvPr id="9" name="Google Shape;9;p1"/>
          <p:cNvSpPr txBox="1"/>
          <p:nvPr/>
        </p:nvSpPr>
        <p:spPr>
          <a:xfrm>
            <a:off x="4085328" y="6496101"/>
            <a:ext cx="2332690"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7F7F7F"/>
                </a:solidFill>
                <a:latin typeface="Arial"/>
                <a:ea typeface="Arial"/>
                <a:cs typeface="Arial"/>
                <a:sym typeface="Arial"/>
              </a:rPr>
              <a:t>Department Of Computer Engineering</a:t>
            </a:r>
            <a:endParaRPr sz="1000" b="0" i="0" u="none" strike="noStrike" cap="none">
              <a:solidFill>
                <a:srgbClr val="7F7F7F"/>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0"/>
          <p:cNvSpPr txBox="1">
            <a:spLocks noGrp="1"/>
          </p:cNvSpPr>
          <p:nvPr>
            <p:ph type="ctrTitle"/>
          </p:nvPr>
        </p:nvSpPr>
        <p:spPr>
          <a:xfrm>
            <a:off x="283575" y="373798"/>
            <a:ext cx="8520600" cy="17409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US" sz="3600">
                <a:highlight>
                  <a:schemeClr val="lt1"/>
                </a:highlight>
              </a:rPr>
              <a:t>Air Canvas and Virtual Computer System</a:t>
            </a:r>
            <a:endParaRPr sz="3600"/>
          </a:p>
        </p:txBody>
      </p:sp>
      <p:sp>
        <p:nvSpPr>
          <p:cNvPr id="49" name="Google Shape;49;p10"/>
          <p:cNvSpPr txBox="1">
            <a:spLocks noGrp="1"/>
          </p:cNvSpPr>
          <p:nvPr>
            <p:ph type="subTitle" idx="1"/>
          </p:nvPr>
        </p:nvSpPr>
        <p:spPr>
          <a:xfrm>
            <a:off x="0" y="2711850"/>
            <a:ext cx="8520600" cy="3421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US" dirty="0"/>
              <a:t>     </a:t>
            </a:r>
            <a:endParaRPr sz="1800" b="1" dirty="0">
              <a:solidFill>
                <a:schemeClr val="dk1"/>
              </a:solidFill>
            </a:endParaRPr>
          </a:p>
          <a:p>
            <a:pPr marL="3657600" lvl="0" indent="0" algn="l" rtl="0">
              <a:spcBef>
                <a:spcPts val="0"/>
              </a:spcBef>
              <a:spcAft>
                <a:spcPts val="0"/>
              </a:spcAft>
              <a:buClr>
                <a:schemeClr val="dk1"/>
              </a:buClr>
              <a:buSzPts val="2800"/>
              <a:buFont typeface="Arial"/>
              <a:buNone/>
            </a:pPr>
            <a:r>
              <a:rPr lang="en-US" sz="2400" dirty="0">
                <a:solidFill>
                  <a:schemeClr val="dk1"/>
                </a:solidFill>
              </a:rPr>
              <a:t>Darshan Patel	118A1020                </a:t>
            </a:r>
            <a:endParaRPr sz="2400" dirty="0">
              <a:solidFill>
                <a:schemeClr val="dk1"/>
              </a:solidFill>
            </a:endParaRPr>
          </a:p>
          <a:p>
            <a:pPr marL="3657600" lvl="0" indent="0" algn="l" rtl="0">
              <a:spcBef>
                <a:spcPts val="0"/>
              </a:spcBef>
              <a:spcAft>
                <a:spcPts val="0"/>
              </a:spcAft>
              <a:buClr>
                <a:schemeClr val="dk1"/>
              </a:buClr>
              <a:buSzPts val="1100"/>
              <a:buFont typeface="Arial"/>
              <a:buNone/>
            </a:pPr>
            <a:r>
              <a:rPr lang="en-US" sz="2400" dirty="0">
                <a:solidFill>
                  <a:schemeClr val="dk1"/>
                </a:solidFill>
              </a:rPr>
              <a:t>Kriti Kakkar		118A1032	</a:t>
            </a:r>
            <a:endParaRPr sz="2400" dirty="0">
              <a:solidFill>
                <a:schemeClr val="dk1"/>
              </a:solidFill>
            </a:endParaRPr>
          </a:p>
          <a:p>
            <a:pPr marL="3657600" lvl="0" indent="0" algn="l" rtl="0">
              <a:spcBef>
                <a:spcPts val="0"/>
              </a:spcBef>
              <a:spcAft>
                <a:spcPts val="0"/>
              </a:spcAft>
              <a:buClr>
                <a:schemeClr val="dk1"/>
              </a:buClr>
              <a:buSzPts val="1100"/>
              <a:buFont typeface="Arial"/>
              <a:buNone/>
            </a:pPr>
            <a:r>
              <a:rPr lang="en-US" sz="2400" dirty="0" err="1">
                <a:solidFill>
                  <a:schemeClr val="dk1"/>
                </a:solidFill>
              </a:rPr>
              <a:t>Harshitha</a:t>
            </a:r>
            <a:r>
              <a:rPr lang="en-US" sz="2400" dirty="0">
                <a:solidFill>
                  <a:schemeClr val="dk1"/>
                </a:solidFill>
              </a:rPr>
              <a:t> </a:t>
            </a:r>
            <a:r>
              <a:rPr lang="en-US" sz="2400" dirty="0" err="1">
                <a:solidFill>
                  <a:schemeClr val="dk1"/>
                </a:solidFill>
              </a:rPr>
              <a:t>Moolya</a:t>
            </a:r>
            <a:r>
              <a:rPr lang="en-US" sz="2400" dirty="0">
                <a:solidFill>
                  <a:schemeClr val="dk1"/>
                </a:solidFill>
              </a:rPr>
              <a:t>	118A1048</a:t>
            </a:r>
            <a:endParaRPr sz="2400" dirty="0">
              <a:solidFill>
                <a:schemeClr val="dk1"/>
              </a:solidFill>
            </a:endParaRPr>
          </a:p>
          <a:p>
            <a:pPr marL="0" lvl="0" indent="0" algn="ctr" rtl="0">
              <a:lnSpc>
                <a:spcPct val="100000"/>
              </a:lnSpc>
              <a:spcBef>
                <a:spcPts val="0"/>
              </a:spcBef>
              <a:spcAft>
                <a:spcPts val="0"/>
              </a:spcAft>
              <a:buSzPts val="2800"/>
              <a:buNone/>
            </a:pPr>
            <a:r>
              <a:rPr lang="en-US" sz="2400" dirty="0">
                <a:solidFill>
                  <a:schemeClr val="dk1"/>
                </a:solidFill>
              </a:rPr>
              <a:t> </a:t>
            </a:r>
            <a:r>
              <a:rPr lang="en-US" sz="2400" dirty="0"/>
              <a:t>         </a:t>
            </a:r>
            <a:endParaRPr sz="2400" dirty="0"/>
          </a:p>
          <a:p>
            <a:pPr marL="0" lvl="0" indent="0" algn="ctr" rtl="0">
              <a:lnSpc>
                <a:spcPct val="100000"/>
              </a:lnSpc>
              <a:spcBef>
                <a:spcPts val="0"/>
              </a:spcBef>
              <a:spcAft>
                <a:spcPts val="0"/>
              </a:spcAft>
              <a:buSzPts val="2800"/>
              <a:buNone/>
            </a:pPr>
            <a:endParaRPr sz="2400" dirty="0"/>
          </a:p>
          <a:p>
            <a:pPr marL="0" lvl="0" indent="0" algn="ctr" rtl="0">
              <a:lnSpc>
                <a:spcPct val="100000"/>
              </a:lnSpc>
              <a:spcBef>
                <a:spcPts val="0"/>
              </a:spcBef>
              <a:spcAft>
                <a:spcPts val="0"/>
              </a:spcAft>
              <a:buSzPts val="2800"/>
              <a:buNone/>
            </a:pPr>
            <a:endParaRPr sz="1400" dirty="0"/>
          </a:p>
          <a:p>
            <a:pPr marL="0" lvl="0" indent="0" algn="ctr" rtl="0">
              <a:lnSpc>
                <a:spcPct val="100000"/>
              </a:lnSpc>
              <a:spcBef>
                <a:spcPts val="0"/>
              </a:spcBef>
              <a:spcAft>
                <a:spcPts val="0"/>
              </a:spcAft>
              <a:buSzPts val="2800"/>
              <a:buNone/>
            </a:pPr>
            <a:endParaRPr sz="1400" dirty="0"/>
          </a:p>
          <a:p>
            <a:pPr marL="0" lvl="0" indent="0" algn="ctr" rtl="0">
              <a:lnSpc>
                <a:spcPct val="100000"/>
              </a:lnSpc>
              <a:spcBef>
                <a:spcPts val="0"/>
              </a:spcBef>
              <a:spcAft>
                <a:spcPts val="0"/>
              </a:spcAft>
              <a:buSzPts val="2800"/>
              <a:buNone/>
            </a:pPr>
            <a:endParaRPr sz="1400" dirty="0"/>
          </a:p>
          <a:p>
            <a:pPr marL="0" lvl="0" indent="0" algn="ctr" rtl="0">
              <a:lnSpc>
                <a:spcPct val="100000"/>
              </a:lnSpc>
              <a:spcBef>
                <a:spcPts val="0"/>
              </a:spcBef>
              <a:spcAft>
                <a:spcPts val="0"/>
              </a:spcAft>
              <a:buSzPts val="2800"/>
              <a:buNone/>
            </a:pPr>
            <a:r>
              <a:rPr lang="en-US" sz="1400" dirty="0"/>
              <a:t>				</a:t>
            </a:r>
            <a:r>
              <a:rPr lang="en-US" sz="1800" b="1" dirty="0"/>
              <a:t>Project  Guide: </a:t>
            </a:r>
            <a:r>
              <a:rPr lang="en-US" sz="1800" b="1" dirty="0">
                <a:solidFill>
                  <a:schemeClr val="dk1"/>
                </a:solidFill>
              </a:rPr>
              <a:t>Prof. </a:t>
            </a:r>
            <a:r>
              <a:rPr lang="en-US" sz="1800" b="1" dirty="0" err="1">
                <a:solidFill>
                  <a:schemeClr val="dk1"/>
                </a:solidFill>
              </a:rPr>
              <a:t>Masooda</a:t>
            </a:r>
            <a:r>
              <a:rPr lang="en-US" sz="1800" b="1" dirty="0">
                <a:solidFill>
                  <a:schemeClr val="dk1"/>
                </a:solidFill>
              </a:rPr>
              <a:t> </a:t>
            </a:r>
            <a:r>
              <a:rPr lang="en-US" sz="1800" b="1" dirty="0" err="1">
                <a:solidFill>
                  <a:schemeClr val="dk1"/>
                </a:solidFill>
              </a:rPr>
              <a:t>Modak</a:t>
            </a:r>
            <a:endParaRPr sz="1800" b="1" dirty="0"/>
          </a:p>
        </p:txBody>
      </p:sp>
      <p:sp>
        <p:nvSpPr>
          <p:cNvPr id="50" name="Google Shape;50;p10"/>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10</a:t>
            </a:fld>
            <a:endParaRPr/>
          </a:p>
        </p:txBody>
      </p:sp>
      <p:sp>
        <p:nvSpPr>
          <p:cNvPr id="112" name="Google Shape;112;p19"/>
          <p:cNvSpPr txBox="1">
            <a:spLocks noGrp="1"/>
          </p:cNvSpPr>
          <p:nvPr>
            <p:ph type="title"/>
          </p:nvPr>
        </p:nvSpPr>
        <p:spPr>
          <a:xfrm>
            <a:off x="311700" y="593373"/>
            <a:ext cx="85206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US" sz="2900"/>
              <a:t>Methodology</a:t>
            </a:r>
            <a:endParaRPr sz="2900"/>
          </a:p>
          <a:p>
            <a:pPr marL="0" lvl="0" indent="0" algn="ctr" rtl="0">
              <a:spcBef>
                <a:spcPts val="0"/>
              </a:spcBef>
              <a:spcAft>
                <a:spcPts val="0"/>
              </a:spcAft>
              <a:buSzPts val="1100"/>
              <a:buNone/>
            </a:pPr>
            <a:endParaRPr/>
          </a:p>
          <a:p>
            <a:pPr marL="0" lvl="0" indent="0" algn="ctr" rtl="0">
              <a:lnSpc>
                <a:spcPct val="100000"/>
              </a:lnSpc>
              <a:spcBef>
                <a:spcPts val="0"/>
              </a:spcBef>
              <a:spcAft>
                <a:spcPts val="0"/>
              </a:spcAft>
              <a:buSzPts val="2800"/>
              <a:buNone/>
            </a:pPr>
            <a:endParaRPr/>
          </a:p>
        </p:txBody>
      </p:sp>
      <p:sp>
        <p:nvSpPr>
          <p:cNvPr id="113" name="Google Shape;113;p19"/>
          <p:cNvSpPr txBox="1">
            <a:spLocks noGrp="1"/>
          </p:cNvSpPr>
          <p:nvPr>
            <p:ph type="body" idx="1"/>
          </p:nvPr>
        </p:nvSpPr>
        <p:spPr>
          <a:xfrm>
            <a:off x="457200" y="1434075"/>
            <a:ext cx="8229600" cy="469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2400" b="1">
                <a:solidFill>
                  <a:schemeClr val="dk1"/>
                </a:solidFill>
              </a:rPr>
              <a:t>Methodology For </a:t>
            </a:r>
            <a:r>
              <a:rPr lang="en-US" sz="2800" b="1">
                <a:solidFill>
                  <a:schemeClr val="dk1"/>
                </a:solidFill>
                <a:highlight>
                  <a:schemeClr val="lt1"/>
                </a:highlight>
                <a:latin typeface="Times New Roman"/>
                <a:ea typeface="Times New Roman"/>
                <a:cs typeface="Times New Roman"/>
                <a:sym typeface="Times New Roman"/>
              </a:rPr>
              <a:t>Virtual Computer System</a:t>
            </a:r>
            <a:endParaRPr sz="2400" b="1">
              <a:solidFill>
                <a:schemeClr val="dk1"/>
              </a:solidFill>
            </a:endParaRPr>
          </a:p>
          <a:p>
            <a:pPr marL="0" lvl="0" indent="0" algn="l" rtl="0">
              <a:spcBef>
                <a:spcPts val="0"/>
              </a:spcBef>
              <a:spcAft>
                <a:spcPts val="0"/>
              </a:spcAft>
              <a:buSzPts val="1100"/>
              <a:buNone/>
            </a:pPr>
            <a:endParaRPr sz="2400" b="1">
              <a:solidFill>
                <a:schemeClr val="dk1"/>
              </a:solidFill>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camera will start taking the input from webcam.</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Using the hand detection module of OpenCV library,we will track the hands.It will also track the landmarks on hands.</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characters are displayed on the screen as buttons.</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If the distance between the fingers is less than a specific distance then click operation will be performed.</a:t>
            </a:r>
            <a:endParaRPr sz="1800">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text will be displayed wherever the cursor is pointed in the screen.</a:t>
            </a:r>
            <a:endParaRPr sz="1800">
              <a:solidFill>
                <a:schemeClr val="dk1"/>
              </a:solidFill>
              <a:latin typeface="Times New Roman"/>
              <a:ea typeface="Times New Roman"/>
              <a:cs typeface="Times New Roman"/>
              <a:sym typeface="Times New Roman"/>
            </a:endParaRPr>
          </a:p>
          <a:p>
            <a:pPr marL="457200" lvl="0" indent="0" algn="just" rtl="0">
              <a:spcBef>
                <a:spcPts val="0"/>
              </a:spcBef>
              <a:spcAft>
                <a:spcPts val="0"/>
              </a:spcAft>
              <a:buNone/>
            </a:pPr>
            <a:endParaRPr sz="1800">
              <a:solidFill>
                <a:schemeClr val="dk1"/>
              </a:solidFill>
              <a:highlight>
                <a:schemeClr val="lt1"/>
              </a:highlight>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body" idx="1"/>
          </p:nvPr>
        </p:nvSpPr>
        <p:spPr>
          <a:xfrm>
            <a:off x="311700" y="271900"/>
            <a:ext cx="8404200" cy="6175500"/>
          </a:xfrm>
          <a:prstGeom prst="rect">
            <a:avLst/>
          </a:prstGeom>
        </p:spPr>
        <p:txBody>
          <a:bodyPr spcFirstLastPara="1" wrap="square" lIns="91425" tIns="91425" rIns="91425" bIns="91425" anchor="ctr" anchorCtr="0">
            <a:noAutofit/>
          </a:bodyPr>
          <a:lstStyle/>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286000" lvl="0" indent="457200" algn="l" rtl="0">
              <a:spcBef>
                <a:spcPts val="0"/>
              </a:spcBef>
              <a:spcAft>
                <a:spcPts val="0"/>
              </a:spcAft>
              <a:buNone/>
            </a:pPr>
            <a:endParaRPr>
              <a:solidFill>
                <a:schemeClr val="dk1"/>
              </a:solidFill>
            </a:endParaRPr>
          </a:p>
          <a:p>
            <a:pPr marL="274320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   </a:t>
            </a:r>
            <a:endParaRPr b="1">
              <a:solidFill>
                <a:schemeClr val="dk1"/>
              </a:solidFill>
              <a:latin typeface="Times New Roman"/>
              <a:ea typeface="Times New Roman"/>
              <a:cs typeface="Times New Roman"/>
              <a:sym typeface="Times New Roman"/>
            </a:endParaRPr>
          </a:p>
          <a:p>
            <a:pPr marL="2743200" lvl="0" indent="0" algn="l" rtl="0">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     Flow Chart Of Virtual keyboard System</a:t>
            </a:r>
            <a:endParaRPr b="1">
              <a:latin typeface="Times New Roman"/>
              <a:ea typeface="Times New Roman"/>
              <a:cs typeface="Times New Roman"/>
              <a:sym typeface="Times New Roman"/>
            </a:endParaRPr>
          </a:p>
        </p:txBody>
      </p:sp>
      <p:sp>
        <p:nvSpPr>
          <p:cNvPr id="119" name="Google Shape;119;p2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11</a:t>
            </a:fld>
            <a:endParaRPr/>
          </a:p>
        </p:txBody>
      </p:sp>
      <p:pic>
        <p:nvPicPr>
          <p:cNvPr id="120" name="Google Shape;120;p20"/>
          <p:cNvPicPr preferRelativeResize="0"/>
          <p:nvPr/>
        </p:nvPicPr>
        <p:blipFill>
          <a:blip r:embed="rId3">
            <a:alphaModFix/>
          </a:blip>
          <a:stretch>
            <a:fillRect/>
          </a:stretch>
        </p:blipFill>
        <p:spPr>
          <a:xfrm>
            <a:off x="3031850" y="377650"/>
            <a:ext cx="3659975" cy="5551450"/>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593373"/>
            <a:ext cx="85206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Results</a:t>
            </a:r>
            <a:endParaRPr/>
          </a:p>
        </p:txBody>
      </p:sp>
      <p:sp>
        <p:nvSpPr>
          <p:cNvPr id="126" name="Google Shape;126;p21"/>
          <p:cNvSpPr txBox="1">
            <a:spLocks noGrp="1"/>
          </p:cNvSpPr>
          <p:nvPr>
            <p:ph type="body" idx="1"/>
          </p:nvPr>
        </p:nvSpPr>
        <p:spPr>
          <a:xfrm>
            <a:off x="311700" y="1536625"/>
            <a:ext cx="3223200" cy="4555200"/>
          </a:xfrm>
          <a:prstGeom prst="rect">
            <a:avLst/>
          </a:prstGeom>
        </p:spPr>
        <p:txBody>
          <a:bodyPr spcFirstLastPara="1" wrap="square" lIns="91425" tIns="91425" rIns="91425" bIns="91425" anchor="ctr" anchorCtr="0">
            <a:noAutofit/>
          </a:bodyPr>
          <a:lstStyle/>
          <a:p>
            <a:pPr marL="457200" lvl="0" indent="-330200" algn="just" rtl="0">
              <a:lnSpc>
                <a:spcPct val="115000"/>
              </a:lnSpc>
              <a:spcBef>
                <a:spcPts val="120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The Figure shown alongside demonstrates our air canvas project with a sample virtual sketch displayed on the output screen. </a:t>
            </a:r>
            <a:endParaRPr sz="1600">
              <a:solidFill>
                <a:schemeClr val="dk1"/>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It has features like different color options for sketching virtually, along with eraser  and shapes option.</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600">
              <a:latin typeface="Times New Roman"/>
              <a:ea typeface="Times New Roman"/>
              <a:cs typeface="Times New Roman"/>
              <a:sym typeface="Times New Roman"/>
            </a:endParaRPr>
          </a:p>
        </p:txBody>
      </p:sp>
      <p:sp>
        <p:nvSpPr>
          <p:cNvPr id="127" name="Google Shape;127;p21"/>
          <p:cNvSpPr txBox="1">
            <a:spLocks noGrp="1"/>
          </p:cNvSpPr>
          <p:nvPr>
            <p:ph type="body" idx="2"/>
          </p:nvPr>
        </p:nvSpPr>
        <p:spPr>
          <a:xfrm>
            <a:off x="3700900" y="1283975"/>
            <a:ext cx="5131500" cy="50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12</a:t>
            </a:fld>
            <a:endParaRPr/>
          </a:p>
        </p:txBody>
      </p:sp>
      <p:pic>
        <p:nvPicPr>
          <p:cNvPr id="129" name="Google Shape;129;p21"/>
          <p:cNvPicPr preferRelativeResize="0"/>
          <p:nvPr/>
        </p:nvPicPr>
        <p:blipFill>
          <a:blip r:embed="rId3">
            <a:alphaModFix/>
          </a:blip>
          <a:stretch>
            <a:fillRect/>
          </a:stretch>
        </p:blipFill>
        <p:spPr>
          <a:xfrm>
            <a:off x="3700900" y="1283975"/>
            <a:ext cx="5131499" cy="508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11700" y="317221"/>
            <a:ext cx="8510100" cy="613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just" rtl="0">
              <a:lnSpc>
                <a:spcPct val="115000"/>
              </a:lnSpc>
              <a:spcBef>
                <a:spcPts val="120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1600">
              <a:solidFill>
                <a:schemeClr val="dk1"/>
              </a:solidFill>
              <a:highlight>
                <a:schemeClr val="lt1"/>
              </a:highlight>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r>
              <a:rPr lang="en-US" sz="1600">
                <a:solidFill>
                  <a:schemeClr val="dk1"/>
                </a:solidFill>
                <a:highlight>
                  <a:schemeClr val="lt1"/>
                </a:highlight>
                <a:latin typeface="Times New Roman"/>
                <a:ea typeface="Times New Roman"/>
                <a:cs typeface="Times New Roman"/>
                <a:sym typeface="Times New Roman"/>
              </a:rPr>
              <a:t>The figure shown above </a:t>
            </a:r>
            <a:r>
              <a:rPr lang="en-US" sz="1600">
                <a:solidFill>
                  <a:schemeClr val="dk1"/>
                </a:solidFill>
                <a:latin typeface="Times New Roman"/>
                <a:ea typeface="Times New Roman"/>
                <a:cs typeface="Times New Roman"/>
                <a:sym typeface="Times New Roman"/>
              </a:rPr>
              <a:t>demonstrates our Virtual Keyboard system. Using Hand Gesture Recognition technique and various other algorithms of our system, when we perform hand gesture movement in front of screen, the action is  performed accordingly and we are able to write in the browser virtually.</a:t>
            </a:r>
            <a:endParaRPr sz="16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a:p>
          <a:p>
            <a:pPr marL="0" lvl="0" indent="0" algn="l" rtl="0">
              <a:spcBef>
                <a:spcPts val="0"/>
              </a:spcBef>
              <a:spcAft>
                <a:spcPts val="0"/>
              </a:spcAft>
              <a:buNone/>
            </a:pPr>
            <a:endParaRPr sz="1600"/>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35" name="Google Shape;135;p2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13</a:t>
            </a:fld>
            <a:endParaRPr/>
          </a:p>
        </p:txBody>
      </p:sp>
      <p:pic>
        <p:nvPicPr>
          <p:cNvPr id="136" name="Google Shape;136;p22"/>
          <p:cNvPicPr preferRelativeResize="0"/>
          <p:nvPr/>
        </p:nvPicPr>
        <p:blipFill rotWithShape="1">
          <a:blip r:embed="rId3">
            <a:alphaModFix/>
          </a:blip>
          <a:srcRect/>
          <a:stretch/>
        </p:blipFill>
        <p:spPr>
          <a:xfrm>
            <a:off x="1057400" y="655975"/>
            <a:ext cx="7250750" cy="3785100"/>
          </a:xfrm>
          <a:prstGeom prst="rect">
            <a:avLst/>
          </a:prstGeom>
          <a:noFill/>
          <a:ln w="28575" cap="flat" cmpd="sng">
            <a:solidFill>
              <a:srgbClr val="3F3F3F"/>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Conclusion</a:t>
            </a:r>
            <a:endParaRPr/>
          </a:p>
        </p:txBody>
      </p:sp>
      <p:sp>
        <p:nvSpPr>
          <p:cNvPr id="142" name="Google Shape;142;p23"/>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The coming era is of smart tech where tools like Air Canvas and</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Virtual Computer Systems holds high potential to replace and overcome</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the inefficiency and loopholes of conventional systems.</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This will not only</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save space and time but also improve human-machine interaction and</a:t>
            </a:r>
            <a:r>
              <a:rPr lang="en-US" sz="1800">
                <a:solidFill>
                  <a:schemeClr val="dk1"/>
                </a:solidFill>
                <a:latin typeface="Times New Roman"/>
                <a:ea typeface="Times New Roman"/>
                <a:cs typeface="Times New Roman"/>
                <a:sym typeface="Times New Roman"/>
              </a:rPr>
              <a:t> b</a:t>
            </a:r>
            <a:r>
              <a:rPr lang="en-US" sz="1800">
                <a:solidFill>
                  <a:schemeClr val="dk1"/>
                </a:solidFill>
                <a:highlight>
                  <a:schemeClr val="lt1"/>
                </a:highlight>
                <a:latin typeface="Times New Roman"/>
                <a:ea typeface="Times New Roman"/>
                <a:cs typeface="Times New Roman"/>
                <a:sym typeface="Times New Roman"/>
              </a:rPr>
              <a:t>ring better quality of life. The evolution can be as big as making the</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devices user friendly even for the disabled.</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457200" marR="97641"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In this System, we devised a</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digital computer application inclusive of mouse and keyboard</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manipulation together with a digital art tool as Air Canvas. </a:t>
            </a:r>
            <a:endParaRPr sz="1800">
              <a:solidFill>
                <a:schemeClr val="dk1"/>
              </a:solidFill>
              <a:highlight>
                <a:schemeClr val="lt1"/>
              </a:highlight>
              <a:latin typeface="Times New Roman"/>
              <a:ea typeface="Times New Roman"/>
              <a:cs typeface="Times New Roman"/>
              <a:sym typeface="Times New Roman"/>
            </a:endParaRPr>
          </a:p>
          <a:p>
            <a:pPr marL="457200" marR="97641"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But,</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there continues to be a scope of improvement for and need of efficiency,</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in addition to a few high-quality</a:t>
            </a:r>
            <a:r>
              <a:rPr lang="en-US" sz="1800">
                <a:solidFill>
                  <a:schemeClr val="dk1"/>
                </a:solidFill>
                <a:latin typeface="Times New Roman"/>
                <a:ea typeface="Times New Roman"/>
                <a:cs typeface="Times New Roman"/>
                <a:sym typeface="Times New Roman"/>
              </a:rPr>
              <a:t> </a:t>
            </a:r>
            <a:r>
              <a:rPr lang="en-US" sz="1800">
                <a:solidFill>
                  <a:schemeClr val="dk1"/>
                </a:solidFill>
                <a:highlight>
                  <a:schemeClr val="lt1"/>
                </a:highlight>
                <a:latin typeface="Times New Roman"/>
                <a:ea typeface="Times New Roman"/>
                <a:cs typeface="Times New Roman"/>
                <a:sym typeface="Times New Roman"/>
              </a:rPr>
              <a:t>features.</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457200" marR="98411" lvl="0" indent="0" algn="just" rtl="0">
              <a:lnSpc>
                <a:spcPct val="150000"/>
              </a:lnSpc>
              <a:spcBef>
                <a:spcPts val="60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43" name="Google Shape;143;p2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Publications</a:t>
            </a:r>
            <a:endParaRPr/>
          </a:p>
        </p:txBody>
      </p:sp>
      <p:sp>
        <p:nvSpPr>
          <p:cNvPr id="149" name="Google Shape;149;p24"/>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We have presented our research and implementation at the International Conference on Trends in Engineering, Applied Science and Management (IC- TEAM) under the Information and Communication Technology track.</a:t>
            </a:r>
            <a:endParaRPr sz="2000" dirty="0">
              <a:solidFill>
                <a:schemeClr val="dk1"/>
              </a:solidFill>
              <a:latin typeface="Times New Roman"/>
              <a:ea typeface="Times New Roman"/>
              <a:cs typeface="Times New Roman"/>
              <a:sym typeface="Times New Roman"/>
            </a:endParaRPr>
          </a:p>
          <a:p>
            <a:pPr marL="0" lvl="0" indent="-2286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
        <p:nvSpPr>
          <p:cNvPr id="150" name="Google Shape;150;p2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38075"/>
            <a:ext cx="85206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References</a:t>
            </a:r>
            <a:endParaRPr/>
          </a:p>
        </p:txBody>
      </p:sp>
      <p:sp>
        <p:nvSpPr>
          <p:cNvPr id="156" name="Google Shape;156;p25"/>
          <p:cNvSpPr txBox="1">
            <a:spLocks noGrp="1"/>
          </p:cNvSpPr>
          <p:nvPr>
            <p:ph type="body" idx="1"/>
          </p:nvPr>
        </p:nvSpPr>
        <p:spPr>
          <a:xfrm>
            <a:off x="457200" y="1192600"/>
            <a:ext cx="8229600" cy="5332500"/>
          </a:xfrm>
          <a:prstGeom prst="rect">
            <a:avLst/>
          </a:prstGeom>
        </p:spPr>
        <p:txBody>
          <a:bodyPr spcFirstLastPara="1" wrap="square" lIns="91425" tIns="45700" rIns="91425" bIns="45700" anchor="t" anchorCtr="0">
            <a:noAutofit/>
          </a:bodyPr>
          <a:lstStyle/>
          <a:p>
            <a:pPr marL="457200" lvl="0" indent="-317500" algn="just" rtl="0">
              <a:lnSpc>
                <a:spcPct val="115000"/>
              </a:lnSpc>
              <a:spcBef>
                <a:spcPts val="0"/>
              </a:spcBef>
              <a:spcAft>
                <a:spcPts val="0"/>
              </a:spcAft>
              <a:buSzPts val="1400"/>
              <a:buFont typeface="Times New Roman"/>
              <a:buAutoNum type="arabicPeriod"/>
            </a:pPr>
            <a:r>
              <a:rPr lang="en-US" sz="1300" dirty="0" err="1">
                <a:solidFill>
                  <a:schemeClr val="dk1"/>
                </a:solidFill>
                <a:highlight>
                  <a:schemeClr val="lt1"/>
                </a:highlight>
                <a:latin typeface="Times New Roman"/>
                <a:ea typeface="Times New Roman"/>
                <a:cs typeface="Times New Roman"/>
                <a:sym typeface="Times New Roman"/>
              </a:rPr>
              <a:t>Saoji</a:t>
            </a:r>
            <a:r>
              <a:rPr lang="en-US" sz="1300" dirty="0">
                <a:solidFill>
                  <a:schemeClr val="dk1"/>
                </a:solidFill>
                <a:highlight>
                  <a:schemeClr val="lt1"/>
                </a:highlight>
                <a:latin typeface="Times New Roman"/>
                <a:ea typeface="Times New Roman"/>
                <a:cs typeface="Times New Roman"/>
                <a:sym typeface="Times New Roman"/>
              </a:rPr>
              <a:t>, S. U., et al. "AIR CANVAS APPLICATION USING OPENCV AND NUMPY IN PYTHON." (2021).</a:t>
            </a:r>
            <a:endParaRPr sz="1300" dirty="0">
              <a:solidFill>
                <a:schemeClr val="dk1"/>
              </a:solidFill>
              <a:highlight>
                <a:schemeClr val="lt1"/>
              </a:highlight>
              <a:latin typeface="Times New Roman"/>
              <a:ea typeface="Times New Roman"/>
              <a:cs typeface="Times New Roman"/>
              <a:sym typeface="Times New Roman"/>
            </a:endParaRPr>
          </a:p>
          <a:p>
            <a:pPr marL="342900" lvl="0" indent="-342900" algn="just" rtl="0">
              <a:lnSpc>
                <a:spcPct val="115000"/>
              </a:lnSpc>
              <a:spcBef>
                <a:spcPts val="0"/>
              </a:spcBef>
              <a:spcAft>
                <a:spcPts val="0"/>
              </a:spcAft>
              <a:buFont typeface="+mj-lt"/>
              <a:buAutoNum type="arabicPeriod"/>
            </a:pPr>
            <a:endParaRPr sz="1300" dirty="0">
              <a:solidFill>
                <a:schemeClr val="dk1"/>
              </a:solidFill>
              <a:highlight>
                <a:schemeClr val="lt1"/>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SzPts val="1400"/>
              <a:buFont typeface="Times New Roman"/>
              <a:buAutoNum type="arabicPeriod"/>
            </a:pPr>
            <a:r>
              <a:rPr lang="en-US" sz="1300" dirty="0" err="1">
                <a:solidFill>
                  <a:schemeClr val="dk1"/>
                </a:solidFill>
                <a:highlight>
                  <a:schemeClr val="lt1"/>
                </a:highlight>
                <a:latin typeface="Times New Roman"/>
                <a:ea typeface="Times New Roman"/>
                <a:cs typeface="Times New Roman"/>
                <a:sym typeface="Times New Roman"/>
              </a:rPr>
              <a:t>Baig</a:t>
            </a:r>
            <a:r>
              <a:rPr lang="en-US" sz="1300" dirty="0">
                <a:solidFill>
                  <a:schemeClr val="dk1"/>
                </a:solidFill>
                <a:highlight>
                  <a:schemeClr val="lt1"/>
                </a:highlight>
                <a:latin typeface="Times New Roman"/>
                <a:ea typeface="Times New Roman"/>
                <a:cs typeface="Times New Roman"/>
                <a:sym typeface="Times New Roman"/>
              </a:rPr>
              <a:t>, Faisal, Muhammad Fahad Khan, and </a:t>
            </a:r>
            <a:r>
              <a:rPr lang="en-US" sz="1300" dirty="0" err="1">
                <a:solidFill>
                  <a:schemeClr val="dk1"/>
                </a:solidFill>
                <a:highlight>
                  <a:schemeClr val="lt1"/>
                </a:highlight>
                <a:latin typeface="Times New Roman"/>
                <a:ea typeface="Times New Roman"/>
                <a:cs typeface="Times New Roman"/>
                <a:sym typeface="Times New Roman"/>
              </a:rPr>
              <a:t>Saira</a:t>
            </a:r>
            <a:r>
              <a:rPr lang="en-US" sz="1300" dirty="0">
                <a:solidFill>
                  <a:schemeClr val="dk1"/>
                </a:solidFill>
                <a:highlight>
                  <a:schemeClr val="lt1"/>
                </a:highlight>
                <a:latin typeface="Times New Roman"/>
                <a:ea typeface="Times New Roman"/>
                <a:cs typeface="Times New Roman"/>
                <a:sym typeface="Times New Roman"/>
              </a:rPr>
              <a:t> Beg. "Text writing in the air." Journal of Information Display 14.4 (2013): 137-148.</a:t>
            </a:r>
            <a:endParaRPr sz="1300" dirty="0">
              <a:solidFill>
                <a:schemeClr val="dk1"/>
              </a:solidFill>
              <a:highlight>
                <a:schemeClr val="lt1"/>
              </a:highlight>
              <a:latin typeface="Times New Roman"/>
              <a:ea typeface="Times New Roman"/>
              <a:cs typeface="Times New Roman"/>
              <a:sym typeface="Times New Roman"/>
            </a:endParaRPr>
          </a:p>
          <a:p>
            <a:pPr marL="457200" lvl="0" indent="-317500" algn="just" rtl="0">
              <a:lnSpc>
                <a:spcPct val="115000"/>
              </a:lnSpc>
              <a:spcBef>
                <a:spcPts val="1200"/>
              </a:spcBef>
              <a:spcAft>
                <a:spcPts val="0"/>
              </a:spcAft>
              <a:buSzPts val="1400"/>
              <a:buFont typeface="Times New Roman"/>
              <a:buAutoNum type="arabicPeriod"/>
            </a:pPr>
            <a:r>
              <a:rPr lang="en-US" sz="1300" dirty="0">
                <a:solidFill>
                  <a:schemeClr val="dk1"/>
                </a:solidFill>
                <a:highlight>
                  <a:schemeClr val="lt1"/>
                </a:highlight>
                <a:latin typeface="Times New Roman"/>
                <a:ea typeface="Times New Roman"/>
                <a:cs typeface="Times New Roman"/>
                <a:sym typeface="Times New Roman"/>
              </a:rPr>
              <a:t>Jain, </a:t>
            </a:r>
            <a:r>
              <a:rPr lang="en-US" sz="1300" dirty="0" err="1">
                <a:solidFill>
                  <a:schemeClr val="dk1"/>
                </a:solidFill>
                <a:highlight>
                  <a:schemeClr val="lt1"/>
                </a:highlight>
                <a:latin typeface="Times New Roman"/>
                <a:ea typeface="Times New Roman"/>
                <a:cs typeface="Times New Roman"/>
                <a:sym typeface="Times New Roman"/>
              </a:rPr>
              <a:t>Ayush</a:t>
            </a:r>
            <a:r>
              <a:rPr lang="en-US" sz="1300" dirty="0">
                <a:solidFill>
                  <a:schemeClr val="dk1"/>
                </a:solidFill>
                <a:highlight>
                  <a:schemeClr val="lt1"/>
                </a:highlight>
                <a:latin typeface="Times New Roman"/>
                <a:ea typeface="Times New Roman"/>
                <a:cs typeface="Times New Roman"/>
                <a:sym typeface="Times New Roman"/>
              </a:rPr>
              <a:t>, and Monika Verma. "An Implementation of Virtual Reality Application of Cursor Control Using Webcam.</a:t>
            </a:r>
            <a:endParaRPr sz="1300" dirty="0">
              <a:solidFill>
                <a:schemeClr val="dk1"/>
              </a:solidFill>
              <a:highlight>
                <a:schemeClr val="lt1"/>
              </a:highlight>
              <a:latin typeface="Times New Roman"/>
              <a:ea typeface="Times New Roman"/>
              <a:cs typeface="Times New Roman"/>
              <a:sym typeface="Times New Roman"/>
            </a:endParaRPr>
          </a:p>
          <a:p>
            <a:pPr marL="457200" lvl="0" indent="-317500" algn="just" rtl="0">
              <a:lnSpc>
                <a:spcPct val="115000"/>
              </a:lnSpc>
              <a:spcBef>
                <a:spcPts val="1200"/>
              </a:spcBef>
              <a:spcAft>
                <a:spcPts val="0"/>
              </a:spcAft>
              <a:buSzPts val="1400"/>
              <a:buFont typeface="Times New Roman"/>
              <a:buAutoNum type="arabicPeriod"/>
            </a:pPr>
            <a:r>
              <a:rPr lang="en-US" sz="1300" dirty="0">
                <a:solidFill>
                  <a:schemeClr val="dk1"/>
                </a:solidFill>
                <a:highlight>
                  <a:schemeClr val="lt1"/>
                </a:highlight>
                <a:latin typeface="Times New Roman"/>
                <a:ea typeface="Times New Roman"/>
                <a:cs typeface="Times New Roman"/>
                <a:sym typeface="Times New Roman"/>
              </a:rPr>
              <a:t>Gupta, Dipankar, et al. "An Interactive Computer System with Gesture-Based Mouse and Keyboard." International Conference on Intelligent Computing &amp; Optimization. Springer, Cham, 2020.</a:t>
            </a:r>
            <a:endParaRPr sz="1300" dirty="0">
              <a:solidFill>
                <a:schemeClr val="dk1"/>
              </a:solidFill>
              <a:latin typeface="Times New Roman"/>
              <a:ea typeface="Times New Roman"/>
              <a:cs typeface="Times New Roman"/>
              <a:sym typeface="Times New Roman"/>
            </a:endParaRPr>
          </a:p>
          <a:p>
            <a:pPr marL="457200" lvl="0" indent="-311150" algn="just" rtl="0">
              <a:lnSpc>
                <a:spcPct val="115000"/>
              </a:lnSpc>
              <a:spcBef>
                <a:spcPts val="1200"/>
              </a:spcBef>
              <a:spcAft>
                <a:spcPts val="0"/>
              </a:spcAft>
              <a:buSzPts val="1300"/>
              <a:buFont typeface="Times New Roman"/>
              <a:buAutoNum type="arabicPeriod"/>
            </a:pPr>
            <a:r>
              <a:rPr lang="en-US" sz="1300" dirty="0">
                <a:solidFill>
                  <a:schemeClr val="dk1"/>
                </a:solidFill>
                <a:highlight>
                  <a:schemeClr val="lt1"/>
                </a:highlight>
                <a:latin typeface="Times New Roman"/>
                <a:ea typeface="Times New Roman"/>
                <a:cs typeface="Times New Roman"/>
                <a:sym typeface="Times New Roman"/>
              </a:rPr>
              <a:t>Thomas, Joseph. "A Camera Based Virtual Keyboard with Touch Detection by Shadow Analysis.’ (2013).</a:t>
            </a:r>
            <a:endParaRPr sz="1300" dirty="0">
              <a:solidFill>
                <a:schemeClr val="dk1"/>
              </a:solidFill>
              <a:highlight>
                <a:schemeClr val="lt1"/>
              </a:highlight>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US" sz="1300" dirty="0">
                <a:solidFill>
                  <a:schemeClr val="dk1"/>
                </a:solidFill>
                <a:latin typeface="Times New Roman"/>
                <a:ea typeface="Times New Roman"/>
                <a:cs typeface="Times New Roman"/>
                <a:sym typeface="Times New Roman"/>
              </a:rPr>
              <a:t> Nikhil </a:t>
            </a:r>
            <a:r>
              <a:rPr lang="en-US" sz="1300" dirty="0" err="1">
                <a:solidFill>
                  <a:schemeClr val="dk1"/>
                </a:solidFill>
                <a:latin typeface="Times New Roman"/>
                <a:ea typeface="Times New Roman"/>
                <a:cs typeface="Times New Roman"/>
                <a:sym typeface="Times New Roman"/>
              </a:rPr>
              <a:t>Koul</a:t>
            </a:r>
            <a:r>
              <a:rPr lang="en-US" sz="1300" dirty="0">
                <a:solidFill>
                  <a:schemeClr val="dk1"/>
                </a:solidFill>
                <a:latin typeface="Times New Roman"/>
                <a:ea typeface="Times New Roman"/>
                <a:cs typeface="Times New Roman"/>
                <a:sym typeface="Times New Roman"/>
              </a:rPr>
              <a:t> Pranav </a:t>
            </a:r>
            <a:r>
              <a:rPr lang="en-US" sz="1300" dirty="0" err="1">
                <a:solidFill>
                  <a:schemeClr val="dk1"/>
                </a:solidFill>
                <a:latin typeface="Times New Roman"/>
                <a:ea typeface="Times New Roman"/>
                <a:cs typeface="Times New Roman"/>
                <a:sym typeface="Times New Roman"/>
              </a:rPr>
              <a:t>Nawathe</a:t>
            </a:r>
            <a:r>
              <a:rPr lang="en-US" sz="1300" dirty="0">
                <a:solidFill>
                  <a:schemeClr val="dk1"/>
                </a:solidFill>
                <a:latin typeface="Times New Roman"/>
                <a:ea typeface="Times New Roman"/>
                <a:cs typeface="Times New Roman"/>
                <a:sym typeface="Times New Roman"/>
              </a:rPr>
              <a:t> Pranav </a:t>
            </a:r>
            <a:r>
              <a:rPr lang="en-US" sz="1300" dirty="0" err="1">
                <a:solidFill>
                  <a:schemeClr val="dk1"/>
                </a:solidFill>
                <a:latin typeface="Times New Roman"/>
                <a:ea typeface="Times New Roman"/>
                <a:cs typeface="Times New Roman"/>
                <a:sym typeface="Times New Roman"/>
              </a:rPr>
              <a:t>Tulpule</a:t>
            </a:r>
            <a:r>
              <a:rPr lang="en-US" sz="1300" dirty="0">
                <a:solidFill>
                  <a:schemeClr val="dk1"/>
                </a:solidFill>
                <a:latin typeface="Times New Roman"/>
                <a:ea typeface="Times New Roman"/>
                <a:cs typeface="Times New Roman"/>
                <a:sym typeface="Times New Roman"/>
              </a:rPr>
              <a:t> “Virtual Keyboard” International Journal of Scientific &amp; Engineering Research, Volume 5, Issue 4, April-2014 650 ISSN 2229-5518</a:t>
            </a:r>
            <a:endParaRPr sz="1300" dirty="0">
              <a:solidFill>
                <a:schemeClr val="dk1"/>
              </a:solidFill>
              <a:latin typeface="Times New Roman"/>
              <a:ea typeface="Times New Roman"/>
              <a:cs typeface="Times New Roman"/>
              <a:sym typeface="Times New Roman"/>
            </a:endParaRPr>
          </a:p>
          <a:p>
            <a:pPr marL="800100" lvl="0" indent="-342900" algn="just" rtl="0">
              <a:lnSpc>
                <a:spcPct val="115000"/>
              </a:lnSpc>
              <a:spcBef>
                <a:spcPts val="0"/>
              </a:spcBef>
              <a:spcAft>
                <a:spcPts val="0"/>
              </a:spcAft>
              <a:buFont typeface="+mj-lt"/>
              <a:buAutoNum type="arabicPeriod"/>
            </a:pPr>
            <a:endParaRPr sz="1300" dirty="0">
              <a:solidFill>
                <a:schemeClr val="dk1"/>
              </a:solidFill>
              <a:latin typeface="Times New Roman"/>
              <a:ea typeface="Times New Roman"/>
              <a:cs typeface="Times New Roman"/>
              <a:sym typeface="Times New Roman"/>
            </a:endParaRPr>
          </a:p>
          <a:p>
            <a:pPr marL="457200" lvl="0" indent="-317500" algn="just" rtl="0">
              <a:lnSpc>
                <a:spcPct val="115000"/>
              </a:lnSpc>
              <a:spcBef>
                <a:spcPts val="0"/>
              </a:spcBef>
              <a:spcAft>
                <a:spcPts val="0"/>
              </a:spcAft>
              <a:buClr>
                <a:schemeClr val="dk1"/>
              </a:buClr>
              <a:buSzPts val="1400"/>
              <a:buFont typeface="Times New Roman"/>
              <a:buAutoNum type="arabicPeriod"/>
            </a:pPr>
            <a:r>
              <a:rPr lang="en-US" sz="1300" dirty="0" err="1">
                <a:solidFill>
                  <a:schemeClr val="dk1"/>
                </a:solidFill>
                <a:latin typeface="Times New Roman"/>
                <a:ea typeface="Times New Roman"/>
                <a:cs typeface="Times New Roman"/>
                <a:sym typeface="Times New Roman"/>
              </a:rPr>
              <a:t>Pranavi</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Srungavarapu</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Eswar</a:t>
            </a:r>
            <a:r>
              <a:rPr lang="en-US" sz="1300" dirty="0">
                <a:solidFill>
                  <a:schemeClr val="dk1"/>
                </a:solidFill>
                <a:latin typeface="Times New Roman"/>
                <a:ea typeface="Times New Roman"/>
                <a:cs typeface="Times New Roman"/>
                <a:sym typeface="Times New Roman"/>
              </a:rPr>
              <a:t> Pavan </a:t>
            </a:r>
            <a:r>
              <a:rPr lang="en-US" sz="1300" dirty="0" err="1">
                <a:solidFill>
                  <a:schemeClr val="dk1"/>
                </a:solidFill>
                <a:latin typeface="Times New Roman"/>
                <a:ea typeface="Times New Roman"/>
                <a:cs typeface="Times New Roman"/>
                <a:sym typeface="Times New Roman"/>
              </a:rPr>
              <a:t>Maganti</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Srilekkha</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Sakhamuri</a:t>
            </a:r>
            <a:r>
              <a:rPr lang="en-US" sz="1300" dirty="0">
                <a:solidFill>
                  <a:schemeClr val="dk1"/>
                </a:solidFill>
                <a:latin typeface="Times New Roman"/>
                <a:ea typeface="Times New Roman"/>
                <a:cs typeface="Times New Roman"/>
                <a:sym typeface="Times New Roman"/>
              </a:rPr>
              <a:t>, Sai Pavan Kalyan </a:t>
            </a:r>
            <a:r>
              <a:rPr lang="en-US" sz="1300" dirty="0" err="1">
                <a:solidFill>
                  <a:schemeClr val="dk1"/>
                </a:solidFill>
                <a:latin typeface="Times New Roman"/>
                <a:ea typeface="Times New Roman"/>
                <a:cs typeface="Times New Roman"/>
                <a:sym typeface="Times New Roman"/>
              </a:rPr>
              <a:t>Veerada</a:t>
            </a:r>
            <a:r>
              <a:rPr lang="en-US" sz="1300" dirty="0">
                <a:solidFill>
                  <a:schemeClr val="dk1"/>
                </a:solidFill>
                <a:latin typeface="Times New Roman"/>
                <a:ea typeface="Times New Roman"/>
                <a:cs typeface="Times New Roman"/>
                <a:sym typeface="Times New Roman"/>
              </a:rPr>
              <a:t>, Anuradha </a:t>
            </a:r>
            <a:r>
              <a:rPr lang="en-US" sz="1300" dirty="0" err="1">
                <a:solidFill>
                  <a:schemeClr val="dk1"/>
                </a:solidFill>
                <a:latin typeface="Times New Roman"/>
                <a:ea typeface="Times New Roman"/>
                <a:cs typeface="Times New Roman"/>
                <a:sym typeface="Times New Roman"/>
              </a:rPr>
              <a:t>Chinta</a:t>
            </a:r>
            <a:r>
              <a:rPr lang="en-US" sz="1300" dirty="0">
                <a:solidFill>
                  <a:schemeClr val="dk1"/>
                </a:solidFill>
                <a:latin typeface="Times New Roman"/>
                <a:ea typeface="Times New Roman"/>
                <a:cs typeface="Times New Roman"/>
                <a:sym typeface="Times New Roman"/>
              </a:rPr>
              <a:t> “Virtual Sketch using Open CV” International Journal of Innovative Technology and Exploring Engineering (IJITEE) ISSN: 2278-3075 (Online), Volume-10 Issue-8, June 2021</a:t>
            </a:r>
            <a:endParaRPr sz="1300" dirty="0">
              <a:solidFill>
                <a:schemeClr val="dk1"/>
              </a:solidFill>
              <a:latin typeface="Times New Roman"/>
              <a:ea typeface="Times New Roman"/>
              <a:cs typeface="Times New Roman"/>
              <a:sym typeface="Times New Roman"/>
            </a:endParaRPr>
          </a:p>
          <a:p>
            <a:pPr marL="342900" lvl="0" indent="-342900" algn="just" rtl="0">
              <a:lnSpc>
                <a:spcPct val="115000"/>
              </a:lnSpc>
              <a:spcBef>
                <a:spcPts val="0"/>
              </a:spcBef>
              <a:spcAft>
                <a:spcPts val="0"/>
              </a:spcAft>
              <a:buFont typeface="+mj-lt"/>
              <a:buAutoNum type="arabicPeriod"/>
            </a:pPr>
            <a:endParaRPr sz="1300" dirty="0">
              <a:solidFill>
                <a:schemeClr val="dk1"/>
              </a:solidFill>
              <a:latin typeface="Times New Roman"/>
              <a:ea typeface="Times New Roman"/>
              <a:cs typeface="Times New Roman"/>
              <a:sym typeface="Times New Roman"/>
            </a:endParaRPr>
          </a:p>
          <a:p>
            <a:pPr marL="457200" lvl="0" indent="-311150" algn="l" rtl="0">
              <a:lnSpc>
                <a:spcPct val="115000"/>
              </a:lnSpc>
              <a:spcBef>
                <a:spcPts val="0"/>
              </a:spcBef>
              <a:spcAft>
                <a:spcPts val="0"/>
              </a:spcAft>
              <a:buClr>
                <a:schemeClr val="dk1"/>
              </a:buClr>
              <a:buSzPts val="1300"/>
              <a:buFont typeface="Times New Roman"/>
              <a:buAutoNum type="arabicPeriod"/>
            </a:pPr>
            <a:r>
              <a:rPr lang="en-US" sz="1300" dirty="0">
                <a:solidFill>
                  <a:schemeClr val="dk1"/>
                </a:solidFill>
                <a:latin typeface="Times New Roman"/>
                <a:ea typeface="Times New Roman"/>
                <a:cs typeface="Times New Roman"/>
                <a:sym typeface="Times New Roman"/>
              </a:rPr>
              <a:t>Chetan </a:t>
            </a:r>
            <a:r>
              <a:rPr lang="en-US" sz="1300" dirty="0" err="1">
                <a:solidFill>
                  <a:schemeClr val="dk1"/>
                </a:solidFill>
                <a:latin typeface="Times New Roman"/>
                <a:ea typeface="Times New Roman"/>
                <a:cs typeface="Times New Roman"/>
                <a:sym typeface="Times New Roman"/>
              </a:rPr>
              <a:t>Chilhate</a:t>
            </a:r>
            <a:r>
              <a:rPr lang="en-US" sz="1300" dirty="0">
                <a:solidFill>
                  <a:schemeClr val="dk1"/>
                </a:solidFill>
                <a:latin typeface="Times New Roman"/>
                <a:ea typeface="Times New Roman"/>
                <a:cs typeface="Times New Roman"/>
                <a:sym typeface="Times New Roman"/>
              </a:rPr>
              <a:t>, Priyanka D </a:t>
            </a:r>
            <a:r>
              <a:rPr lang="en-US" sz="1300" dirty="0" err="1">
                <a:solidFill>
                  <a:schemeClr val="dk1"/>
                </a:solidFill>
                <a:latin typeface="Times New Roman"/>
                <a:ea typeface="Times New Roman"/>
                <a:cs typeface="Times New Roman"/>
                <a:sym typeface="Times New Roman"/>
              </a:rPr>
              <a:t>Patharwat</a:t>
            </a:r>
            <a:r>
              <a:rPr lang="en-US" sz="1300" dirty="0">
                <a:solidFill>
                  <a:schemeClr val="dk1"/>
                </a:solidFill>
                <a:latin typeface="Times New Roman"/>
                <a:ea typeface="Times New Roman"/>
                <a:cs typeface="Times New Roman"/>
                <a:sym typeface="Times New Roman"/>
              </a:rPr>
              <a:t>, </a:t>
            </a:r>
            <a:r>
              <a:rPr lang="en-US" sz="1300" dirty="0" err="1">
                <a:solidFill>
                  <a:schemeClr val="dk1"/>
                </a:solidFill>
                <a:latin typeface="Times New Roman"/>
                <a:ea typeface="Times New Roman"/>
                <a:cs typeface="Times New Roman"/>
                <a:sym typeface="Times New Roman"/>
              </a:rPr>
              <a:t>Shriyanka</a:t>
            </a:r>
            <a:r>
              <a:rPr lang="en-US" sz="1300" dirty="0">
                <a:solidFill>
                  <a:schemeClr val="dk1"/>
                </a:solidFill>
                <a:latin typeface="Times New Roman"/>
                <a:ea typeface="Times New Roman"/>
                <a:cs typeface="Times New Roman"/>
                <a:sym typeface="Times New Roman"/>
              </a:rPr>
              <a:t> Agarwal, Vivek, Prof. Gauri. S. </a:t>
            </a:r>
            <a:r>
              <a:rPr lang="en-US" sz="1300" dirty="0" err="1">
                <a:solidFill>
                  <a:schemeClr val="dk1"/>
                </a:solidFill>
                <a:latin typeface="Times New Roman"/>
                <a:ea typeface="Times New Roman"/>
                <a:cs typeface="Times New Roman"/>
                <a:sym typeface="Times New Roman"/>
              </a:rPr>
              <a:t>Bhange</a:t>
            </a:r>
            <a:r>
              <a:rPr lang="en-US" sz="1300" dirty="0">
                <a:solidFill>
                  <a:schemeClr val="dk1"/>
                </a:solidFill>
                <a:latin typeface="Times New Roman"/>
                <a:ea typeface="Times New Roman"/>
                <a:cs typeface="Times New Roman"/>
                <a:sym typeface="Times New Roman"/>
              </a:rPr>
              <a:t>              “Human Computer Interface Based Virtual Mouse”  Vol-3 Issue-2 2017 IJARIIE-ISSN(O)-2395-4396</a:t>
            </a:r>
            <a:endParaRPr sz="13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None/>
            </a:pPr>
            <a:endParaRPr sz="1300" dirty="0">
              <a:solidFill>
                <a:schemeClr val="dk1"/>
              </a:solidFill>
              <a:highlight>
                <a:schemeClr val="lt1"/>
              </a:highlight>
              <a:latin typeface="Times New Roman"/>
              <a:ea typeface="Times New Roman"/>
              <a:cs typeface="Times New Roman"/>
              <a:sym typeface="Times New Roman"/>
            </a:endParaRPr>
          </a:p>
        </p:txBody>
      </p:sp>
      <p:sp>
        <p:nvSpPr>
          <p:cNvPr id="157" name="Google Shape;157;p2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2</a:t>
            </a:fld>
            <a:endParaRPr/>
          </a:p>
        </p:txBody>
      </p:sp>
      <p:sp>
        <p:nvSpPr>
          <p:cNvPr id="56" name="Google Shape;56;p1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a:latin typeface="Times New Roman"/>
                <a:ea typeface="Times New Roman"/>
                <a:cs typeface="Times New Roman"/>
                <a:sym typeface="Times New Roman"/>
              </a:rPr>
              <a:t>Presentation outline</a:t>
            </a:r>
            <a:endParaRPr sz="3200">
              <a:latin typeface="Times New Roman"/>
              <a:ea typeface="Times New Roman"/>
              <a:cs typeface="Times New Roman"/>
              <a:sym typeface="Times New Roman"/>
            </a:endParaRPr>
          </a:p>
        </p:txBody>
      </p:sp>
      <p:sp>
        <p:nvSpPr>
          <p:cNvPr id="57" name="Google Shape;5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Introduction</a:t>
            </a:r>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Related Work</a:t>
            </a:r>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Proposed System(with objectives)</a:t>
            </a:r>
            <a:endParaRPr sz="3200">
              <a:latin typeface="Times New Roman"/>
              <a:ea typeface="Times New Roman"/>
              <a:cs typeface="Times New Roman"/>
              <a:sym typeface="Times New Roman"/>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Methodology </a:t>
            </a:r>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Results</a:t>
            </a:r>
            <a:endParaRPr sz="3200">
              <a:latin typeface="Times New Roman"/>
              <a:ea typeface="Times New Roman"/>
              <a:cs typeface="Times New Roman"/>
              <a:sym typeface="Times New Roman"/>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Conclusion</a:t>
            </a:r>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Publications</a:t>
            </a:r>
            <a:endParaRPr/>
          </a:p>
          <a:p>
            <a:pPr marL="0" lvl="0" indent="-203200" algn="l" rtl="0">
              <a:lnSpc>
                <a:spcPct val="100000"/>
              </a:lnSpc>
              <a:spcBef>
                <a:spcPts val="0"/>
              </a:spcBef>
              <a:spcAft>
                <a:spcPts val="0"/>
              </a:spcAft>
              <a:buSzPts val="3200"/>
              <a:buFont typeface="Arial"/>
              <a:buChar char="•"/>
            </a:pPr>
            <a:r>
              <a:rPr lang="en-US" sz="3200">
                <a:latin typeface="Times New Roman"/>
                <a:ea typeface="Times New Roman"/>
                <a:cs typeface="Times New Roman"/>
                <a:sym typeface="Times New Roman"/>
              </a:rPr>
              <a:t>References</a:t>
            </a:r>
            <a:endParaRPr/>
          </a:p>
          <a:p>
            <a:pPr marL="0" lvl="0" indent="0" algn="l" rtl="0">
              <a:lnSpc>
                <a:spcPct val="100000"/>
              </a:lnSpc>
              <a:spcBef>
                <a:spcPts val="0"/>
              </a:spcBef>
              <a:spcAft>
                <a:spcPts val="0"/>
              </a:spcAft>
              <a:buSzPts val="3200"/>
              <a:buFont typeface="Arial"/>
              <a:buNone/>
            </a:pP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3</a:t>
            </a:fld>
            <a:endParaRPr/>
          </a:p>
        </p:txBody>
      </p:sp>
      <p:sp>
        <p:nvSpPr>
          <p:cNvPr id="63" name="Google Shape;63;p12"/>
          <p:cNvSpPr txBox="1">
            <a:spLocks noGrp="1"/>
          </p:cNvSpPr>
          <p:nvPr>
            <p:ph type="title"/>
          </p:nvPr>
        </p:nvSpPr>
        <p:spPr>
          <a:xfrm>
            <a:off x="311700" y="593374"/>
            <a:ext cx="8520600" cy="645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a:t>Introduction</a:t>
            </a:r>
            <a:endParaRPr/>
          </a:p>
          <a:p>
            <a:pPr marL="0" lvl="0" indent="0" algn="ctr" rtl="0">
              <a:lnSpc>
                <a:spcPct val="100000"/>
              </a:lnSpc>
              <a:spcBef>
                <a:spcPts val="0"/>
              </a:spcBef>
              <a:spcAft>
                <a:spcPts val="0"/>
              </a:spcAft>
              <a:buSzPts val="2800"/>
              <a:buNone/>
            </a:pPr>
            <a:endParaRPr/>
          </a:p>
        </p:txBody>
      </p:sp>
      <p:sp>
        <p:nvSpPr>
          <p:cNvPr id="64" name="Google Shape;64;p12"/>
          <p:cNvSpPr txBox="1">
            <a:spLocks noGrp="1"/>
          </p:cNvSpPr>
          <p:nvPr>
            <p:ph type="body" idx="1"/>
          </p:nvPr>
        </p:nvSpPr>
        <p:spPr>
          <a:xfrm>
            <a:off x="457200" y="1448738"/>
            <a:ext cx="8229600" cy="46770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In the era of the digital world, traditional art of writing is being replaced by digital art. Digital art refers to forms of expression and transmission of art in digital form.</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Air Canvas is a hands-free digital drawing tool that uses a technique of AI based components like OpenCV to draw and perform different functionalities on the screen using hand gestures.</a:t>
            </a:r>
            <a:endParaRPr sz="1800">
              <a:solidFill>
                <a:srgbClr val="030303"/>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030303"/>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In our project, we have implemented mouse control events, keyboard control using a hand gesture recognition. It's a system that performs image processing, retrieves needed details, and then adds them to the computer's mouse and keyboard interface using predefined notations.</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Our </a:t>
            </a:r>
            <a:r>
              <a:rPr lang="en-US" sz="1800">
                <a:solidFill>
                  <a:schemeClr val="dk1"/>
                </a:solidFill>
                <a:latin typeface="Times New Roman"/>
                <a:ea typeface="Times New Roman"/>
                <a:cs typeface="Times New Roman"/>
                <a:sym typeface="Times New Roman"/>
              </a:rPr>
              <a:t>aim is to develop a full-fledged app which operates without peripheral input devices.</a:t>
            </a:r>
            <a:endParaRPr sz="1800">
              <a:solidFill>
                <a:schemeClr val="dk1"/>
              </a:solidFill>
              <a:highlight>
                <a:schemeClr val="lt1"/>
              </a:highlight>
              <a:latin typeface="Times New Roman"/>
              <a:ea typeface="Times New Roman"/>
              <a:cs typeface="Times New Roman"/>
              <a:sym typeface="Times New Roman"/>
            </a:endParaRPr>
          </a:p>
          <a:p>
            <a:pPr marL="0" lvl="0" indent="0" algn="ctr" rtl="0">
              <a:lnSpc>
                <a:spcPct val="100000"/>
              </a:lnSpc>
              <a:spcBef>
                <a:spcPts val="0"/>
              </a:spcBef>
              <a:spcAft>
                <a:spcPts val="0"/>
              </a:spcAft>
              <a:buNone/>
            </a:pP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311700" y="411700"/>
            <a:ext cx="85206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a:t>Literature Survey</a:t>
            </a:r>
            <a:endParaRPr sz="2400"/>
          </a:p>
        </p:txBody>
      </p:sp>
      <p:sp>
        <p:nvSpPr>
          <p:cNvPr id="70" name="Google Shape;70;p1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4</a:t>
            </a:fld>
            <a:endParaRPr/>
          </a:p>
        </p:txBody>
      </p:sp>
      <p:graphicFrame>
        <p:nvGraphicFramePr>
          <p:cNvPr id="71" name="Google Shape;71;p13"/>
          <p:cNvGraphicFramePr/>
          <p:nvPr/>
        </p:nvGraphicFramePr>
        <p:xfrm>
          <a:off x="347500" y="1171289"/>
          <a:ext cx="8449000" cy="5107216"/>
        </p:xfrm>
        <a:graphic>
          <a:graphicData uri="http://schemas.openxmlformats.org/drawingml/2006/table">
            <a:tbl>
              <a:tblPr>
                <a:noFill/>
                <a:tableStyleId>{DBBC04A1-069E-40F5-9516-824464560790}</a:tableStyleId>
              </a:tblPr>
              <a:tblGrid>
                <a:gridCol w="591450">
                  <a:extLst>
                    <a:ext uri="{9D8B030D-6E8A-4147-A177-3AD203B41FA5}">
                      <a16:colId xmlns:a16="http://schemas.microsoft.com/office/drawing/2014/main" val="20000"/>
                    </a:ext>
                  </a:extLst>
                </a:gridCol>
                <a:gridCol w="1488900">
                  <a:extLst>
                    <a:ext uri="{9D8B030D-6E8A-4147-A177-3AD203B41FA5}">
                      <a16:colId xmlns:a16="http://schemas.microsoft.com/office/drawing/2014/main" val="20001"/>
                    </a:ext>
                  </a:extLst>
                </a:gridCol>
                <a:gridCol w="1154025">
                  <a:extLst>
                    <a:ext uri="{9D8B030D-6E8A-4147-A177-3AD203B41FA5}">
                      <a16:colId xmlns:a16="http://schemas.microsoft.com/office/drawing/2014/main" val="20002"/>
                    </a:ext>
                  </a:extLst>
                </a:gridCol>
                <a:gridCol w="3524825">
                  <a:extLst>
                    <a:ext uri="{9D8B030D-6E8A-4147-A177-3AD203B41FA5}">
                      <a16:colId xmlns:a16="http://schemas.microsoft.com/office/drawing/2014/main" val="20003"/>
                    </a:ext>
                  </a:extLst>
                </a:gridCol>
                <a:gridCol w="1689800">
                  <a:extLst>
                    <a:ext uri="{9D8B030D-6E8A-4147-A177-3AD203B41FA5}">
                      <a16:colId xmlns:a16="http://schemas.microsoft.com/office/drawing/2014/main" val="20004"/>
                    </a:ext>
                  </a:extLst>
                </a:gridCol>
              </a:tblGrid>
              <a:tr h="60525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Title of the paper</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Conference/Year</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Purpose/Key Findings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Gaps/Issues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34235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AIR CANVAS APPLICATION USING OPENCV AND NUMPY IN PYTHON</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August 08, 2021</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This project is a reporter of occasional gestures. It used computer vision to trace the path of the finger. The generated text was used for various purposes, such as sending messages, emails, etc. It will be a powerful means of communication for the deaf. It is an effective communication method that reduces mobile and laptop usage by eliminating the need to write.</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Use of character Recognition is time consuming and Complex </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098725">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Text Writing in Air</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2013</a:t>
                      </a:r>
                      <a:endParaRPr>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The system proposed consists of following steps. It tracks the motion of colored finger tip, find its coordinates and plot the coordinates. After plotting coordinates optical character reorganization (OCR) is applied on plotted image, the output is matched with trained database for OCR and the most possible match is achieved and displayed.</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solidFill>
                            <a:schemeClr val="dk1"/>
                          </a:solidFill>
                          <a:latin typeface="Times New Roman"/>
                          <a:ea typeface="Times New Roman"/>
                          <a:cs typeface="Times New Roman"/>
                          <a:sym typeface="Times New Roman"/>
                        </a:rPr>
                        <a:t>The system proposed  is color sensitive in such a way that existence of any red color in the background before starting the analysis can lead to false results.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275900" y="279300"/>
            <a:ext cx="85206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300"/>
              <a:t>Literature Survey</a:t>
            </a:r>
            <a:endParaRPr sz="2300"/>
          </a:p>
        </p:txBody>
      </p:sp>
      <p:sp>
        <p:nvSpPr>
          <p:cNvPr id="77" name="Google Shape;77;p1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5</a:t>
            </a:fld>
            <a:endParaRPr/>
          </a:p>
        </p:txBody>
      </p:sp>
      <p:graphicFrame>
        <p:nvGraphicFramePr>
          <p:cNvPr id="78" name="Google Shape;78;p14"/>
          <p:cNvGraphicFramePr/>
          <p:nvPr/>
        </p:nvGraphicFramePr>
        <p:xfrm>
          <a:off x="347500" y="1132040"/>
          <a:ext cx="8520575" cy="5046575"/>
        </p:xfrm>
        <a:graphic>
          <a:graphicData uri="http://schemas.openxmlformats.org/drawingml/2006/table">
            <a:tbl>
              <a:tblPr>
                <a:noFill/>
                <a:tableStyleId>{DBBC04A1-069E-40F5-9516-824464560790}</a:tableStyleId>
              </a:tblPr>
              <a:tblGrid>
                <a:gridCol w="691000">
                  <a:extLst>
                    <a:ext uri="{9D8B030D-6E8A-4147-A177-3AD203B41FA5}">
                      <a16:colId xmlns:a16="http://schemas.microsoft.com/office/drawing/2014/main" val="20000"/>
                    </a:ext>
                  </a:extLst>
                </a:gridCol>
                <a:gridCol w="1596075">
                  <a:extLst>
                    <a:ext uri="{9D8B030D-6E8A-4147-A177-3AD203B41FA5}">
                      <a16:colId xmlns:a16="http://schemas.microsoft.com/office/drawing/2014/main" val="20001"/>
                    </a:ext>
                  </a:extLst>
                </a:gridCol>
                <a:gridCol w="1474475">
                  <a:extLst>
                    <a:ext uri="{9D8B030D-6E8A-4147-A177-3AD203B41FA5}">
                      <a16:colId xmlns:a16="http://schemas.microsoft.com/office/drawing/2014/main" val="20002"/>
                    </a:ext>
                  </a:extLst>
                </a:gridCol>
                <a:gridCol w="2771250">
                  <a:extLst>
                    <a:ext uri="{9D8B030D-6E8A-4147-A177-3AD203B41FA5}">
                      <a16:colId xmlns:a16="http://schemas.microsoft.com/office/drawing/2014/main" val="20003"/>
                    </a:ext>
                  </a:extLst>
                </a:gridCol>
                <a:gridCol w="1987775">
                  <a:extLst>
                    <a:ext uri="{9D8B030D-6E8A-4147-A177-3AD203B41FA5}">
                      <a16:colId xmlns:a16="http://schemas.microsoft.com/office/drawing/2014/main" val="20004"/>
                    </a:ext>
                  </a:extLst>
                </a:gridCol>
              </a:tblGrid>
              <a:tr h="413675">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Title of the paper</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Conference/Year</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Purpose/Key Findings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Gaps/Issues</a:t>
                      </a:r>
                      <a:endParaRPr>
                        <a:latin typeface="Times New Roman"/>
                        <a:ea typeface="Times New Roman"/>
                        <a:cs typeface="Times New Roman"/>
                        <a:sym typeface="Times New Roman"/>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0685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An Implementation of Virtual Reality Application of Cursor Control Using Webcam</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September, 2016</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The code uses a well known library for image processing, known as, openCV in the form of emguCV which is a .NET wrapper of it. First of all the application tries to catch a video input device. If it is successful in doing so, it calls the function ProcessFramAndUpdateGUI() where all the processing is done</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System can’t fully eliminate the need of mouse and keyboard completely. This work aims to build an interactive computer system which can be operated without any physical mouse and keyboard</a:t>
                      </a:r>
                      <a:endParaRPr>
                        <a:latin typeface="Times New Roman"/>
                        <a:ea typeface="Times New Roman"/>
                        <a:cs typeface="Times New Roman"/>
                        <a:sym typeface="Times New Roman"/>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1"/>
                  </a:ext>
                </a:extLst>
              </a:tr>
              <a:tr h="227535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An Interactive Computer System with Gesture-Based Mouse and Keyboard</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February, 2020</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The aim of this paper is to implement a computer application which uses alternative methods to control keyboard and mouse cursors for rehabilitation of people who are suffered from stroke so that they can recover the side effects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May perform less accurately in a low light condition.Moreover, the work can be extended for a wide variety of environments and can be tested using the sophisticated existing models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137575" y="411950"/>
            <a:ext cx="8520600" cy="524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a:t>Literature Survey</a:t>
            </a:r>
            <a:endParaRPr sz="2600"/>
          </a:p>
        </p:txBody>
      </p:sp>
      <p:sp>
        <p:nvSpPr>
          <p:cNvPr id="84" name="Google Shape;84;p1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6</a:t>
            </a:fld>
            <a:endParaRPr/>
          </a:p>
        </p:txBody>
      </p:sp>
      <p:graphicFrame>
        <p:nvGraphicFramePr>
          <p:cNvPr id="85" name="Google Shape;85;p15"/>
          <p:cNvGraphicFramePr/>
          <p:nvPr/>
        </p:nvGraphicFramePr>
        <p:xfrm>
          <a:off x="606375" y="1158597"/>
          <a:ext cx="8051800" cy="4861852"/>
        </p:xfrm>
        <a:graphic>
          <a:graphicData uri="http://schemas.openxmlformats.org/drawingml/2006/table">
            <a:tbl>
              <a:tblPr>
                <a:noFill/>
                <a:tableStyleId>{DBBC04A1-069E-40F5-9516-824464560790}</a:tableStyleId>
              </a:tblPr>
              <a:tblGrid>
                <a:gridCol w="452750">
                  <a:extLst>
                    <a:ext uri="{9D8B030D-6E8A-4147-A177-3AD203B41FA5}">
                      <a16:colId xmlns:a16="http://schemas.microsoft.com/office/drawing/2014/main" val="20000"/>
                    </a:ext>
                  </a:extLst>
                </a:gridCol>
                <a:gridCol w="1429475">
                  <a:extLst>
                    <a:ext uri="{9D8B030D-6E8A-4147-A177-3AD203B41FA5}">
                      <a16:colId xmlns:a16="http://schemas.microsoft.com/office/drawing/2014/main" val="20001"/>
                    </a:ext>
                  </a:extLst>
                </a:gridCol>
                <a:gridCol w="975275">
                  <a:extLst>
                    <a:ext uri="{9D8B030D-6E8A-4147-A177-3AD203B41FA5}">
                      <a16:colId xmlns:a16="http://schemas.microsoft.com/office/drawing/2014/main" val="20002"/>
                    </a:ext>
                  </a:extLst>
                </a:gridCol>
                <a:gridCol w="3118400">
                  <a:extLst>
                    <a:ext uri="{9D8B030D-6E8A-4147-A177-3AD203B41FA5}">
                      <a16:colId xmlns:a16="http://schemas.microsoft.com/office/drawing/2014/main" val="20003"/>
                    </a:ext>
                  </a:extLst>
                </a:gridCol>
                <a:gridCol w="2075900">
                  <a:extLst>
                    <a:ext uri="{9D8B030D-6E8A-4147-A177-3AD203B41FA5}">
                      <a16:colId xmlns:a16="http://schemas.microsoft.com/office/drawing/2014/main" val="20004"/>
                    </a:ext>
                  </a:extLst>
                </a:gridCol>
              </a:tblGrid>
              <a:tr h="486825">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Sr. No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Title of the paper</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Conference/Year</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Purpose/Key Findings</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Gaps/Issues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630900">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 Camera Based Virtual Keyboard with Touch Detection by Shadow Analysis</a:t>
                      </a:r>
                      <a:endParaRPr>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December 10, 2013</a:t>
                      </a:r>
                      <a:endParaRPr>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None/>
                      </a:pPr>
                      <a:r>
                        <a:rPr lang="en-US">
                          <a:solidFill>
                            <a:schemeClr val="dk1"/>
                          </a:solidFill>
                          <a:latin typeface="Times New Roman"/>
                          <a:ea typeface="Times New Roman"/>
                          <a:cs typeface="Times New Roman"/>
                          <a:sym typeface="Times New Roman"/>
                        </a:rPr>
                        <a:t>In this system, a webcam looks down on a user's hands, which rests on a paper keyboard template. The program collects images from the webcam to determine when and where the user touches the keyboard template. When the user touches a key, the program produces the corresponding letter as output.</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Difficulties in fingertip identification.The system does not deliver dependable performance when two fingers are merged into a single region or when one finger occludes another.</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630900">
                <a:tc>
                  <a:txBody>
                    <a:bodyPr/>
                    <a:lstStyle/>
                    <a:p>
                      <a:pPr marL="0" lvl="0" indent="0" algn="ctr" rtl="0">
                        <a:spcBef>
                          <a:spcPts val="0"/>
                        </a:spcBef>
                        <a:spcAft>
                          <a:spcPts val="0"/>
                        </a:spcAft>
                        <a:buNone/>
                      </a:pPr>
                      <a:r>
                        <a:rPr lang="en-US">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Virtual Keyboard</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April-2014</a:t>
                      </a:r>
                      <a:endParaRPr>
                        <a:latin typeface="Times New Roman"/>
                        <a:ea typeface="Times New Roman"/>
                        <a:cs typeface="Times New Roman"/>
                        <a:sym typeface="Times New Roman"/>
                      </a:endParaRPr>
                    </a:p>
                  </a:txBody>
                  <a:tcPr marL="91425" marR="91425" marT="91425" marB="91425"/>
                </a:tc>
                <a:tc>
                  <a:txBody>
                    <a:bodyPr/>
                    <a:lstStyle/>
                    <a:p>
                      <a:pPr marL="0" lvl="0" indent="0" algn="just" rtl="0">
                        <a:lnSpc>
                          <a:spcPct val="115000"/>
                        </a:lnSpc>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The implementation is done with the use of DIP . A projector is used for projecting the image of a  keyboard and camera was used for image acquisition purposes. Processor is used to process the image captured by the camera. The purpose of a .NET platform software was frame extraction.</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a:latin typeface="Times New Roman"/>
                          <a:ea typeface="Times New Roman"/>
                          <a:cs typeface="Times New Roman"/>
                          <a:sym typeface="Times New Roman"/>
                        </a:rPr>
                        <a:t>This implementation supports only single touch. </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
        <p:nvSpPr>
          <p:cNvPr id="91" name="Google Shape;91;p16"/>
          <p:cNvSpPr txBox="1">
            <a:spLocks noGrp="1"/>
          </p:cNvSpPr>
          <p:nvPr>
            <p:ph type="title"/>
          </p:nvPr>
        </p:nvSpPr>
        <p:spPr>
          <a:xfrm>
            <a:off x="311700" y="593374"/>
            <a:ext cx="8520600" cy="63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t>Proposed System</a:t>
            </a:r>
            <a:endParaRPr/>
          </a:p>
          <a:p>
            <a:pPr marL="0" lvl="0" indent="0" algn="ctr" rtl="0">
              <a:lnSpc>
                <a:spcPct val="100000"/>
              </a:lnSpc>
              <a:spcBef>
                <a:spcPts val="0"/>
              </a:spcBef>
              <a:spcAft>
                <a:spcPts val="0"/>
              </a:spcAft>
              <a:buSzPts val="2800"/>
              <a:buNone/>
            </a:pPr>
            <a:endParaRPr/>
          </a:p>
        </p:txBody>
      </p:sp>
      <p:sp>
        <p:nvSpPr>
          <p:cNvPr id="92" name="Google Shape;92;p16"/>
          <p:cNvSpPr txBox="1">
            <a:spLocks noGrp="1"/>
          </p:cNvSpPr>
          <p:nvPr>
            <p:ph type="body" idx="1"/>
          </p:nvPr>
        </p:nvSpPr>
        <p:spPr>
          <a:xfrm>
            <a:off x="457200" y="1449175"/>
            <a:ext cx="8229600" cy="4677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b="1">
                <a:solidFill>
                  <a:schemeClr val="dk1"/>
                </a:solidFill>
              </a:rPr>
              <a:t>Proposed System:</a:t>
            </a:r>
            <a:endParaRPr sz="1600">
              <a:solidFill>
                <a:schemeClr val="dk1"/>
              </a:solidFill>
            </a:endParaRPr>
          </a:p>
          <a:p>
            <a:pPr marL="0" lvl="0" indent="0" algn="l" rtl="0">
              <a:lnSpc>
                <a:spcPct val="115000"/>
              </a:lnSpc>
              <a:spcBef>
                <a:spcPts val="0"/>
              </a:spcBef>
              <a:spcAft>
                <a:spcPts val="0"/>
              </a:spcAft>
              <a:buNone/>
            </a:pPr>
            <a:r>
              <a:rPr lang="en-US" sz="1600">
                <a:solidFill>
                  <a:schemeClr val="dk1"/>
                </a:solidFill>
              </a:rPr>
              <a:t>The aim of this project is to develop an AI based tool(Air Canvas) using techniques of OpenCV which can draw anything on a screen  by just capturing the motion of a finger or virtual pen with a webcam, and to build a virtual computer system that uses hand gestures to perform various functions</a:t>
            </a:r>
            <a:endParaRPr sz="1600">
              <a:solidFill>
                <a:schemeClr val="dk1"/>
              </a:solidFill>
            </a:endParaRPr>
          </a:p>
          <a:p>
            <a:pPr marL="0" lvl="0" indent="0" algn="l" rtl="0">
              <a:lnSpc>
                <a:spcPct val="150000"/>
              </a:lnSpc>
              <a:spcBef>
                <a:spcPts val="0"/>
              </a:spcBef>
              <a:spcAft>
                <a:spcPts val="0"/>
              </a:spcAft>
              <a:buNone/>
            </a:pPr>
            <a:endParaRPr sz="1600">
              <a:solidFill>
                <a:schemeClr val="dk1"/>
              </a:solidFill>
            </a:endParaRPr>
          </a:p>
          <a:p>
            <a:pPr marL="0" lvl="0" indent="0" algn="l" rtl="0">
              <a:lnSpc>
                <a:spcPct val="150000"/>
              </a:lnSpc>
              <a:spcBef>
                <a:spcPts val="0"/>
              </a:spcBef>
              <a:spcAft>
                <a:spcPts val="0"/>
              </a:spcAft>
              <a:buNone/>
            </a:pPr>
            <a:r>
              <a:rPr lang="en-US" sz="2000" b="1">
                <a:solidFill>
                  <a:schemeClr val="dk1"/>
                </a:solidFill>
              </a:rPr>
              <a:t>Objectives:</a:t>
            </a:r>
            <a:endParaRPr sz="2000" b="1">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US" sz="1600">
                <a:solidFill>
                  <a:schemeClr val="dk1"/>
                </a:solidFill>
              </a:rPr>
              <a:t>To create a virtual canvas to sketch, perform morphological operations and to also include different types of shapes so that the user can directly use them by picking and dragging them virtually.</a:t>
            </a:r>
            <a:endParaRPr sz="160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US" sz="1600">
                <a:solidFill>
                  <a:schemeClr val="dk1"/>
                </a:solidFill>
              </a:rPr>
              <a:t>To implement Virtual Keyboard.</a:t>
            </a:r>
            <a:endParaRPr sz="160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US" sz="1600">
                <a:solidFill>
                  <a:schemeClr val="dk1"/>
                </a:solidFill>
              </a:rPr>
              <a:t>To include Virtual Mouse system.</a:t>
            </a:r>
            <a:endParaRPr sz="1600">
              <a:solidFill>
                <a:schemeClr val="dk1"/>
              </a:solidFill>
            </a:endParaRPr>
          </a:p>
          <a:p>
            <a:pPr marL="457200" lvl="0" indent="-330200" algn="just" rtl="0">
              <a:lnSpc>
                <a:spcPct val="150000"/>
              </a:lnSpc>
              <a:spcBef>
                <a:spcPts val="0"/>
              </a:spcBef>
              <a:spcAft>
                <a:spcPts val="0"/>
              </a:spcAft>
              <a:buClr>
                <a:schemeClr val="dk1"/>
              </a:buClr>
              <a:buSzPts val="1600"/>
              <a:buAutoNum type="arabicPeriod"/>
            </a:pPr>
            <a:r>
              <a:rPr lang="en-US" sz="1600">
                <a:solidFill>
                  <a:schemeClr val="dk1"/>
                </a:solidFill>
              </a:rPr>
              <a:t>To develop a full-pledge app in order to make use of this amazing tool.</a:t>
            </a:r>
            <a:endParaRPr sz="1600">
              <a:solidFill>
                <a:schemeClr val="dk1"/>
              </a:solidFill>
            </a:endParaRPr>
          </a:p>
          <a:p>
            <a:pPr marL="0" lvl="0" indent="0" algn="just" rtl="0">
              <a:lnSpc>
                <a:spcPct val="150000"/>
              </a:lnSpc>
              <a:spcBef>
                <a:spcPts val="0"/>
              </a:spcBef>
              <a:spcAft>
                <a:spcPts val="0"/>
              </a:spcAft>
              <a:buNone/>
            </a:pPr>
            <a:endParaRPr sz="1600">
              <a:solidFill>
                <a:schemeClr val="dk1"/>
              </a:solidFill>
            </a:endParaRPr>
          </a:p>
          <a:p>
            <a:pPr marL="914400" lvl="0" indent="0" algn="just" rtl="0">
              <a:lnSpc>
                <a:spcPct val="150000"/>
              </a:lnSpc>
              <a:spcBef>
                <a:spcPts val="0"/>
              </a:spcBef>
              <a:spcAft>
                <a:spcPts val="0"/>
              </a:spcAft>
              <a:buNone/>
            </a:pPr>
            <a:endParaRPr sz="1600">
              <a:solidFill>
                <a:schemeClr val="dk1"/>
              </a:solidFill>
            </a:endParaRPr>
          </a:p>
          <a:p>
            <a:pPr marL="0" lvl="0" indent="0" algn="l" rtl="0">
              <a:lnSpc>
                <a:spcPct val="100000"/>
              </a:lnSpc>
              <a:spcBef>
                <a:spcPts val="0"/>
              </a:spcBef>
              <a:spcAft>
                <a:spcPts val="0"/>
              </a:spcAft>
              <a:buNone/>
            </a:pPr>
            <a:endParaRPr sz="1600">
              <a:solidFill>
                <a:schemeClr val="dk1"/>
              </a:solidFill>
            </a:endParaRPr>
          </a:p>
          <a:p>
            <a:pPr marL="0" lvl="0" indent="0" algn="l" rtl="0">
              <a:lnSpc>
                <a:spcPct val="100000"/>
              </a:lnSpc>
              <a:spcBef>
                <a:spcPts val="0"/>
              </a:spcBef>
              <a:spcAft>
                <a:spcPts val="0"/>
              </a:spcAft>
              <a:buNone/>
            </a:pPr>
            <a:endParaRPr sz="1600">
              <a:solidFill>
                <a:schemeClr val="dk1"/>
              </a:solidFill>
            </a:endParaRPr>
          </a:p>
          <a:p>
            <a:pPr marL="0" lvl="0" indent="0" algn="l" rtl="0">
              <a:lnSpc>
                <a:spcPct val="150000"/>
              </a:lnSpc>
              <a:spcBef>
                <a:spcPts val="0"/>
              </a:spcBef>
              <a:spcAft>
                <a:spcPts val="0"/>
              </a:spcAft>
              <a:buNone/>
            </a:pPr>
            <a:r>
              <a:rPr lang="en-US" sz="1600">
                <a:solidFill>
                  <a:schemeClr val="dk1"/>
                </a:solidFill>
              </a:rPr>
              <a:t>.</a:t>
            </a:r>
            <a:endParaRPr sz="16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500">
              <a:solidFill>
                <a:schemeClr val="dk1"/>
              </a:solidFill>
            </a:endParaRPr>
          </a:p>
          <a:p>
            <a:pPr marL="0" lvl="0" indent="0" algn="ctr" rtl="0">
              <a:lnSpc>
                <a:spcPct val="100000"/>
              </a:lnSpc>
              <a:spcBef>
                <a:spcPts val="0"/>
              </a:spcBef>
              <a:spcAft>
                <a:spcPts val="0"/>
              </a:spcAft>
              <a:buNone/>
            </a:pPr>
            <a:endParaRPr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7"/>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en-US"/>
              <a:t>8</a:t>
            </a:fld>
            <a:endParaRPr/>
          </a:p>
        </p:txBody>
      </p:sp>
      <p:sp>
        <p:nvSpPr>
          <p:cNvPr id="98" name="Google Shape;98;p17"/>
          <p:cNvSpPr txBox="1">
            <a:spLocks noGrp="1"/>
          </p:cNvSpPr>
          <p:nvPr>
            <p:ph type="title"/>
          </p:nvPr>
        </p:nvSpPr>
        <p:spPr>
          <a:xfrm>
            <a:off x="311700" y="593373"/>
            <a:ext cx="8520600" cy="60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SzPts val="1100"/>
              <a:buNone/>
            </a:pPr>
            <a:r>
              <a:rPr lang="en-US" sz="2900"/>
              <a:t>Methodology</a:t>
            </a:r>
            <a:endParaRPr sz="2900"/>
          </a:p>
          <a:p>
            <a:pPr marL="0" lvl="0" indent="0" algn="ctr" rtl="0">
              <a:spcBef>
                <a:spcPts val="0"/>
              </a:spcBef>
              <a:spcAft>
                <a:spcPts val="0"/>
              </a:spcAft>
              <a:buSzPts val="1100"/>
              <a:buNone/>
            </a:pPr>
            <a:endParaRPr/>
          </a:p>
          <a:p>
            <a:pPr marL="0" lvl="0" indent="0" algn="ctr" rtl="0">
              <a:lnSpc>
                <a:spcPct val="100000"/>
              </a:lnSpc>
              <a:spcBef>
                <a:spcPts val="0"/>
              </a:spcBef>
              <a:spcAft>
                <a:spcPts val="0"/>
              </a:spcAft>
              <a:buSzPts val="2800"/>
              <a:buNone/>
            </a:pPr>
            <a:endParaRPr/>
          </a:p>
        </p:txBody>
      </p:sp>
      <p:sp>
        <p:nvSpPr>
          <p:cNvPr id="99" name="Google Shape;99;p17"/>
          <p:cNvSpPr txBox="1">
            <a:spLocks noGrp="1"/>
          </p:cNvSpPr>
          <p:nvPr>
            <p:ph type="body" idx="1"/>
          </p:nvPr>
        </p:nvSpPr>
        <p:spPr>
          <a:xfrm>
            <a:off x="457200" y="1434075"/>
            <a:ext cx="8229600" cy="469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US" sz="2400" b="1">
                <a:solidFill>
                  <a:schemeClr val="dk1"/>
                </a:solidFill>
              </a:rPr>
              <a:t>Methodology For Air Canvas:</a:t>
            </a:r>
            <a:endParaRPr sz="2400" b="1">
              <a:solidFill>
                <a:schemeClr val="dk1"/>
              </a:solidFill>
            </a:endParaRPr>
          </a:p>
          <a:p>
            <a:pPr marL="0" lvl="0" indent="0" algn="l" rtl="0">
              <a:spcBef>
                <a:spcPts val="0"/>
              </a:spcBef>
              <a:spcAft>
                <a:spcPts val="0"/>
              </a:spcAft>
              <a:buSzPts val="1100"/>
              <a:buNone/>
            </a:pPr>
            <a:endParaRPr sz="2400" b="1">
              <a:solidFill>
                <a:schemeClr val="dk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Air Canvas is a digitally advanced drawing tool which OpenCV algorithms to draw and write on a digital canvas board. </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In order to achieve the goal, hand detection and tracking is done. </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We have also given various features like options for drawing with pen and an eraser to erase the drawn content and.</a:t>
            </a:r>
            <a:endParaRPr sz="1800">
              <a:solidFill>
                <a:schemeClr val="dk1"/>
              </a:solidFill>
              <a:highlight>
                <a:schemeClr val="lt1"/>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1"/>
              </a:buClr>
              <a:buSzPts val="1800"/>
              <a:buFont typeface="Times New Roman"/>
              <a:buChar char="❖"/>
            </a:pPr>
            <a:r>
              <a:rPr lang="en-US" sz="1800">
                <a:solidFill>
                  <a:schemeClr val="dk1"/>
                </a:solidFill>
                <a:highlight>
                  <a:schemeClr val="lt1"/>
                </a:highlight>
                <a:latin typeface="Times New Roman"/>
                <a:ea typeface="Times New Roman"/>
                <a:cs typeface="Times New Roman"/>
                <a:sym typeface="Times New Roman"/>
              </a:rPr>
              <a:t>We have also implemented additional components like shapes to enable user to draw shapes with drag and drop gesture.</a:t>
            </a:r>
            <a:endParaRPr sz="1800">
              <a:solidFill>
                <a:schemeClr val="dk1"/>
              </a:solidFill>
              <a:highlight>
                <a:schemeClr val="lt1"/>
              </a:highlight>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400" b="1">
              <a:solidFill>
                <a:schemeClr val="dk1"/>
              </a:solidFill>
            </a:endParaRPr>
          </a:p>
          <a:p>
            <a:pPr marL="0" lvl="0" indent="0" algn="ctr" rtl="0">
              <a:lnSpc>
                <a:spcPct val="100000"/>
              </a:lnSpc>
              <a:spcBef>
                <a:spcPts val="0"/>
              </a:spcBef>
              <a:spcAft>
                <a:spcPts val="0"/>
              </a:spcAft>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996975" y="600200"/>
            <a:ext cx="7054500" cy="545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000"/>
              <a:buFont typeface="Arial"/>
              <a:buNone/>
            </a:pPr>
            <a:fld id="{00000000-1234-1234-1234-123412341234}" type="slidenum">
              <a:rPr lang="en-US"/>
              <a:t>9</a:t>
            </a:fld>
            <a:endParaRPr/>
          </a:p>
        </p:txBody>
      </p:sp>
      <p:pic>
        <p:nvPicPr>
          <p:cNvPr id="106" name="Google Shape;106;p18"/>
          <p:cNvPicPr preferRelativeResize="0"/>
          <p:nvPr/>
        </p:nvPicPr>
        <p:blipFill rotWithShape="1">
          <a:blip r:embed="rId3">
            <a:alphaModFix/>
          </a:blip>
          <a:srcRect/>
          <a:stretch/>
        </p:blipFill>
        <p:spPr>
          <a:xfrm>
            <a:off x="996975" y="542100"/>
            <a:ext cx="7054601" cy="5454300"/>
          </a:xfrm>
          <a:prstGeom prst="rect">
            <a:avLst/>
          </a:prstGeom>
          <a:noFill/>
          <a:ln w="19050" cap="flat" cmpd="sng">
            <a:solidFill>
              <a:srgbClr val="3F3F3F"/>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1570</Words>
  <Application>Microsoft Office PowerPoint</Application>
  <PresentationFormat>On-screen Show (4:3)</PresentationFormat>
  <Paragraphs>190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Air Canvas and Virtual Computer System</vt:lpstr>
      <vt:lpstr>Presentation outline</vt:lpstr>
      <vt:lpstr>Introduction </vt:lpstr>
      <vt:lpstr>Literature Survey</vt:lpstr>
      <vt:lpstr>Literature Survey</vt:lpstr>
      <vt:lpstr>Literature Survey</vt:lpstr>
      <vt:lpstr>Proposed System </vt:lpstr>
      <vt:lpstr>Methodology  </vt:lpstr>
      <vt:lpstr>PowerPoint Presentation</vt:lpstr>
      <vt:lpstr>Methodology  </vt:lpstr>
      <vt:lpstr>PowerPoint Presentation</vt:lpstr>
      <vt:lpstr>Results</vt:lpstr>
      <vt:lpstr>PowerPoint Presentation</vt:lpstr>
      <vt:lpstr>Conclusion</vt:lpstr>
      <vt:lpstr>Publications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Canvas and Virtual Computer System</dc:title>
  <cp:lastModifiedBy>Kriti Kakkar</cp:lastModifiedBy>
  <cp:revision>1</cp:revision>
  <dcterms:modified xsi:type="dcterms:W3CDTF">2022-04-26T04:14:27Z</dcterms:modified>
</cp:coreProperties>
</file>