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45" r:id="rId7"/>
    <p:sldId id="546" r:id="rId8"/>
    <p:sldId id="550" r:id="rId9"/>
    <p:sldId id="543" r:id="rId10"/>
    <p:sldId id="551" r:id="rId11"/>
    <p:sldId id="548" r:id="rId12"/>
    <p:sldId id="549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422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80" y="1556440"/>
            <a:ext cx="9921240" cy="1481328"/>
          </a:xfrm>
        </p:spPr>
        <p:txBody>
          <a:bodyPr/>
          <a:lstStyle/>
          <a:p>
            <a:r>
              <a:rPr lang="en-US" dirty="0"/>
              <a:t>Diagnosing Parkinson’s Disease using voice sample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3429000"/>
            <a:ext cx="7068312" cy="758952"/>
          </a:xfrm>
        </p:spPr>
        <p:txBody>
          <a:bodyPr/>
          <a:lstStyle/>
          <a:p>
            <a:pPr algn="l"/>
            <a:r>
              <a:rPr lang="en-US" b="1" dirty="0"/>
              <a:t>Group 82</a:t>
            </a:r>
          </a:p>
          <a:p>
            <a:endParaRPr lang="en-US" u="sng" dirty="0"/>
          </a:p>
          <a:p>
            <a:pPr algn="l"/>
            <a:r>
              <a:rPr lang="en-US" b="1" dirty="0"/>
              <a:t>S372169	Sandeep Baniya</a:t>
            </a:r>
          </a:p>
          <a:p>
            <a:pPr algn="l"/>
            <a:r>
              <a:rPr lang="en-US" b="1" dirty="0"/>
              <a:t>S372350	Neha Pandey</a:t>
            </a:r>
          </a:p>
          <a:p>
            <a:pPr algn="l"/>
            <a:r>
              <a:rPr lang="en-US" b="1" dirty="0"/>
              <a:t>S372360	Kritica Shakya</a:t>
            </a:r>
          </a:p>
          <a:p>
            <a:pPr algn="l"/>
            <a:r>
              <a:rPr lang="en-US" b="1" dirty="0"/>
              <a:t>S372361	Shatabdi Shah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82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509" y="1667847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113" y="2488941"/>
            <a:ext cx="7735824" cy="27012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0" i="0" dirty="0">
                <a:effectLst/>
                <a:latin typeface="g_d0_f1"/>
              </a:rPr>
              <a:t>According to the U.S. National Institute of Neurological Disorders and Stroke, Par</a:t>
            </a:r>
            <a:r>
              <a:rPr lang="en-US" b="0" i="0" dirty="0">
                <a:effectLst/>
                <a:latin typeface="g_d0_f6"/>
              </a:rPr>
              <a:t>kinson’s Disease (PD) is </a:t>
            </a:r>
            <a:r>
              <a:rPr lang="en-US" b="0" i="0" dirty="0">
                <a:effectLst/>
                <a:latin typeface="g_d0_f1"/>
              </a:rPr>
              <a:t>a </a:t>
            </a:r>
            <a:r>
              <a:rPr lang="en-US" b="0" i="0" dirty="0">
                <a:effectLst/>
                <a:latin typeface="g_d0_f6"/>
              </a:rPr>
              <a:t>‘movement disorder of the nervous system that gets worse over time. </a:t>
            </a:r>
          </a:p>
          <a:p>
            <a:pPr algn="l"/>
            <a:r>
              <a:rPr lang="en-US" dirty="0">
                <a:latin typeface="g_d0_f6"/>
              </a:rPr>
              <a:t>Common symptoms include tremors, rigidity and postural instability.</a:t>
            </a:r>
          </a:p>
          <a:p>
            <a:pPr algn="l"/>
            <a:r>
              <a:rPr lang="en-US" dirty="0">
                <a:latin typeface="g_d0_f6"/>
              </a:rPr>
              <a:t>In this project analyzation of data are done from the voice samples of people with PPD and healthy.</a:t>
            </a:r>
          </a:p>
          <a:p>
            <a:pPr algn="l"/>
            <a:r>
              <a:rPr lang="en-US" dirty="0">
                <a:latin typeface="g_d0_f6"/>
              </a:rPr>
              <a:t>A UPDRS score is given to reflect the severity and course of the condition.</a:t>
            </a:r>
          </a:p>
          <a:p>
            <a:endParaRPr lang="en-US" b="0" i="0" dirty="0">
              <a:effectLst/>
              <a:latin typeface="g_d0_f6"/>
            </a:endParaRP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33-E28F-7DCF-50BF-86F8EDB2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Aims of the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8A45-3470-741D-363C-69EDB2AB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main aim of the project is to determine a set of salient features that is used to distinguish between people from PD and those that are healthy.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of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loading,deperation and hypothesis testings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78BE731-023B-3FE7-1C9B-F9C862A2D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B42782-7358-793A-69B3-4C5576E60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7FCF-1683-263A-A3ED-C6CD9191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Data Wrangling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CA2F5E-09F3-74C7-974E-7C6A68BD0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634" y="2231873"/>
            <a:ext cx="3372464" cy="702770"/>
          </a:xfrm>
        </p:spPr>
        <p:txBody>
          <a:bodyPr/>
          <a:lstStyle/>
          <a:p>
            <a:r>
              <a:rPr lang="en-US" dirty="0"/>
              <a:t>Data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D2A48-1D84-4254-7024-E5D1ACB7E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635" y="3180794"/>
            <a:ext cx="3372464" cy="1856232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The “po1_data” dataset given is loaded into the data frame using pandas.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82DD01F-B771-955B-051C-823C83B674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0429" y="2231873"/>
            <a:ext cx="3543429" cy="704088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CE47-6EE9-5D6F-4C26-1791221C50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0429" y="3180794"/>
            <a:ext cx="3543429" cy="185623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The data exploration steps included finding out its data types, and structures along with their descriptions.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DC454D0-2212-33F1-02A6-45314096A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2876" y="2229532"/>
            <a:ext cx="3975418" cy="704088"/>
          </a:xfrm>
        </p:spPr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CB06157-A680-7B2B-166F-5DAF0DE936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10160" y="3180794"/>
            <a:ext cx="3958134" cy="1856232"/>
          </a:xfrm>
        </p:spPr>
        <p:txBody>
          <a:bodyPr/>
          <a:lstStyle/>
          <a:p>
            <a:r>
              <a:rPr lang="en-US" dirty="0"/>
              <a:t>The data given in the “po1_data”  dataset were separated into two groups: PPD and healthy people.</a:t>
            </a:r>
          </a:p>
        </p:txBody>
      </p:sp>
    </p:spTree>
    <p:extLst>
      <p:ext uri="{BB962C8B-B14F-4D97-AF65-F5344CB8AC3E}">
        <p14:creationId xmlns:p14="http://schemas.microsoft.com/office/powerpoint/2010/main" val="3128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3A224-D0FA-43A7-36D4-849FDB8950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84809" y="3168233"/>
            <a:ext cx="2087880" cy="2316044"/>
          </a:xfrm>
        </p:spPr>
        <p:txBody>
          <a:bodyPr/>
          <a:lstStyle/>
          <a:p>
            <a:r>
              <a:rPr lang="en-US" dirty="0"/>
              <a:t>voice-degree is a measure which determine how illegible or clear is the speech.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A6EFBD-DB1C-1A3D-834E-F268D8DC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8066-A791-E6FA-64D7-3CCB4507F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6116" y="2291379"/>
            <a:ext cx="2098158" cy="876854"/>
          </a:xfrm>
        </p:spPr>
        <p:txBody>
          <a:bodyPr/>
          <a:lstStyle/>
          <a:p>
            <a:r>
              <a:rPr lang="en-US" dirty="0"/>
              <a:t>Jitter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29925-8284-80CF-AEEA-0533937F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729" y="3168233"/>
            <a:ext cx="2093976" cy="2316044"/>
          </a:xfrm>
        </p:spPr>
        <p:txBody>
          <a:bodyPr/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jitter is one of the variability of the voice basic frequency which is less unsteady or consistent when a voice has higher jitter percentage.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D09823-D399-5C15-CBFD-848CCE68A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11424" y="2290556"/>
            <a:ext cx="2103120" cy="878500"/>
          </a:xfrm>
        </p:spPr>
        <p:txBody>
          <a:bodyPr/>
          <a:lstStyle/>
          <a:p>
            <a:r>
              <a:rPr lang="en-US" dirty="0"/>
              <a:t>Shimmer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645371-578D-3F92-5AD9-EEF649EB3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3999" y="3168233"/>
            <a:ext cx="2093976" cy="2316044"/>
          </a:xfrm>
        </p:spPr>
        <p:txBody>
          <a:bodyPr/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This represents a measurement of the voice's amplitude variability. A more harsh or breathy voice is indicated by a greater shimmer percentage.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155087-580F-BFCE-7610-92031C9CB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4272" y="2290556"/>
            <a:ext cx="2103120" cy="878500"/>
          </a:xfrm>
        </p:spPr>
        <p:txBody>
          <a:bodyPr/>
          <a:lstStyle/>
          <a:p>
            <a:r>
              <a:rPr lang="en-US" dirty="0"/>
              <a:t>Pitch-minimum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40AFCB-6009-C666-DA1A-4BA3E80F7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4269" y="3168233"/>
            <a:ext cx="2093976" cy="2316044"/>
          </a:xfrm>
        </p:spPr>
        <p:txBody>
          <a:bodyPr/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pitch-maximum and pitch-minimum are the highest and lowest values of the frequency of the voice.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29233-119F-2867-F5F9-7654EF71F0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77117" y="2290556"/>
            <a:ext cx="2103120" cy="878500"/>
          </a:xfrm>
        </p:spPr>
        <p:txBody>
          <a:bodyPr/>
          <a:lstStyle/>
          <a:p>
            <a:r>
              <a:rPr lang="en-US" dirty="0"/>
              <a:t>Voice-fractions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7AAD2B-B5EC-E3C7-4F75-40EA883669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24539" y="3168233"/>
            <a:ext cx="2093976" cy="2316044"/>
          </a:xfrm>
        </p:spPr>
        <p:txBody>
          <a:bodyPr/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voice fraction is the proportion of the time where the voice is present in recording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6D76F5-EF3F-DA94-3CA7-D7F0AA510A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74531" y="2291379"/>
            <a:ext cx="2098158" cy="876854"/>
          </a:xfrm>
        </p:spPr>
        <p:txBody>
          <a:bodyPr/>
          <a:lstStyle/>
          <a:p>
            <a:r>
              <a:rPr lang="en-US" dirty="0"/>
              <a:t>Voice-degree</a:t>
            </a:r>
          </a:p>
        </p:txBody>
      </p:sp>
    </p:spTree>
    <p:extLst>
      <p:ext uri="{BB962C8B-B14F-4D97-AF65-F5344CB8AC3E}">
        <p14:creationId xmlns:p14="http://schemas.microsoft.com/office/powerpoint/2010/main" val="34824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578498"/>
            <a:ext cx="8878824" cy="1314310"/>
          </a:xfrm>
        </p:spPr>
        <p:txBody>
          <a:bodyPr anchor="b">
            <a:normAutofit/>
          </a:bodyPr>
          <a:lstStyle/>
          <a:p>
            <a:r>
              <a:rPr lang="en-US" sz="3200" b="1" spc="600" dirty="0">
                <a:ln w="28575">
                  <a:noFill/>
                  <a:prstDash val="solid"/>
                </a:ln>
              </a:rPr>
              <a:t>Feature selection</a:t>
            </a:r>
            <a:br>
              <a:rPr lang="en-US" sz="3200" b="1" spc="600" dirty="0">
                <a:ln w="28575">
                  <a:noFill/>
                  <a:prstDash val="solid"/>
                </a:ln>
              </a:rPr>
            </a:br>
            <a:br>
              <a:rPr lang="en-US" sz="1600" b="1" spc="600" dirty="0">
                <a:ln w="28575">
                  <a:noFill/>
                  <a:prstDash val="solid"/>
                </a:ln>
              </a:rPr>
            </a:br>
            <a:r>
              <a:rPr lang="en-US" sz="1600" spc="0" dirty="0">
                <a:ln w="28575">
                  <a:noFill/>
                  <a:prstDash val="solid"/>
                </a:ln>
                <a:latin typeface="+mn-lt"/>
              </a:rPr>
              <a:t>for the feature selection we used the descriptive and inferential statistics using t-tests</a:t>
            </a:r>
            <a:endParaRPr lang="en-US" sz="1600" spc="0" dirty="0">
              <a:latin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6C8F63-48D8-1A97-5A0D-422FEB4E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7EA891C7-D191-24D9-2861-21007936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/>
          <a:p>
            <a:r>
              <a:rPr lang="en-US" dirty="0"/>
              <a:t>It is the base point where we get to understand all types of data which helps in for advanced analysis</a:t>
            </a:r>
          </a:p>
          <a:p>
            <a:r>
              <a:rPr lang="en-US" dirty="0"/>
              <a:t>It includes statistical descriptions such as summary statistics(mean, median) and  visualizations.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D048B86-C35D-2081-AD33-259361F83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/>
          <a:lstStyle/>
          <a:p>
            <a:r>
              <a:rPr lang="en-US" dirty="0"/>
              <a:t>T-Testing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1DD69EC-81F1-8657-53AD-3E008472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/>
          <a:p>
            <a:r>
              <a:rPr lang="en-US" dirty="0"/>
              <a:t>T-testing is a statistical testing done for the comparison of mean or comparing features between Parkinson disease and healthy individual</a:t>
            </a:r>
          </a:p>
          <a:p>
            <a:r>
              <a:rPr lang="en-US" dirty="0"/>
              <a:t>The main goal of this test is to identify the salient features which have significant differences to diagnose the disease between two groups.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228E8F7C-361C-6813-682D-11CCBB5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E32BEE-9BE6-8157-9383-E1E31706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A447-CC0F-BB8F-9C8F-10F4882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51C8-C568-22A5-D257-B58E7374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8576885" cy="358146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Top 5 features with highest mean differences</a:t>
            </a:r>
            <a:r>
              <a:rPr lang="en-US" sz="105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Feature:  Pitch Max</a:t>
            </a:r>
          </a:p>
          <a:p>
            <a:pPr marL="0" indent="0">
              <a:buNone/>
            </a:pPr>
            <a:r>
              <a:rPr lang="en-US" sz="1400" dirty="0"/>
              <a:t>      Mean Difference:  33.810474064028426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Feature:  Pitch Mean</a:t>
            </a:r>
          </a:p>
          <a:p>
            <a:pPr marL="0" indent="0">
              <a:buNone/>
            </a:pPr>
            <a:r>
              <a:rPr lang="en-US" sz="1400" dirty="0"/>
              <a:t>      Mean Difference:  11.558032229138888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Feature:  Pitch Median</a:t>
            </a:r>
          </a:p>
          <a:p>
            <a:pPr marL="0" indent="0">
              <a:buNone/>
            </a:pPr>
            <a:r>
              <a:rPr lang="en-US" sz="1400" dirty="0"/>
              <a:t>      Mean Difference:  9.447163246628122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Feature:  Pitch Std</a:t>
            </a:r>
          </a:p>
          <a:p>
            <a:pPr marL="0" indent="0">
              <a:buNone/>
            </a:pPr>
            <a:r>
              <a:rPr lang="en-US" sz="1400" dirty="0"/>
              <a:t>      Mean Difference:  8.851500801837858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Feature:  Voice Unvoiced</a:t>
            </a:r>
          </a:p>
          <a:p>
            <a:pPr marL="0" indent="0">
              <a:buNone/>
            </a:pPr>
            <a:r>
              <a:rPr lang="en-US" sz="1400" dirty="0"/>
              <a:t>      Mean Difference:  5.068937323995847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EE0B-1BFC-D9A4-1801-13E0BAE68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28B7-3528-3C7C-5EAE-BEE46303A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8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5D58D1B-EB3A-8EFB-8378-8DB5B6D3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/>
          <a:lstStyle/>
          <a:p>
            <a:r>
              <a:rPr lang="en-US" dirty="0"/>
              <a:t>Correlation analysis to identify relationship with the UPDRS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F831AC-C3AD-F2A3-EF43-AA8A2F5A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/>
          <a:lstStyle/>
          <a:p>
            <a:r>
              <a:rPr lang="en-US" dirty="0"/>
              <a:t>We can uncover and understand the connections between different factors and the benefits indicated by the Unified Parkinson's Disease Rating Scale (UPDRS).</a:t>
            </a:r>
          </a:p>
          <a:p>
            <a:r>
              <a:rPr lang="en-US" dirty="0"/>
              <a:t>The analysis is done to indicate the variable which has high correlation with the UPDRS score and are likely to influence the severity of the Parkinson disease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FCE687-9E8C-A8A7-9A2E-0AE4B3448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0D327D-F56F-05D1-C75D-6E912ED71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36768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079E-560C-4E6F-D3BF-C7D1AFD6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61C90F-46CF-EEA0-E72F-451BC863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sum up, our investigation included data wrangling, feature selection, and preparation we used descriptive and inferential statistical techniques to comprehend the dataset.</a:t>
            </a:r>
          </a:p>
          <a:p>
            <a:pPr marL="0" indent="0">
              <a:buNone/>
            </a:pPr>
            <a:r>
              <a:rPr lang="en-US" dirty="0"/>
              <a:t>For illness prediction, carefully choosing features and correctly preparing data are crucial. In conclusion, we have developed predictive models and have identified critical characteristics for PD diagnosis.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D24AED-D167-7B97-370F-E9397F730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50B3F2F-2C6D-B6C4-9039-7067182A1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27727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668</TotalTime>
  <Words>617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g_d0_f1</vt:lpstr>
      <vt:lpstr>g_d0_f6</vt:lpstr>
      <vt:lpstr>gg sans</vt:lpstr>
      <vt:lpstr>Segoe UI Light</vt:lpstr>
      <vt:lpstr>Tw Cen MT</vt:lpstr>
      <vt:lpstr>Wingdings</vt:lpstr>
      <vt:lpstr>Office Theme</vt:lpstr>
      <vt:lpstr>Diagnosing Parkinson’s Disease using voice sample data analysis</vt:lpstr>
      <vt:lpstr>Introduction</vt:lpstr>
      <vt:lpstr>Aims of the project </vt:lpstr>
      <vt:lpstr>Data Wrangling </vt:lpstr>
      <vt:lpstr>Dataset overview</vt:lpstr>
      <vt:lpstr>Feature selection  for the feature selection we used the descriptive and inferential statistics using t-tests</vt:lpstr>
      <vt:lpstr>Mean difference</vt:lpstr>
      <vt:lpstr>Correlation analysis to identify relationship with the UPDRS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Parkinson’s Disease using voice sample data analysis</dc:title>
  <dc:creator>Pandey, Neha (Student)</dc:creator>
  <cp:lastModifiedBy>Pandey, Neha (Student)</cp:lastModifiedBy>
  <cp:revision>19</cp:revision>
  <dcterms:created xsi:type="dcterms:W3CDTF">2023-08-30T01:56:05Z</dcterms:created>
  <dcterms:modified xsi:type="dcterms:W3CDTF">2023-08-30T22:50:45Z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