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36"/>
  </p:notesMasterIdLst>
  <p:sldIdLst>
    <p:sldId id="267" r:id="rId5"/>
    <p:sldId id="257" r:id="rId6"/>
    <p:sldId id="266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9" r:id="rId15"/>
    <p:sldId id="270" r:id="rId16"/>
    <p:sldId id="288" r:id="rId17"/>
    <p:sldId id="289" r:id="rId18"/>
    <p:sldId id="290" r:id="rId19"/>
    <p:sldId id="274" r:id="rId20"/>
    <p:sldId id="275" r:id="rId21"/>
    <p:sldId id="276" r:id="rId22"/>
    <p:sldId id="277" r:id="rId23"/>
    <p:sldId id="279" r:id="rId24"/>
    <p:sldId id="280" r:id="rId25"/>
    <p:sldId id="291" r:id="rId26"/>
    <p:sldId id="271" r:id="rId27"/>
    <p:sldId id="272" r:id="rId28"/>
    <p:sldId id="273" r:id="rId29"/>
    <p:sldId id="281" r:id="rId30"/>
    <p:sldId id="285" r:id="rId31"/>
    <p:sldId id="282" r:id="rId32"/>
    <p:sldId id="284" r:id="rId33"/>
    <p:sldId id="287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86F"/>
    <a:srgbClr val="20B786"/>
    <a:srgbClr val="CEE8FA"/>
    <a:srgbClr val="DF7049"/>
    <a:srgbClr val="FAE8CE"/>
    <a:srgbClr val="E6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247FF-E965-4A99-9EA4-BF0F980849CE}" v="3007" dt="2024-03-27T21:24:02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106F6-9980-4317-870C-AED23C7EA77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C8DF-3D38-41C1-B346-D1BFF4E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3469-40AD-409E-9FF9-EA116CDC0AFC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DB1B-E5F2-4694-8D96-F75DAAC3699F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5453-66C8-45B1-AD60-8D3D8A42435B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7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F9BE-4ECF-4C39-B006-0828BB43AAAE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4C6C-B0B2-40F6-9190-2485857D8B8E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9C1B-1F1A-491B-A5AD-AA8B00E6FCFF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F1-0C9F-4B8D-8FC2-7A60761D4038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5FC-489F-4C51-B0BF-794130B6EA76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FB3-5496-4C4A-A150-A7A75CD8192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7DD-92DA-4CB6-990E-511372FDE54E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5FE3-461A-4FD1-82FF-8B90E94388E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2B419F-0E70-49A0-AB0C-6B102907606F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fusion/ug/motion-model-state-and-process-noise.html" TargetMode="External"/><Relationship Id="rId2" Type="http://schemas.openxmlformats.org/officeDocument/2006/relationships/hyperlink" Target="https://doi.org/10.3390/s170408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69397-7F29-A55F-6017-242598F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6E3E8-EE15-CE28-9030-FE59960C7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4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E88911-0C69-F8D0-F012-0A728A9E9A24}"/>
              </a:ext>
            </a:extLst>
          </p:cNvPr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solidFill>
            <a:srgbClr val="FAE8CE">
              <a:alpha val="89804"/>
            </a:srgb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53A41B-86AF-4E1C-32B1-7D9D5A4B5B91}"/>
              </a:ext>
            </a:extLst>
          </p:cNvPr>
          <p:cNvSpPr txBox="1">
            <a:spLocks/>
          </p:cNvSpPr>
          <p:nvPr/>
        </p:nvSpPr>
        <p:spPr>
          <a:xfrm>
            <a:off x="1524000" y="1894115"/>
            <a:ext cx="9144000" cy="22628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MTE 546</a:t>
            </a:r>
            <a:br>
              <a:rPr lang="en-US" sz="6600" dirty="0"/>
            </a:br>
            <a:r>
              <a:rPr lang="en-US" dirty="0"/>
              <a:t>Exam Review</a:t>
            </a:r>
            <a:br>
              <a:rPr lang="en-US" dirty="0"/>
            </a:br>
            <a:r>
              <a:rPr lang="en-US" dirty="0"/>
              <a:t>Session</a:t>
            </a:r>
            <a:endParaRPr lang="en-US" sz="6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D443DA-B87B-1141-CC7C-AD6575542871}"/>
              </a:ext>
            </a:extLst>
          </p:cNvPr>
          <p:cNvSpPr txBox="1">
            <a:spLocks/>
          </p:cNvSpPr>
          <p:nvPr/>
        </p:nvSpPr>
        <p:spPr>
          <a:xfrm>
            <a:off x="4068856" y="4628271"/>
            <a:ext cx="4054288" cy="10691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Char char="–"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March 2, 2024</a:t>
            </a:r>
          </a:p>
          <a:p>
            <a:pPr marL="0" indent="0" algn="ctr">
              <a:buNone/>
            </a:pPr>
            <a:r>
              <a:rPr lang="en-US" dirty="0"/>
              <a:t>Lyndon Tang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728B8E-5E71-539D-1740-605E38CCB1BE}"/>
              </a:ext>
            </a:extLst>
          </p:cNvPr>
          <p:cNvCxnSpPr>
            <a:cxnSpLocks/>
          </p:cNvCxnSpPr>
          <p:nvPr/>
        </p:nvCxnSpPr>
        <p:spPr>
          <a:xfrm>
            <a:off x="8331942" y="5084705"/>
            <a:ext cx="0" cy="45485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77E1F-D6DF-3B80-5908-D6F38CE0C124}"/>
              </a:ext>
            </a:extLst>
          </p:cNvPr>
          <p:cNvCxnSpPr>
            <a:cxnSpLocks/>
          </p:cNvCxnSpPr>
          <p:nvPr/>
        </p:nvCxnSpPr>
        <p:spPr>
          <a:xfrm>
            <a:off x="8235198" y="5247265"/>
            <a:ext cx="19304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6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918C-83F9-DFEF-3357-865B104E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Kalman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63004-C1DA-605B-3F6A-55C706E62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Deterministic process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Sensor measurements are linear functions of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Predict: Estimate the PDF of the state based on the deterministic process evolution</a:t>
                </a:r>
              </a:p>
              <a:p>
                <a:pPr lvl="1"/>
                <a:r>
                  <a:rPr lang="en-US" b="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Correct: Estimate the PDF of the state based on the measurements</a:t>
                </a:r>
              </a:p>
              <a:p>
                <a:pPr lvl="1"/>
                <a:r>
                  <a:rPr lang="en-US" dirty="0"/>
                  <a:t>Kalman Gain: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equivalent to multidimensional inverse variance weights</a:t>
                </a:r>
              </a:p>
              <a:p>
                <a:pPr lvl="1"/>
                <a:r>
                  <a:rPr lang="en-US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𝐾𝐻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63004-C1DA-605B-3F6A-55C706E62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847A3-D0B3-3893-7A63-5DBB2DE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C17F2-D944-104C-B7F2-6DE45C9467C0}"/>
                  </a:ext>
                </a:extLst>
              </p:cNvPr>
              <p:cNvSpPr txBox="1"/>
              <p:nvPr/>
            </p:nvSpPr>
            <p:spPr>
              <a:xfrm>
                <a:off x="10106997" y="2379491"/>
                <a:ext cx="1147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C17F2-D944-104C-B7F2-6DE45C94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997" y="2379491"/>
                <a:ext cx="1147666" cy="369332"/>
              </a:xfrm>
              <a:prstGeom prst="rect">
                <a:avLst/>
              </a:prstGeom>
              <a:blipFill>
                <a:blip r:embed="rId3"/>
                <a:stretch>
                  <a:fillRect r="-1808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FC1D3-E160-BFF2-BC6C-8D62E8AFF121}"/>
                  </a:ext>
                </a:extLst>
              </p:cNvPr>
              <p:cNvSpPr txBox="1"/>
              <p:nvPr/>
            </p:nvSpPr>
            <p:spPr>
              <a:xfrm>
                <a:off x="10106997" y="2845275"/>
                <a:ext cx="1147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FC1D3-E160-BFF2-BC6C-8D62E8AF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997" y="2845275"/>
                <a:ext cx="1147666" cy="369332"/>
              </a:xfrm>
              <a:prstGeom prst="rect">
                <a:avLst/>
              </a:prstGeom>
              <a:blipFill>
                <a:blip r:embed="rId4"/>
                <a:stretch>
                  <a:fillRect l="-1596" r="-1648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9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1AE6-09E4-672F-3658-5BDAA18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CD4B1-77AA-73B0-DBED-122EAD818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Deterministic process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786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Sensor measurements are (possibly) nonlinear functions of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786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Predict: Estimate the PDF of the state based on the deterministic process evolution</a:t>
                </a:r>
              </a:p>
              <a:p>
                <a:pPr lvl="1"/>
                <a:r>
                  <a:rPr lang="en-US" b="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7786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E7786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E7786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E7786F"/>
                  </a:solidFill>
                </a:endParaRPr>
              </a:p>
              <a:p>
                <a:pPr lvl="1"/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Correct: Estimate the PDF of the state based on the measurements</a:t>
                </a:r>
              </a:p>
              <a:p>
                <a:pPr lvl="1"/>
                <a:r>
                  <a:rPr lang="en-US" dirty="0"/>
                  <a:t>Kalman Gain: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equivalent to multidimensional inverse variance weights</a:t>
                </a:r>
              </a:p>
              <a:p>
                <a:pPr lvl="1"/>
                <a:r>
                  <a:rPr lang="en-US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solidFill>
                              <a:srgbClr val="E7786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E7786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DF704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𝐾𝐻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CD4B1-77AA-73B0-DBED-122EAD818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DFB5A-ABC7-BE53-0F0E-921E6FE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AF670-B527-5AA4-0406-3A2AB886E2DF}"/>
                  </a:ext>
                </a:extLst>
              </p:cNvPr>
              <p:cNvSpPr txBox="1"/>
              <p:nvPr/>
            </p:nvSpPr>
            <p:spPr>
              <a:xfrm>
                <a:off x="10036239" y="3972334"/>
                <a:ext cx="114766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E7786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E778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rgbClr val="E7786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2AF670-B527-5AA4-0406-3A2AB886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239" y="3972334"/>
                <a:ext cx="1147666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38045-C196-09A8-3576-8FD10C7D51C5}"/>
                  </a:ext>
                </a:extLst>
              </p:cNvPr>
              <p:cNvSpPr txBox="1"/>
              <p:nvPr/>
            </p:nvSpPr>
            <p:spPr>
              <a:xfrm>
                <a:off x="10106997" y="4754097"/>
                <a:ext cx="95405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E7786F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solidFill>
                            <a:srgbClr val="E778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E7786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rgbClr val="E7786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38045-C196-09A8-3576-8FD10C7D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997" y="4754097"/>
                <a:ext cx="954055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8C917-CF19-B1C0-D9FE-CC401706466A}"/>
                  </a:ext>
                </a:extLst>
              </p:cNvPr>
              <p:cNvSpPr txBox="1"/>
              <p:nvPr/>
            </p:nvSpPr>
            <p:spPr>
              <a:xfrm>
                <a:off x="10106997" y="2379491"/>
                <a:ext cx="1147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8C917-CF19-B1C0-D9FE-CC401706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997" y="2379491"/>
                <a:ext cx="1147666" cy="369332"/>
              </a:xfrm>
              <a:prstGeom prst="rect">
                <a:avLst/>
              </a:prstGeom>
              <a:blipFill>
                <a:blip r:embed="rId5"/>
                <a:stretch>
                  <a:fillRect r="-1808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3AA239-AEC4-06DF-08E3-C4DC79BB5152}"/>
                  </a:ext>
                </a:extLst>
              </p:cNvPr>
              <p:cNvSpPr txBox="1"/>
              <p:nvPr/>
            </p:nvSpPr>
            <p:spPr>
              <a:xfrm>
                <a:off x="10106997" y="2845275"/>
                <a:ext cx="1147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3AA239-AEC4-06DF-08E3-C4DC79BB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997" y="2845275"/>
                <a:ext cx="1147666" cy="369332"/>
              </a:xfrm>
              <a:prstGeom prst="rect">
                <a:avLst/>
              </a:prstGeom>
              <a:blipFill>
                <a:blip r:embed="rId6"/>
                <a:stretch>
                  <a:fillRect l="-1596" r="-1648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4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7FE18C-231B-55DF-2E6F-8E692B0EEBB3}"/>
              </a:ext>
            </a:extLst>
          </p:cNvPr>
          <p:cNvCxnSpPr>
            <a:cxnSpLocks/>
          </p:cNvCxnSpPr>
          <p:nvPr/>
        </p:nvCxnSpPr>
        <p:spPr>
          <a:xfrm flipV="1">
            <a:off x="1761154" y="4136012"/>
            <a:ext cx="373376" cy="1982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731AE6-09E4-672F-3658-5BDAA18B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Unscented Kalman Filter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8BC23C-16D6-3A06-DE9F-CCAB9DBD8337}"/>
              </a:ext>
            </a:extLst>
          </p:cNvPr>
          <p:cNvCxnSpPr>
            <a:cxnSpLocks/>
          </p:cNvCxnSpPr>
          <p:nvPr/>
        </p:nvCxnSpPr>
        <p:spPr>
          <a:xfrm>
            <a:off x="1001872" y="4966137"/>
            <a:ext cx="1947068" cy="43063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D4B1-77AA-73B0-DBED-122EAD81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highly nonlinear processes</a:t>
            </a:r>
          </a:p>
          <a:p>
            <a:r>
              <a:rPr lang="en-US" dirty="0"/>
              <a:t>Main idea is to trace points around the mean to get their future values and spread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DFB5A-ABC7-BE53-0F0E-921E6FE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FDE0B-A5BA-952D-FA11-E74140380B8C}"/>
              </a:ext>
            </a:extLst>
          </p:cNvPr>
          <p:cNvSpPr/>
          <p:nvPr/>
        </p:nvSpPr>
        <p:spPr>
          <a:xfrm>
            <a:off x="1823358" y="5060870"/>
            <a:ext cx="223935" cy="223935"/>
          </a:xfrm>
          <a:prstGeom prst="ellipse">
            <a:avLst/>
          </a:prstGeom>
          <a:solidFill>
            <a:srgbClr val="E7786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7952A-8C63-CA10-72D3-DF66CC1B2586}"/>
              </a:ext>
            </a:extLst>
          </p:cNvPr>
          <p:cNvSpPr/>
          <p:nvPr/>
        </p:nvSpPr>
        <p:spPr>
          <a:xfrm>
            <a:off x="2333432" y="5172837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0B3998-9A3D-E710-545D-0D3785EDBC48}"/>
              </a:ext>
            </a:extLst>
          </p:cNvPr>
          <p:cNvSpPr/>
          <p:nvPr/>
        </p:nvSpPr>
        <p:spPr>
          <a:xfrm>
            <a:off x="1935325" y="4477267"/>
            <a:ext cx="223935" cy="223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4AF87F-BD15-451D-3033-966A6D03DA2B}"/>
              </a:ext>
            </a:extLst>
          </p:cNvPr>
          <p:cNvSpPr/>
          <p:nvPr/>
        </p:nvSpPr>
        <p:spPr>
          <a:xfrm>
            <a:off x="1711390" y="5655178"/>
            <a:ext cx="223935" cy="22393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3AF9FE-1BA1-0ED6-D3F2-FA53C04F0D4D}"/>
              </a:ext>
            </a:extLst>
          </p:cNvPr>
          <p:cNvGrpSpPr/>
          <p:nvPr/>
        </p:nvGrpSpPr>
        <p:grpSpPr>
          <a:xfrm>
            <a:off x="6621092" y="3938010"/>
            <a:ext cx="2240976" cy="1539438"/>
            <a:chOff x="6621092" y="3938010"/>
            <a:chExt cx="2240976" cy="15394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A6D678-1417-F558-918B-BAFA5F521C45}"/>
                </a:ext>
              </a:extLst>
            </p:cNvPr>
            <p:cNvSpPr/>
            <p:nvPr/>
          </p:nvSpPr>
          <p:spPr>
            <a:xfrm rot="2532442">
              <a:off x="6621092" y="3938010"/>
              <a:ext cx="2240976" cy="1539438"/>
            </a:xfrm>
            <a:prstGeom prst="ellipse">
              <a:avLst/>
            </a:prstGeom>
            <a:solidFill>
              <a:srgbClr val="CEE8FA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Or 56">
              <a:extLst>
                <a:ext uri="{FF2B5EF4-FFF2-40B4-BE49-F238E27FC236}">
                  <a16:creationId xmlns:a16="http://schemas.microsoft.com/office/drawing/2014/main" id="{9E69FB26-76F6-ED50-1E39-7B2DDF45F5C0}"/>
                </a:ext>
              </a:extLst>
            </p:cNvPr>
            <p:cNvSpPr/>
            <p:nvPr/>
          </p:nvSpPr>
          <p:spPr>
            <a:xfrm>
              <a:off x="7629613" y="4601783"/>
              <a:ext cx="223935" cy="211893"/>
            </a:xfrm>
            <a:prstGeom prst="flowChartOr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7BE7E9D-FB7B-FD45-1DD8-B1391F376A94}"/>
              </a:ext>
            </a:extLst>
          </p:cNvPr>
          <p:cNvSpPr/>
          <p:nvPr/>
        </p:nvSpPr>
        <p:spPr>
          <a:xfrm>
            <a:off x="1313284" y="4966137"/>
            <a:ext cx="223935" cy="2239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5B7048-DDFA-724E-C868-7D41E1C7F171}"/>
              </a:ext>
            </a:extLst>
          </p:cNvPr>
          <p:cNvSpPr/>
          <p:nvPr/>
        </p:nvSpPr>
        <p:spPr>
          <a:xfrm>
            <a:off x="7597374" y="4539780"/>
            <a:ext cx="223935" cy="223935"/>
          </a:xfrm>
          <a:prstGeom prst="ellipse">
            <a:avLst/>
          </a:prstGeom>
          <a:solidFill>
            <a:srgbClr val="E7786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062A89-FEEB-91A8-1067-DD53E81C739C}"/>
              </a:ext>
            </a:extLst>
          </p:cNvPr>
          <p:cNvSpPr/>
          <p:nvPr/>
        </p:nvSpPr>
        <p:spPr>
          <a:xfrm>
            <a:off x="7317456" y="4136012"/>
            <a:ext cx="223935" cy="2239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DBDDDE-DF8F-B6FC-92B0-7C074B0B3A73}"/>
              </a:ext>
            </a:extLst>
          </p:cNvPr>
          <p:cNvSpPr/>
          <p:nvPr/>
        </p:nvSpPr>
        <p:spPr>
          <a:xfrm>
            <a:off x="7877293" y="5172837"/>
            <a:ext cx="223935" cy="22393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220FC-5E9E-D8D5-C94B-F1D09A61DA87}"/>
              </a:ext>
            </a:extLst>
          </p:cNvPr>
          <p:cNvSpPr/>
          <p:nvPr/>
        </p:nvSpPr>
        <p:spPr>
          <a:xfrm>
            <a:off x="7205488" y="4651748"/>
            <a:ext cx="223935" cy="2239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2F7B24-E150-14D7-43F7-80A267AB4239}"/>
              </a:ext>
            </a:extLst>
          </p:cNvPr>
          <p:cNvSpPr/>
          <p:nvPr/>
        </p:nvSpPr>
        <p:spPr>
          <a:xfrm>
            <a:off x="7989260" y="4707730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979968-44C7-03DE-D9BE-4093F3959071}"/>
              </a:ext>
            </a:extLst>
          </p:cNvPr>
          <p:cNvCxnSpPr/>
          <p:nvPr/>
        </p:nvCxnSpPr>
        <p:spPr>
          <a:xfrm>
            <a:off x="838200" y="6356350"/>
            <a:ext cx="270587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90B39-6717-2980-96AD-F8ECBC375DD9}"/>
              </a:ext>
            </a:extLst>
          </p:cNvPr>
          <p:cNvCxnSpPr>
            <a:cxnSpLocks/>
          </p:cNvCxnSpPr>
          <p:nvPr/>
        </p:nvCxnSpPr>
        <p:spPr>
          <a:xfrm rot="16200000">
            <a:off x="-514737" y="5003411"/>
            <a:ext cx="270587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7CE57E-D839-114C-91F2-EAF5F9FDA18C}"/>
                  </a:ext>
                </a:extLst>
              </p:cNvPr>
              <p:cNvSpPr txBox="1"/>
              <p:nvPr/>
            </p:nvSpPr>
            <p:spPr>
              <a:xfrm>
                <a:off x="3593326" y="6150148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7CE57E-D839-114C-91F2-EAF5F9FDA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326" y="6150148"/>
                <a:ext cx="4655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7AFBDF-0E38-B019-AE2E-57FD350CBFE9}"/>
                  </a:ext>
                </a:extLst>
              </p:cNvPr>
              <p:cNvSpPr txBox="1"/>
              <p:nvPr/>
            </p:nvSpPr>
            <p:spPr>
              <a:xfrm>
                <a:off x="638994" y="3241615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7AFBDF-0E38-B019-AE2E-57FD350C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4" y="3241615"/>
                <a:ext cx="4708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3630F9-CBFC-EDF4-F306-4CA636E3F068}"/>
              </a:ext>
            </a:extLst>
          </p:cNvPr>
          <p:cNvCxnSpPr/>
          <p:nvPr/>
        </p:nvCxnSpPr>
        <p:spPr>
          <a:xfrm>
            <a:off x="5996397" y="6356350"/>
            <a:ext cx="270587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BEF5C3-E45D-09FF-8ED5-FB5EAD844069}"/>
              </a:ext>
            </a:extLst>
          </p:cNvPr>
          <p:cNvCxnSpPr>
            <a:cxnSpLocks/>
          </p:cNvCxnSpPr>
          <p:nvPr/>
        </p:nvCxnSpPr>
        <p:spPr>
          <a:xfrm rot="16200000">
            <a:off x="4643460" y="5003411"/>
            <a:ext cx="270587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9ECB2-3F75-172B-0F15-A66282DA024F}"/>
                  </a:ext>
                </a:extLst>
              </p:cNvPr>
              <p:cNvSpPr txBox="1"/>
              <p:nvPr/>
            </p:nvSpPr>
            <p:spPr>
              <a:xfrm>
                <a:off x="8751523" y="6150148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9ECB2-3F75-172B-0F15-A66282DA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523" y="6150148"/>
                <a:ext cx="4655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7E1CD8-517D-5BA7-E0A4-59532949905F}"/>
                  </a:ext>
                </a:extLst>
              </p:cNvPr>
              <p:cNvSpPr txBox="1"/>
              <p:nvPr/>
            </p:nvSpPr>
            <p:spPr>
              <a:xfrm>
                <a:off x="5797191" y="3241615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7E1CD8-517D-5BA7-E0A4-59532949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91" y="3241615"/>
                <a:ext cx="4708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0A2BF5-70FA-7CC8-9CBF-BC04425A33FC}"/>
                  </a:ext>
                </a:extLst>
              </p:cNvPr>
              <p:cNvSpPr txBox="1"/>
              <p:nvPr/>
            </p:nvSpPr>
            <p:spPr>
              <a:xfrm>
                <a:off x="3780027" y="4539780"/>
                <a:ext cx="1802288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0A2BF5-70FA-7CC8-9CBF-BC04425A3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27" y="4539780"/>
                <a:ext cx="1802288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D2EAD2-16C8-6E36-6854-ACD89163CA70}"/>
              </a:ext>
            </a:extLst>
          </p:cNvPr>
          <p:cNvCxnSpPr>
            <a:stCxn id="13" idx="6"/>
            <a:endCxn id="34" idx="1"/>
          </p:cNvCxnSpPr>
          <p:nvPr/>
        </p:nvCxnSpPr>
        <p:spPr>
          <a:xfrm flipV="1">
            <a:off x="2557367" y="4894140"/>
            <a:ext cx="1222660" cy="3906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4648536-4B67-CACE-9C91-CCDEA9B7C8C6}"/>
              </a:ext>
            </a:extLst>
          </p:cNvPr>
          <p:cNvCxnSpPr>
            <a:stCxn id="34" idx="3"/>
            <a:endCxn id="18" idx="3"/>
          </p:cNvCxnSpPr>
          <p:nvPr/>
        </p:nvCxnSpPr>
        <p:spPr>
          <a:xfrm>
            <a:off x="5582315" y="4894140"/>
            <a:ext cx="2439740" cy="4730"/>
          </a:xfrm>
          <a:prstGeom prst="curvedConnector4">
            <a:avLst>
              <a:gd name="adj1" fmla="val 37472"/>
              <a:gd name="adj2" fmla="val 7694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llout: Bent Line with Border and Accent Bar 41">
            <a:extLst>
              <a:ext uri="{FF2B5EF4-FFF2-40B4-BE49-F238E27FC236}">
                <a16:creationId xmlns:a16="http://schemas.microsoft.com/office/drawing/2014/main" id="{5D1DADB1-D780-AF31-9F17-56415D008F40}"/>
              </a:ext>
            </a:extLst>
          </p:cNvPr>
          <p:cNvSpPr/>
          <p:nvPr/>
        </p:nvSpPr>
        <p:spPr>
          <a:xfrm>
            <a:off x="3369604" y="3476308"/>
            <a:ext cx="914400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9266"/>
              <a:gd name="adj6" fmla="val -141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43" name="Callout: Bent Line with Border and Accent Bar 42">
            <a:extLst>
              <a:ext uri="{FF2B5EF4-FFF2-40B4-BE49-F238E27FC236}">
                <a16:creationId xmlns:a16="http://schemas.microsoft.com/office/drawing/2014/main" id="{3A6A9D1F-2A58-58BC-DA01-85E504E23F27}"/>
              </a:ext>
            </a:extLst>
          </p:cNvPr>
          <p:cNvSpPr/>
          <p:nvPr/>
        </p:nvSpPr>
        <p:spPr>
          <a:xfrm>
            <a:off x="3369604" y="5505392"/>
            <a:ext cx="1222660" cy="612648"/>
          </a:xfrm>
          <a:prstGeom prst="accentBorderCallout2">
            <a:avLst>
              <a:gd name="adj1" fmla="val 88402"/>
              <a:gd name="adj2" fmla="val -6151"/>
              <a:gd name="adj3" fmla="val 88402"/>
              <a:gd name="adj4" fmla="val -16667"/>
              <a:gd name="adj5" fmla="val 47823"/>
              <a:gd name="adj6" fmla="val -1114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sample points</a:t>
            </a:r>
          </a:p>
        </p:txBody>
      </p:sp>
      <p:sp>
        <p:nvSpPr>
          <p:cNvPr id="59" name="Callout: Bent Line with Border and Accent Bar 58">
            <a:extLst>
              <a:ext uri="{FF2B5EF4-FFF2-40B4-BE49-F238E27FC236}">
                <a16:creationId xmlns:a16="http://schemas.microsoft.com/office/drawing/2014/main" id="{706157A1-AA7A-5EFC-14C3-3980D58912AD}"/>
              </a:ext>
            </a:extLst>
          </p:cNvPr>
          <p:cNvSpPr/>
          <p:nvPr/>
        </p:nvSpPr>
        <p:spPr>
          <a:xfrm>
            <a:off x="9442200" y="3537671"/>
            <a:ext cx="1448560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689"/>
              <a:gd name="adj6" fmla="val -1078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mean</a:t>
            </a:r>
          </a:p>
        </p:txBody>
      </p:sp>
      <p:sp>
        <p:nvSpPr>
          <p:cNvPr id="60" name="Callout: Bent Line with Border and Accent Bar 59">
            <a:extLst>
              <a:ext uri="{FF2B5EF4-FFF2-40B4-BE49-F238E27FC236}">
                <a16:creationId xmlns:a16="http://schemas.microsoft.com/office/drawing/2014/main" id="{C07F2B4E-7701-0187-343A-3BCAA4BACEF6}"/>
              </a:ext>
            </a:extLst>
          </p:cNvPr>
          <p:cNvSpPr/>
          <p:nvPr/>
        </p:nvSpPr>
        <p:spPr>
          <a:xfrm>
            <a:off x="9458001" y="4353489"/>
            <a:ext cx="1448560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455"/>
              <a:gd name="adj6" fmla="val -494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covariance</a:t>
            </a:r>
          </a:p>
        </p:txBody>
      </p:sp>
    </p:spTree>
    <p:extLst>
      <p:ext uri="{BB962C8B-B14F-4D97-AF65-F5344CB8AC3E}">
        <p14:creationId xmlns:p14="http://schemas.microsoft.com/office/powerpoint/2010/main" val="416826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7B43-C852-4376-43BE-713F9ED2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KF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ABB9-D279-C282-65B5-33C147EB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tracking when the process model is not known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Propose multiple candidates for the process model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Apply Kalman prediction step using each process model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Fuse the estimates from each model together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Apply Kalman correction step to the fused estimate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Reinitialize every process model with the fused, corrected estimate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07A2-D700-2E2C-8812-57909338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4C52-E97B-ADED-C82B-0E6633DB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KF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0B7E-8971-9F1A-6764-4A43152D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21AD5-E847-558E-53DB-EAD376047E17}"/>
              </a:ext>
            </a:extLst>
          </p:cNvPr>
          <p:cNvSpPr/>
          <p:nvPr/>
        </p:nvSpPr>
        <p:spPr>
          <a:xfrm>
            <a:off x="3049165" y="2116212"/>
            <a:ext cx="953667" cy="634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70B02-D4E2-291F-6568-95E118F5B3D8}"/>
              </a:ext>
            </a:extLst>
          </p:cNvPr>
          <p:cNvSpPr/>
          <p:nvPr/>
        </p:nvSpPr>
        <p:spPr>
          <a:xfrm>
            <a:off x="3049165" y="2875663"/>
            <a:ext cx="953667" cy="634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7C0A2-6E70-9D81-FADC-7BEE00E06B32}"/>
              </a:ext>
            </a:extLst>
          </p:cNvPr>
          <p:cNvSpPr/>
          <p:nvPr/>
        </p:nvSpPr>
        <p:spPr>
          <a:xfrm>
            <a:off x="2999204" y="5133051"/>
            <a:ext cx="1025980" cy="634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3CF6F-8F52-BEB4-E59F-DF317AF83E91}"/>
              </a:ext>
            </a:extLst>
          </p:cNvPr>
          <p:cNvSpPr txBox="1"/>
          <p:nvPr/>
        </p:nvSpPr>
        <p:spPr>
          <a:xfrm>
            <a:off x="3343084" y="4061728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ata 8">
                <a:extLst>
                  <a:ext uri="{FF2B5EF4-FFF2-40B4-BE49-F238E27FC236}">
                    <a16:creationId xmlns:a16="http://schemas.microsoft.com/office/drawing/2014/main" id="{6443AFA3-D20E-40C3-B7C4-C830A9F65D79}"/>
                  </a:ext>
                </a:extLst>
              </p:cNvPr>
              <p:cNvSpPr/>
              <p:nvPr/>
            </p:nvSpPr>
            <p:spPr>
              <a:xfrm>
                <a:off x="575193" y="3286648"/>
                <a:ext cx="1756679" cy="750038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Flowchart: Data 8">
                <a:extLst>
                  <a:ext uri="{FF2B5EF4-FFF2-40B4-BE49-F238E27FC236}">
                    <a16:creationId xmlns:a16="http://schemas.microsoft.com/office/drawing/2014/main" id="{6443AFA3-D20E-40C3-B7C4-C830A9F65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3" y="3286648"/>
                <a:ext cx="1756679" cy="750038"/>
              </a:xfrm>
              <a:prstGeom prst="flowChartInputOutpu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ata 9">
                <a:extLst>
                  <a:ext uri="{FF2B5EF4-FFF2-40B4-BE49-F238E27FC236}">
                    <a16:creationId xmlns:a16="http://schemas.microsoft.com/office/drawing/2014/main" id="{C103B42B-743B-ACEB-A3F9-4DF40EDB2F8C}"/>
                  </a:ext>
                </a:extLst>
              </p:cNvPr>
              <p:cNvSpPr/>
              <p:nvPr/>
            </p:nvSpPr>
            <p:spPr>
              <a:xfrm>
                <a:off x="4334260" y="2135390"/>
                <a:ext cx="1362852" cy="596124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Prior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Flowchart: Data 9">
                <a:extLst>
                  <a:ext uri="{FF2B5EF4-FFF2-40B4-BE49-F238E27FC236}">
                    <a16:creationId xmlns:a16="http://schemas.microsoft.com/office/drawing/2014/main" id="{C103B42B-743B-ACEB-A3F9-4DF40EDB2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60" y="2135390"/>
                <a:ext cx="1362852" cy="596124"/>
              </a:xfrm>
              <a:prstGeom prst="flowChartInputOutpu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Data 10">
                <a:extLst>
                  <a:ext uri="{FF2B5EF4-FFF2-40B4-BE49-F238E27FC236}">
                    <a16:creationId xmlns:a16="http://schemas.microsoft.com/office/drawing/2014/main" id="{9B4EEBEE-B27D-FBDB-DA60-50FCAEEED5F0}"/>
                  </a:ext>
                </a:extLst>
              </p:cNvPr>
              <p:cNvSpPr/>
              <p:nvPr/>
            </p:nvSpPr>
            <p:spPr>
              <a:xfrm>
                <a:off x="4309081" y="5145381"/>
                <a:ext cx="1457911" cy="596125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Prior 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Flowchart: Data 10">
                <a:extLst>
                  <a:ext uri="{FF2B5EF4-FFF2-40B4-BE49-F238E27FC236}">
                    <a16:creationId xmlns:a16="http://schemas.microsoft.com/office/drawing/2014/main" id="{9B4EEBEE-B27D-FBDB-DA60-50FCAEEED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81" y="5145381"/>
                <a:ext cx="1457911" cy="596125"/>
              </a:xfrm>
              <a:prstGeom prst="flowChartInputOutput">
                <a:avLst/>
              </a:prstGeom>
              <a:blipFill>
                <a:blip r:embed="rId4"/>
                <a:stretch>
                  <a:fillRect t="-1000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Data 11">
                <a:extLst>
                  <a:ext uri="{FF2B5EF4-FFF2-40B4-BE49-F238E27FC236}">
                    <a16:creationId xmlns:a16="http://schemas.microsoft.com/office/drawing/2014/main" id="{80BAE861-878E-740D-420D-47EADB3EBC1E}"/>
                  </a:ext>
                </a:extLst>
              </p:cNvPr>
              <p:cNvSpPr/>
              <p:nvPr/>
            </p:nvSpPr>
            <p:spPr>
              <a:xfrm>
                <a:off x="9444818" y="3861648"/>
                <a:ext cx="1756679" cy="750038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Posterior: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Flowchart: Data 11">
                <a:extLst>
                  <a:ext uri="{FF2B5EF4-FFF2-40B4-BE49-F238E27FC236}">
                    <a16:creationId xmlns:a16="http://schemas.microsoft.com/office/drawing/2014/main" id="{80BAE861-878E-740D-420D-47EADB3EB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818" y="3861648"/>
                <a:ext cx="1756679" cy="750038"/>
              </a:xfrm>
              <a:prstGeom prst="flowChartInputOutpu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ata 12">
                <a:extLst>
                  <a:ext uri="{FF2B5EF4-FFF2-40B4-BE49-F238E27FC236}">
                    <a16:creationId xmlns:a16="http://schemas.microsoft.com/office/drawing/2014/main" id="{85B0E326-A3B7-0F29-6199-37508B8B786C}"/>
                  </a:ext>
                </a:extLst>
              </p:cNvPr>
              <p:cNvSpPr/>
              <p:nvPr/>
            </p:nvSpPr>
            <p:spPr>
              <a:xfrm>
                <a:off x="4334260" y="2894841"/>
                <a:ext cx="1362852" cy="596124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Prior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Flowchart: Data 12">
                <a:extLst>
                  <a:ext uri="{FF2B5EF4-FFF2-40B4-BE49-F238E27FC236}">
                    <a16:creationId xmlns:a16="http://schemas.microsoft.com/office/drawing/2014/main" id="{85B0E326-A3B7-0F29-6199-37508B8B7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60" y="2894841"/>
                <a:ext cx="1362852" cy="596124"/>
              </a:xfrm>
              <a:prstGeom prst="flowChartInputOutput">
                <a:avLst/>
              </a:prstGeom>
              <a:blipFill>
                <a:blip r:embed="rId6"/>
                <a:stretch>
                  <a:fillRect t="-1000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6810445-1CA5-4224-3270-2F845F6175BD}"/>
              </a:ext>
            </a:extLst>
          </p:cNvPr>
          <p:cNvSpPr/>
          <p:nvPr/>
        </p:nvSpPr>
        <p:spPr>
          <a:xfrm>
            <a:off x="6213795" y="2394600"/>
            <a:ext cx="859921" cy="3055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A3E9AD-856C-F1CC-6194-DA0CB83FE6B7}"/>
              </a:ext>
            </a:extLst>
          </p:cNvPr>
          <p:cNvSpPr/>
          <p:nvPr/>
        </p:nvSpPr>
        <p:spPr>
          <a:xfrm>
            <a:off x="7978939" y="3919427"/>
            <a:ext cx="953667" cy="634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787B8-E6B2-1E84-F561-884035CD1C3A}"/>
              </a:ext>
            </a:extLst>
          </p:cNvPr>
          <p:cNvSpPr txBox="1"/>
          <p:nvPr/>
        </p:nvSpPr>
        <p:spPr>
          <a:xfrm>
            <a:off x="4832772" y="4055865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ata 17">
                <a:extLst>
                  <a:ext uri="{FF2B5EF4-FFF2-40B4-BE49-F238E27FC236}">
                    <a16:creationId xmlns:a16="http://schemas.microsoft.com/office/drawing/2014/main" id="{9108BC51-BDCC-9506-D54F-12E87F382BB3}"/>
                  </a:ext>
                </a:extLst>
              </p:cNvPr>
              <p:cNvSpPr/>
              <p:nvPr/>
            </p:nvSpPr>
            <p:spPr>
              <a:xfrm>
                <a:off x="7514226" y="2024169"/>
                <a:ext cx="2368422" cy="750038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Measurements: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Flowchart: Data 17">
                <a:extLst>
                  <a:ext uri="{FF2B5EF4-FFF2-40B4-BE49-F238E27FC236}">
                    <a16:creationId xmlns:a16="http://schemas.microsoft.com/office/drawing/2014/main" id="{9108BC51-BDCC-9506-D54F-12E87F382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226" y="2024169"/>
                <a:ext cx="2368422" cy="750038"/>
              </a:xfrm>
              <a:prstGeom prst="flowChartInputOutpu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A96E11-29E8-14C3-E768-E71C5F391C21}"/>
              </a:ext>
            </a:extLst>
          </p:cNvPr>
          <p:cNvCxnSpPr>
            <a:cxnSpLocks/>
            <a:stCxn id="16" idx="3"/>
            <a:endCxn id="12" idx="2"/>
          </p:cNvCxnSpPr>
          <p:nvPr/>
        </p:nvCxnSpPr>
        <p:spPr>
          <a:xfrm flipV="1">
            <a:off x="8932606" y="4236667"/>
            <a:ext cx="687880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39592-74ED-9779-6C39-5F10D5A67A12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>
            <a:off x="8455773" y="2774207"/>
            <a:ext cx="5822" cy="1145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74D2BB-1324-2368-3B87-9F4801F5556D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V="1">
            <a:off x="4002832" y="2433452"/>
            <a:ext cx="46771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11A75-4D32-F435-A8B2-4C1805B6DB14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002832" y="3192903"/>
            <a:ext cx="46771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AC37E2-86BC-C555-F1E4-C4715643010F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4025184" y="5443444"/>
            <a:ext cx="429688" cy="68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BBF9A68-01DE-BD12-E17C-2D819041AFD3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 flipV="1">
            <a:off x="5621201" y="3922446"/>
            <a:ext cx="592594" cy="152099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444923-DC9B-2799-AD1C-E4CF371EEE06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5560827" y="3192903"/>
            <a:ext cx="652968" cy="729543"/>
          </a:xfrm>
          <a:prstGeom prst="bentConnector3">
            <a:avLst>
              <a:gd name="adj1" fmla="val 52858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FF4EBA-CA95-207B-3E19-272E81F1DAFD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5560827" y="2433452"/>
            <a:ext cx="652968" cy="1488994"/>
          </a:xfrm>
          <a:prstGeom prst="bentConnector3">
            <a:avLst>
              <a:gd name="adj1" fmla="val 52858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09021E6-3170-F304-BFD1-21D742634230}"/>
              </a:ext>
            </a:extLst>
          </p:cNvPr>
          <p:cNvCxnSpPr>
            <a:stCxn id="9" idx="5"/>
            <a:endCxn id="5" idx="1"/>
          </p:cNvCxnSpPr>
          <p:nvPr/>
        </p:nvCxnSpPr>
        <p:spPr>
          <a:xfrm flipV="1">
            <a:off x="2156204" y="2433453"/>
            <a:ext cx="892961" cy="1228214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D392EC6-2FF6-01E9-C595-A1919FC031BC}"/>
              </a:ext>
            </a:extLst>
          </p:cNvPr>
          <p:cNvCxnSpPr>
            <a:stCxn id="9" idx="5"/>
            <a:endCxn id="6" idx="1"/>
          </p:cNvCxnSpPr>
          <p:nvPr/>
        </p:nvCxnSpPr>
        <p:spPr>
          <a:xfrm flipV="1">
            <a:off x="2156204" y="3192904"/>
            <a:ext cx="892961" cy="468763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2C2B79D-0B36-85B1-1DC8-C645C6B8F140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2156204" y="3661667"/>
            <a:ext cx="843000" cy="17886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A3D0AB-1168-ADF7-C0FD-A79C9DF335D4}"/>
              </a:ext>
            </a:extLst>
          </p:cNvPr>
          <p:cNvCxnSpPr>
            <a:endCxn id="16" idx="1"/>
          </p:cNvCxnSpPr>
          <p:nvPr/>
        </p:nvCxnSpPr>
        <p:spPr>
          <a:xfrm flipV="1">
            <a:off x="7073716" y="4236668"/>
            <a:ext cx="905223" cy="1808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61CFC99-F50C-AED5-EB88-F5567E9014AB}"/>
              </a:ext>
            </a:extLst>
          </p:cNvPr>
          <p:cNvCxnSpPr>
            <a:stCxn id="12" idx="4"/>
            <a:endCxn id="9" idx="3"/>
          </p:cNvCxnSpPr>
          <p:nvPr/>
        </p:nvCxnSpPr>
        <p:spPr>
          <a:xfrm rot="5400000" flipH="1">
            <a:off x="5513012" y="-198460"/>
            <a:ext cx="575000" cy="9045293"/>
          </a:xfrm>
          <a:prstGeom prst="bentConnector3">
            <a:avLst>
              <a:gd name="adj1" fmla="val -292901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6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7921-2705-3E7A-5266-15AAB137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Models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E923-52E8-4D95-9145-2EDB4F90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EB9232-D050-739B-8642-930556AE4BA2}"/>
                  </a:ext>
                </a:extLst>
              </p:cNvPr>
              <p:cNvSpPr/>
              <p:nvPr/>
            </p:nvSpPr>
            <p:spPr>
              <a:xfrm>
                <a:off x="1436915" y="4096735"/>
                <a:ext cx="9072466" cy="25472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2D Constant Turning: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Δ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Δ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Δ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Δ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EB9232-D050-739B-8642-930556AE4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5" y="4096735"/>
                <a:ext cx="9072466" cy="2547257"/>
              </a:xfrm>
              <a:prstGeom prst="rect">
                <a:avLst/>
              </a:prstGeom>
              <a:blipFill>
                <a:blip r:embed="rId2"/>
                <a:stretch>
                  <a:fillRect l="-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FD74C6-75C1-FC94-C233-C39BFB8E50B7}"/>
                  </a:ext>
                </a:extLst>
              </p:cNvPr>
              <p:cNvSpPr/>
              <p:nvPr/>
            </p:nvSpPr>
            <p:spPr>
              <a:xfrm>
                <a:off x="1436916" y="2089461"/>
                <a:ext cx="3844212" cy="18474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Constant Acceleration: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FD74C6-75C1-FC94-C233-C39BFB8E5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6" y="2089461"/>
                <a:ext cx="3844212" cy="1847462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D0EA4-541A-4EE1-56F0-128D6912B654}"/>
                  </a:ext>
                </a:extLst>
              </p:cNvPr>
              <p:cNvSpPr/>
              <p:nvPr/>
            </p:nvSpPr>
            <p:spPr>
              <a:xfrm>
                <a:off x="5408646" y="2089461"/>
                <a:ext cx="5100735" cy="18474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Singer: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D0EA4-541A-4EE1-56F0-128D6912B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46" y="2089461"/>
                <a:ext cx="5100735" cy="1847462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4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5F81-3E14-BEF2-B39A-C4132A5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A747-0DFB-D800-3FE2-9F046082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Combine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  <a:r>
              <a:rPr lang="en-US" dirty="0"/>
              <a:t> using linguistic </a:t>
            </a:r>
            <a:r>
              <a:rPr lang="en-US" b="1" dirty="0">
                <a:solidFill>
                  <a:srgbClr val="0070C0"/>
                </a:solidFill>
              </a:rPr>
              <a:t>logic</a:t>
            </a:r>
            <a:r>
              <a:rPr lang="en-US" dirty="0"/>
              <a:t> to determine a single </a:t>
            </a:r>
            <a:r>
              <a:rPr lang="en-US" b="1" dirty="0">
                <a:solidFill>
                  <a:srgbClr val="E7786F"/>
                </a:solidFill>
              </a:rPr>
              <a:t>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188E0-27B5-2358-9B98-47056155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C1FEA-043E-A87C-0143-5127446CC422}"/>
              </a:ext>
            </a:extLst>
          </p:cNvPr>
          <p:cNvSpPr txBox="1"/>
          <p:nvPr/>
        </p:nvSpPr>
        <p:spPr>
          <a:xfrm>
            <a:off x="1912775" y="3795703"/>
            <a:ext cx="7940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money &gt; $5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am hungry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DF7049"/>
                </a:solidFill>
              </a:rPr>
              <a:t>buy pizza</a:t>
            </a:r>
          </a:p>
          <a:p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free food in E7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brought lunch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money &lt; $10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E7786F"/>
                </a:solidFill>
              </a:rPr>
              <a:t>do not buy lunch</a:t>
            </a:r>
          </a:p>
          <a:p>
            <a:endParaRPr lang="en-US" dirty="0">
              <a:solidFill>
                <a:srgbClr val="E7786F"/>
              </a:solidFill>
            </a:endParaRPr>
          </a:p>
          <a:p>
            <a:r>
              <a:rPr lang="en-US" dirty="0"/>
              <a:t>When the information is partially true, the resulting action is not clear</a:t>
            </a:r>
          </a:p>
        </p:txBody>
      </p:sp>
    </p:spTree>
    <p:extLst>
      <p:ext uri="{BB962C8B-B14F-4D97-AF65-F5344CB8AC3E}">
        <p14:creationId xmlns:p14="http://schemas.microsoft.com/office/powerpoint/2010/main" val="51176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9CF-63AF-9231-B0F9-F2506C95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E931-51FA-41E2-8347-F47EA520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 a set of membership classes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dirty="0"/>
              <a:t>Define which inputs belong to the class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dirty="0"/>
              <a:t>Define the action that occurs for the class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dirty="0"/>
              <a:t>Define a membership function: High values if the inputs are members, low values otherwise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b="1" dirty="0"/>
              <a:t>if-then</a:t>
            </a:r>
            <a:r>
              <a:rPr lang="en-US" dirty="0"/>
              <a:t> rules that map classes to actions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dirty="0"/>
              <a:t>Define an action function: High values if the class results in the action, low values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0A91-62ED-EA31-D0DD-CC697493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8BB71A-74FF-87B2-187F-AB46300C4CB7}"/>
              </a:ext>
            </a:extLst>
          </p:cNvPr>
          <p:cNvCxnSpPr>
            <a:cxnSpLocks/>
          </p:cNvCxnSpPr>
          <p:nvPr/>
        </p:nvCxnSpPr>
        <p:spPr>
          <a:xfrm>
            <a:off x="1866122" y="6471429"/>
            <a:ext cx="289249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F1E68D-5F50-8030-1E03-F68E8A43E1CA}"/>
              </a:ext>
            </a:extLst>
          </p:cNvPr>
          <p:cNvCxnSpPr>
            <a:cxnSpLocks/>
          </p:cNvCxnSpPr>
          <p:nvPr/>
        </p:nvCxnSpPr>
        <p:spPr>
          <a:xfrm flipV="1">
            <a:off x="1866122" y="5218923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ED6F5-8E85-AAE3-7790-D37635ACACD2}"/>
              </a:ext>
            </a:extLst>
          </p:cNvPr>
          <p:cNvCxnSpPr>
            <a:cxnSpLocks/>
          </p:cNvCxnSpPr>
          <p:nvPr/>
        </p:nvCxnSpPr>
        <p:spPr>
          <a:xfrm>
            <a:off x="6954416" y="6471429"/>
            <a:ext cx="289249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BE73D-4C12-4165-CF1F-C1CBA967B674}"/>
              </a:ext>
            </a:extLst>
          </p:cNvPr>
          <p:cNvCxnSpPr>
            <a:cxnSpLocks/>
          </p:cNvCxnSpPr>
          <p:nvPr/>
        </p:nvCxnSpPr>
        <p:spPr>
          <a:xfrm flipV="1">
            <a:off x="6954416" y="5218923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F45DEC-1BCC-8E9A-B44A-BD37CC385B1C}"/>
              </a:ext>
            </a:extLst>
          </p:cNvPr>
          <p:cNvCxnSpPr>
            <a:cxnSpLocks/>
          </p:cNvCxnSpPr>
          <p:nvPr/>
        </p:nvCxnSpPr>
        <p:spPr>
          <a:xfrm>
            <a:off x="2705878" y="5607699"/>
            <a:ext cx="3545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164D36-1DBB-64C2-7D44-58F9E92D72CA}"/>
              </a:ext>
            </a:extLst>
          </p:cNvPr>
          <p:cNvCxnSpPr>
            <a:cxnSpLocks/>
          </p:cNvCxnSpPr>
          <p:nvPr/>
        </p:nvCxnSpPr>
        <p:spPr>
          <a:xfrm flipV="1">
            <a:off x="2164702" y="5607699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BDE9C-86E7-8123-B996-EB97B12557C4}"/>
              </a:ext>
            </a:extLst>
          </p:cNvPr>
          <p:cNvCxnSpPr>
            <a:cxnSpLocks/>
          </p:cNvCxnSpPr>
          <p:nvPr/>
        </p:nvCxnSpPr>
        <p:spPr>
          <a:xfrm flipH="1" flipV="1">
            <a:off x="3052664" y="5607698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F360E9-7F22-C6C8-32C0-AE952D583067}"/>
              </a:ext>
            </a:extLst>
          </p:cNvPr>
          <p:cNvCxnSpPr>
            <a:cxnSpLocks/>
          </p:cNvCxnSpPr>
          <p:nvPr/>
        </p:nvCxnSpPr>
        <p:spPr>
          <a:xfrm flipV="1">
            <a:off x="8338457" y="5607699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9A27AB-656C-E063-2273-C6F2A82948DA}"/>
              </a:ext>
            </a:extLst>
          </p:cNvPr>
          <p:cNvCxnSpPr>
            <a:cxnSpLocks/>
          </p:cNvCxnSpPr>
          <p:nvPr/>
        </p:nvCxnSpPr>
        <p:spPr>
          <a:xfrm flipH="1" flipV="1">
            <a:off x="8879633" y="5607699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58C034-9521-D031-4C0A-4783EF938946}"/>
              </a:ext>
            </a:extLst>
          </p:cNvPr>
          <p:cNvCxnSpPr>
            <a:cxnSpLocks/>
          </p:cNvCxnSpPr>
          <p:nvPr/>
        </p:nvCxnSpPr>
        <p:spPr>
          <a:xfrm flipV="1">
            <a:off x="2979572" y="5607700"/>
            <a:ext cx="541176" cy="863730"/>
          </a:xfrm>
          <a:prstGeom prst="line">
            <a:avLst/>
          </a:prstGeom>
          <a:ln w="19050">
            <a:solidFill>
              <a:srgbClr val="E7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557B8-169D-DB19-F06D-8F9BEEDA9FAA}"/>
              </a:ext>
            </a:extLst>
          </p:cNvPr>
          <p:cNvCxnSpPr>
            <a:cxnSpLocks/>
          </p:cNvCxnSpPr>
          <p:nvPr/>
        </p:nvCxnSpPr>
        <p:spPr>
          <a:xfrm flipH="1" flipV="1">
            <a:off x="3875311" y="5607698"/>
            <a:ext cx="541176" cy="863730"/>
          </a:xfrm>
          <a:prstGeom prst="line">
            <a:avLst/>
          </a:prstGeom>
          <a:ln w="19050">
            <a:solidFill>
              <a:srgbClr val="E7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48334C-351A-E209-CAE2-564EC89B2944}"/>
              </a:ext>
            </a:extLst>
          </p:cNvPr>
          <p:cNvCxnSpPr>
            <a:cxnSpLocks/>
          </p:cNvCxnSpPr>
          <p:nvPr/>
        </p:nvCxnSpPr>
        <p:spPr>
          <a:xfrm>
            <a:off x="3520748" y="5607698"/>
            <a:ext cx="354563" cy="0"/>
          </a:xfrm>
          <a:prstGeom prst="line">
            <a:avLst/>
          </a:prstGeom>
          <a:ln w="19050">
            <a:solidFill>
              <a:srgbClr val="E7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5B17DB-B477-D099-C4DD-B21C25D7DEA3}"/>
              </a:ext>
            </a:extLst>
          </p:cNvPr>
          <p:cNvCxnSpPr>
            <a:cxnSpLocks/>
          </p:cNvCxnSpPr>
          <p:nvPr/>
        </p:nvCxnSpPr>
        <p:spPr>
          <a:xfrm flipV="1">
            <a:off x="7032170" y="5617865"/>
            <a:ext cx="541176" cy="863730"/>
          </a:xfrm>
          <a:prstGeom prst="line">
            <a:avLst/>
          </a:prstGeom>
          <a:ln w="19050">
            <a:solidFill>
              <a:srgbClr val="E7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57F546-9487-37FB-602C-E55CBEC5248C}"/>
              </a:ext>
            </a:extLst>
          </p:cNvPr>
          <p:cNvCxnSpPr>
            <a:cxnSpLocks/>
          </p:cNvCxnSpPr>
          <p:nvPr/>
        </p:nvCxnSpPr>
        <p:spPr>
          <a:xfrm flipH="1" flipV="1">
            <a:off x="7573346" y="5617865"/>
            <a:ext cx="541176" cy="863730"/>
          </a:xfrm>
          <a:prstGeom prst="line">
            <a:avLst/>
          </a:prstGeom>
          <a:ln w="19050">
            <a:solidFill>
              <a:srgbClr val="E7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C93EE7-A415-3109-6CE6-A6513E9C44AE}"/>
              </a:ext>
            </a:extLst>
          </p:cNvPr>
          <p:cNvSpPr txBox="1"/>
          <p:nvPr/>
        </p:nvSpPr>
        <p:spPr>
          <a:xfrm>
            <a:off x="9994639" y="628280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DF123-8514-4601-6377-F054BD383190}"/>
              </a:ext>
            </a:extLst>
          </p:cNvPr>
          <p:cNvSpPr txBox="1"/>
          <p:nvPr/>
        </p:nvSpPr>
        <p:spPr>
          <a:xfrm>
            <a:off x="4898575" y="628280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A60F7-AB34-87B0-C7CE-8C33389B4E23}"/>
              </a:ext>
            </a:extLst>
          </p:cNvPr>
          <p:cNvSpPr txBox="1"/>
          <p:nvPr/>
        </p:nvSpPr>
        <p:spPr>
          <a:xfrm>
            <a:off x="1200541" y="4837709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FCD692-338C-AA7B-E1E6-5680B08AF93D}"/>
              </a:ext>
            </a:extLst>
          </p:cNvPr>
          <p:cNvSpPr txBox="1"/>
          <p:nvPr/>
        </p:nvSpPr>
        <p:spPr>
          <a:xfrm>
            <a:off x="6245289" y="4837709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13282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0B8-99CC-AD62-8E2E-719AF2A4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E37B-B398-9749-81D8-3B93F008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measurements of the inputs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membership of the inputs for each of the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action value depending on the logic type: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Mamdani Logic:</a:t>
            </a:r>
          </a:p>
          <a:p>
            <a:pPr marL="1051560" lvl="2" indent="-457200">
              <a:buFont typeface="+mj-lt"/>
              <a:buAutoNum type="alphaLcPeriod"/>
            </a:pPr>
            <a:r>
              <a:rPr lang="en-US" dirty="0"/>
              <a:t>Project the membership score over to the action function</a:t>
            </a:r>
          </a:p>
          <a:p>
            <a:pPr marL="1051560" lvl="2" indent="-457200">
              <a:buFont typeface="+mj-lt"/>
              <a:buAutoNum type="alphaLcPeriod"/>
            </a:pPr>
            <a:r>
              <a:rPr lang="en-US" dirty="0"/>
              <a:t>Take the centroid of the area under the membership score</a:t>
            </a:r>
          </a:p>
          <a:p>
            <a:pPr marL="731520" lvl="1" indent="-457200">
              <a:buFont typeface="+mj-lt"/>
              <a:buAutoNum type="alphaLcPeriod"/>
            </a:pPr>
            <a:endParaRPr lang="en-US" dirty="0"/>
          </a:p>
          <a:p>
            <a:pPr marL="731520" lvl="1" indent="-457200">
              <a:buFont typeface="+mj-lt"/>
              <a:buAutoNum type="alphaL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12C0-6514-3B4B-6459-FA685A29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7D91E-8490-6CA2-56C0-77B51C366B3C}"/>
              </a:ext>
            </a:extLst>
          </p:cNvPr>
          <p:cNvCxnSpPr>
            <a:cxnSpLocks/>
          </p:cNvCxnSpPr>
          <p:nvPr/>
        </p:nvCxnSpPr>
        <p:spPr>
          <a:xfrm>
            <a:off x="2876937" y="6234541"/>
            <a:ext cx="202785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3C7817-9C01-5633-8709-C1D8895B3316}"/>
              </a:ext>
            </a:extLst>
          </p:cNvPr>
          <p:cNvCxnSpPr>
            <a:cxnSpLocks/>
          </p:cNvCxnSpPr>
          <p:nvPr/>
        </p:nvCxnSpPr>
        <p:spPr>
          <a:xfrm flipV="1">
            <a:off x="2876937" y="4982035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693C-CCD1-41B8-A209-0364E57ABFBC}"/>
              </a:ext>
            </a:extLst>
          </p:cNvPr>
          <p:cNvCxnSpPr>
            <a:cxnSpLocks/>
          </p:cNvCxnSpPr>
          <p:nvPr/>
        </p:nvCxnSpPr>
        <p:spPr>
          <a:xfrm>
            <a:off x="6713377" y="6273010"/>
            <a:ext cx="185679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A5430-771F-0D38-86DF-CF49747A5554}"/>
              </a:ext>
            </a:extLst>
          </p:cNvPr>
          <p:cNvCxnSpPr>
            <a:cxnSpLocks/>
          </p:cNvCxnSpPr>
          <p:nvPr/>
        </p:nvCxnSpPr>
        <p:spPr>
          <a:xfrm flipV="1">
            <a:off x="6713377" y="5020504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35C42-66B2-6D8F-6DEB-8FCE781B0A41}"/>
              </a:ext>
            </a:extLst>
          </p:cNvPr>
          <p:cNvCxnSpPr>
            <a:cxnSpLocks/>
          </p:cNvCxnSpPr>
          <p:nvPr/>
        </p:nvCxnSpPr>
        <p:spPr>
          <a:xfrm>
            <a:off x="3716693" y="5370811"/>
            <a:ext cx="3545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149C35-3B3C-F36D-C2DC-CB6FBB96AECC}"/>
              </a:ext>
            </a:extLst>
          </p:cNvPr>
          <p:cNvCxnSpPr>
            <a:cxnSpLocks/>
          </p:cNvCxnSpPr>
          <p:nvPr/>
        </p:nvCxnSpPr>
        <p:spPr>
          <a:xfrm flipV="1">
            <a:off x="3175517" y="5370811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D866D-D9D7-544C-8E6D-0D73A599EC74}"/>
              </a:ext>
            </a:extLst>
          </p:cNvPr>
          <p:cNvCxnSpPr>
            <a:cxnSpLocks/>
          </p:cNvCxnSpPr>
          <p:nvPr/>
        </p:nvCxnSpPr>
        <p:spPr>
          <a:xfrm flipH="1" flipV="1">
            <a:off x="4063479" y="5370810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5DF0D1-3EF8-63F9-B89E-4EBC32F5C49A}"/>
              </a:ext>
            </a:extLst>
          </p:cNvPr>
          <p:cNvCxnSpPr>
            <a:cxnSpLocks/>
          </p:cNvCxnSpPr>
          <p:nvPr/>
        </p:nvCxnSpPr>
        <p:spPr>
          <a:xfrm flipV="1">
            <a:off x="7061721" y="5409280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AEBDEC-5BF6-41AA-DAFA-23F3CE5B0B31}"/>
              </a:ext>
            </a:extLst>
          </p:cNvPr>
          <p:cNvCxnSpPr>
            <a:cxnSpLocks/>
          </p:cNvCxnSpPr>
          <p:nvPr/>
        </p:nvCxnSpPr>
        <p:spPr>
          <a:xfrm flipH="1" flipV="1">
            <a:off x="7602897" y="5409280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A091F7-23EB-8504-F0D5-BBAC804EEBA6}"/>
              </a:ext>
            </a:extLst>
          </p:cNvPr>
          <p:cNvSpPr txBox="1"/>
          <p:nvPr/>
        </p:nvSpPr>
        <p:spPr>
          <a:xfrm>
            <a:off x="8717903" y="608438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E9E65-56A5-28C7-8241-B64C9516D89D}"/>
              </a:ext>
            </a:extLst>
          </p:cNvPr>
          <p:cNvSpPr txBox="1"/>
          <p:nvPr/>
        </p:nvSpPr>
        <p:spPr>
          <a:xfrm>
            <a:off x="4980208" y="6033542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AC9D51-D78F-7E04-B417-BD8F41DF5D27}"/>
              </a:ext>
            </a:extLst>
          </p:cNvPr>
          <p:cNvSpPr txBox="1"/>
          <p:nvPr/>
        </p:nvSpPr>
        <p:spPr>
          <a:xfrm>
            <a:off x="2211356" y="4600821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75AF5-4F11-EABF-4C43-2E5582145005}"/>
              </a:ext>
            </a:extLst>
          </p:cNvPr>
          <p:cNvSpPr txBox="1"/>
          <p:nvPr/>
        </p:nvSpPr>
        <p:spPr>
          <a:xfrm>
            <a:off x="6047796" y="4639290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B7F893-6B0A-F446-ED08-3DF6BC534673}"/>
              </a:ext>
            </a:extLst>
          </p:cNvPr>
          <p:cNvCxnSpPr/>
          <p:nvPr/>
        </p:nvCxnSpPr>
        <p:spPr>
          <a:xfrm flipV="1">
            <a:off x="4354283" y="5828010"/>
            <a:ext cx="0" cy="7925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8AB4F5-0750-8E06-1311-44DF65F7ABCC}"/>
              </a:ext>
            </a:extLst>
          </p:cNvPr>
          <p:cNvCxnSpPr>
            <a:cxnSpLocks/>
          </p:cNvCxnSpPr>
          <p:nvPr/>
        </p:nvCxnSpPr>
        <p:spPr>
          <a:xfrm>
            <a:off x="4365169" y="5847818"/>
            <a:ext cx="377890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apezoid 26">
            <a:extLst>
              <a:ext uri="{FF2B5EF4-FFF2-40B4-BE49-F238E27FC236}">
                <a16:creationId xmlns:a16="http://schemas.microsoft.com/office/drawing/2014/main" id="{E652FA40-9D56-A382-E24A-370DE70B98C6}"/>
              </a:ext>
            </a:extLst>
          </p:cNvPr>
          <p:cNvSpPr/>
          <p:nvPr/>
        </p:nvSpPr>
        <p:spPr>
          <a:xfrm>
            <a:off x="7061722" y="5847817"/>
            <a:ext cx="1082352" cy="414915"/>
          </a:xfrm>
          <a:prstGeom prst="trapezoid">
            <a:avLst>
              <a:gd name="adj" fmla="val 654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BCF5D-C050-3592-B488-1A1BA0694762}"/>
              </a:ext>
            </a:extLst>
          </p:cNvPr>
          <p:cNvSpPr txBox="1"/>
          <p:nvPr/>
        </p:nvSpPr>
        <p:spPr>
          <a:xfrm>
            <a:off x="4365169" y="6319641"/>
            <a:ext cx="2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5043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E0B8-99CC-AD62-8E2E-719AF2A4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E37B-B398-9749-81D8-3B93F008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Compute the action value depending on the logic type: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err="1"/>
              <a:t>Sugeno</a:t>
            </a:r>
            <a:r>
              <a:rPr lang="en-US" dirty="0"/>
              <a:t> Logic:</a:t>
            </a:r>
          </a:p>
          <a:p>
            <a:pPr marL="1051560" lvl="2" indent="-457200">
              <a:buFont typeface="+mj-lt"/>
              <a:buAutoNum type="alphaLcPeriod"/>
            </a:pPr>
            <a:r>
              <a:rPr lang="en-US" dirty="0"/>
              <a:t>Project the membership score over to the action function</a:t>
            </a:r>
          </a:p>
          <a:p>
            <a:pPr marL="1051560" lvl="2" indent="-457200">
              <a:buFont typeface="+mj-lt"/>
              <a:buAutoNum type="alphaLcPeriod"/>
            </a:pPr>
            <a:r>
              <a:rPr lang="en-US" dirty="0"/>
              <a:t>Compute the action function at the membership score</a:t>
            </a:r>
          </a:p>
          <a:p>
            <a:pPr marL="731520" lvl="1" indent="-457200">
              <a:buFont typeface="+mj-lt"/>
              <a:buAutoNum type="alphaL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12C0-6514-3B4B-6459-FA685A29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7D91E-8490-6CA2-56C0-77B51C366B3C}"/>
              </a:ext>
            </a:extLst>
          </p:cNvPr>
          <p:cNvCxnSpPr>
            <a:cxnSpLocks/>
          </p:cNvCxnSpPr>
          <p:nvPr/>
        </p:nvCxnSpPr>
        <p:spPr>
          <a:xfrm>
            <a:off x="2876937" y="6234541"/>
            <a:ext cx="202785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3C7817-9C01-5633-8709-C1D8895B3316}"/>
              </a:ext>
            </a:extLst>
          </p:cNvPr>
          <p:cNvCxnSpPr>
            <a:cxnSpLocks/>
          </p:cNvCxnSpPr>
          <p:nvPr/>
        </p:nvCxnSpPr>
        <p:spPr>
          <a:xfrm flipV="1">
            <a:off x="2876937" y="4982035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693C-CCD1-41B8-A209-0364E57ABFBC}"/>
              </a:ext>
            </a:extLst>
          </p:cNvPr>
          <p:cNvCxnSpPr>
            <a:cxnSpLocks/>
          </p:cNvCxnSpPr>
          <p:nvPr/>
        </p:nvCxnSpPr>
        <p:spPr>
          <a:xfrm>
            <a:off x="6713377" y="6273010"/>
            <a:ext cx="185679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A5430-771F-0D38-86DF-CF49747A5554}"/>
              </a:ext>
            </a:extLst>
          </p:cNvPr>
          <p:cNvCxnSpPr>
            <a:cxnSpLocks/>
          </p:cNvCxnSpPr>
          <p:nvPr/>
        </p:nvCxnSpPr>
        <p:spPr>
          <a:xfrm flipV="1">
            <a:off x="6713377" y="5020504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35C42-66B2-6D8F-6DEB-8FCE781B0A41}"/>
              </a:ext>
            </a:extLst>
          </p:cNvPr>
          <p:cNvCxnSpPr>
            <a:cxnSpLocks/>
          </p:cNvCxnSpPr>
          <p:nvPr/>
        </p:nvCxnSpPr>
        <p:spPr>
          <a:xfrm>
            <a:off x="3716693" y="5370811"/>
            <a:ext cx="3545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149C35-3B3C-F36D-C2DC-CB6FBB96AECC}"/>
              </a:ext>
            </a:extLst>
          </p:cNvPr>
          <p:cNvCxnSpPr>
            <a:cxnSpLocks/>
          </p:cNvCxnSpPr>
          <p:nvPr/>
        </p:nvCxnSpPr>
        <p:spPr>
          <a:xfrm flipV="1">
            <a:off x="3175517" y="5370811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D866D-D9D7-544C-8E6D-0D73A599EC74}"/>
              </a:ext>
            </a:extLst>
          </p:cNvPr>
          <p:cNvCxnSpPr>
            <a:cxnSpLocks/>
          </p:cNvCxnSpPr>
          <p:nvPr/>
        </p:nvCxnSpPr>
        <p:spPr>
          <a:xfrm flipH="1" flipV="1">
            <a:off x="4063479" y="5370810"/>
            <a:ext cx="541176" cy="86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5DF0D1-3EF8-63F9-B89E-4EBC32F5C49A}"/>
              </a:ext>
            </a:extLst>
          </p:cNvPr>
          <p:cNvCxnSpPr>
            <a:cxnSpLocks/>
          </p:cNvCxnSpPr>
          <p:nvPr/>
        </p:nvCxnSpPr>
        <p:spPr>
          <a:xfrm flipV="1">
            <a:off x="7061721" y="5220181"/>
            <a:ext cx="0" cy="1052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AEBDEC-5BF6-41AA-DAFA-23F3CE5B0B31}"/>
              </a:ext>
            </a:extLst>
          </p:cNvPr>
          <p:cNvCxnSpPr>
            <a:cxnSpLocks/>
          </p:cNvCxnSpPr>
          <p:nvPr/>
        </p:nvCxnSpPr>
        <p:spPr>
          <a:xfrm flipH="1" flipV="1">
            <a:off x="7061721" y="5220180"/>
            <a:ext cx="1082352" cy="10528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A091F7-23EB-8504-F0D5-BBAC804EEBA6}"/>
              </a:ext>
            </a:extLst>
          </p:cNvPr>
          <p:cNvSpPr txBox="1"/>
          <p:nvPr/>
        </p:nvSpPr>
        <p:spPr>
          <a:xfrm>
            <a:off x="8717903" y="6084381"/>
            <a:ext cx="174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7786F"/>
                </a:solidFill>
              </a:rPr>
              <a:t>Membership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E9E65-56A5-28C7-8241-B64C9516D89D}"/>
              </a:ext>
            </a:extLst>
          </p:cNvPr>
          <p:cNvSpPr txBox="1"/>
          <p:nvPr/>
        </p:nvSpPr>
        <p:spPr>
          <a:xfrm>
            <a:off x="4980208" y="6033542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AC9D51-D78F-7E04-B417-BD8F41DF5D27}"/>
              </a:ext>
            </a:extLst>
          </p:cNvPr>
          <p:cNvSpPr txBox="1"/>
          <p:nvPr/>
        </p:nvSpPr>
        <p:spPr>
          <a:xfrm>
            <a:off x="2211356" y="4600821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75AF5-4F11-EABF-4C43-2E5582145005}"/>
              </a:ext>
            </a:extLst>
          </p:cNvPr>
          <p:cNvSpPr txBox="1"/>
          <p:nvPr/>
        </p:nvSpPr>
        <p:spPr>
          <a:xfrm>
            <a:off x="6047796" y="4639290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7786F"/>
                </a:solidFill>
              </a:rPr>
              <a:t>Action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B7F893-6B0A-F446-ED08-3DF6BC534673}"/>
              </a:ext>
            </a:extLst>
          </p:cNvPr>
          <p:cNvCxnSpPr/>
          <p:nvPr/>
        </p:nvCxnSpPr>
        <p:spPr>
          <a:xfrm flipV="1">
            <a:off x="4354283" y="5828010"/>
            <a:ext cx="0" cy="7925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8AB4F5-0750-8E06-1311-44DF65F7ABCC}"/>
              </a:ext>
            </a:extLst>
          </p:cNvPr>
          <p:cNvCxnSpPr>
            <a:cxnSpLocks/>
          </p:cNvCxnSpPr>
          <p:nvPr/>
        </p:nvCxnSpPr>
        <p:spPr>
          <a:xfrm flipH="1">
            <a:off x="2476982" y="5847818"/>
            <a:ext cx="1888187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CBCF5D-C050-3592-B488-1A1BA0694762}"/>
              </a:ext>
            </a:extLst>
          </p:cNvPr>
          <p:cNvSpPr txBox="1"/>
          <p:nvPr/>
        </p:nvSpPr>
        <p:spPr>
          <a:xfrm>
            <a:off x="4365169" y="6319641"/>
            <a:ext cx="2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AC669-86BF-5831-1F8D-A5C508972B95}"/>
              </a:ext>
            </a:extLst>
          </p:cNvPr>
          <p:cNvCxnSpPr>
            <a:cxnSpLocks/>
          </p:cNvCxnSpPr>
          <p:nvPr/>
        </p:nvCxnSpPr>
        <p:spPr>
          <a:xfrm flipV="1">
            <a:off x="7615338" y="5746595"/>
            <a:ext cx="0" cy="91239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C3CC1F-1586-5176-B53B-D1AD801D2C68}"/>
              </a:ext>
            </a:extLst>
          </p:cNvPr>
          <p:cNvSpPr txBox="1"/>
          <p:nvPr/>
        </p:nvSpPr>
        <p:spPr>
          <a:xfrm>
            <a:off x="6375525" y="5317996"/>
            <a:ext cx="2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9864D-5E0A-2D36-9068-1E6C2E1B19B7}"/>
              </a:ext>
            </a:extLst>
          </p:cNvPr>
          <p:cNvSpPr txBox="1"/>
          <p:nvPr/>
        </p:nvSpPr>
        <p:spPr>
          <a:xfrm>
            <a:off x="2417445" y="5430070"/>
            <a:ext cx="2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7786F"/>
                </a:solidFill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75446-14B7-528F-D333-9AB77F67EF74}"/>
              </a:ext>
            </a:extLst>
          </p:cNvPr>
          <p:cNvSpPr txBox="1"/>
          <p:nvPr/>
        </p:nvSpPr>
        <p:spPr>
          <a:xfrm>
            <a:off x="7233565" y="6356350"/>
            <a:ext cx="2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7786F"/>
                </a:solidFill>
              </a:rPr>
              <a:t>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452979-0116-1DF3-CFFC-84EFA126DF7E}"/>
              </a:ext>
            </a:extLst>
          </p:cNvPr>
          <p:cNvCxnSpPr>
            <a:cxnSpLocks/>
          </p:cNvCxnSpPr>
          <p:nvPr/>
        </p:nvCxnSpPr>
        <p:spPr>
          <a:xfrm flipH="1">
            <a:off x="6375525" y="5746595"/>
            <a:ext cx="1239813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6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69E-FF4F-6D9C-08BC-617357E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35BA-457A-6636-5B9F-17430413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Course Topics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Weighted Fusion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Bayesian Fusion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Kalman Filters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Fuzzy Logic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Artificial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902D4-1C9D-9BBC-41B9-410D290E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0CA-F4F8-892D-FBFD-00B444EC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E58D-DCD3-E708-8520-E2AAA65E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Combine actions of multiple classes depending on the logic type: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Mamdani Logic:</a:t>
            </a:r>
          </a:p>
          <a:p>
            <a:pPr marL="1051560" lvl="2" indent="-457200">
              <a:buFont typeface="+mj-lt"/>
              <a:buAutoNum type="alphaLcPeriod"/>
            </a:pPr>
            <a:r>
              <a:rPr lang="en-US" dirty="0"/>
              <a:t>Merge membership areas and take centroid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err="1"/>
              <a:t>Sugeno</a:t>
            </a:r>
            <a:r>
              <a:rPr lang="en-US" dirty="0"/>
              <a:t> Logic:</a:t>
            </a:r>
          </a:p>
          <a:p>
            <a:pPr marL="1051560" lvl="2" indent="-457200">
              <a:buFont typeface="+mj-lt"/>
              <a:buAutoNum type="alphaLcPeriod"/>
            </a:pPr>
            <a:r>
              <a:rPr lang="en-US" dirty="0"/>
              <a:t>Take a weighted average of the action values with the membership score as the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224B-52CB-BD4A-EBF6-0CAF86A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00E11-831C-6109-2D04-DDC607A73DE1}"/>
              </a:ext>
            </a:extLst>
          </p:cNvPr>
          <p:cNvCxnSpPr>
            <a:cxnSpLocks/>
          </p:cNvCxnSpPr>
          <p:nvPr/>
        </p:nvCxnSpPr>
        <p:spPr>
          <a:xfrm>
            <a:off x="2435293" y="6246484"/>
            <a:ext cx="185679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98A72E-8D43-25CE-6024-E846C9A75A80}"/>
              </a:ext>
            </a:extLst>
          </p:cNvPr>
          <p:cNvCxnSpPr>
            <a:cxnSpLocks/>
          </p:cNvCxnSpPr>
          <p:nvPr/>
        </p:nvCxnSpPr>
        <p:spPr>
          <a:xfrm flipV="1">
            <a:off x="2435293" y="4993978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C6A0A0-27C1-3CBD-9B7A-C62C2ACE3222}"/>
              </a:ext>
            </a:extLst>
          </p:cNvPr>
          <p:cNvSpPr txBox="1"/>
          <p:nvPr/>
        </p:nvSpPr>
        <p:spPr>
          <a:xfrm>
            <a:off x="4439819" y="6057855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D7A54-5830-86C2-81EE-37E02E850D0B}"/>
              </a:ext>
            </a:extLst>
          </p:cNvPr>
          <p:cNvSpPr txBox="1"/>
          <p:nvPr/>
        </p:nvSpPr>
        <p:spPr>
          <a:xfrm>
            <a:off x="1769712" y="4612764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0870BFB-9662-B1D8-03D6-D38789EDB6ED}"/>
              </a:ext>
            </a:extLst>
          </p:cNvPr>
          <p:cNvSpPr/>
          <p:nvPr/>
        </p:nvSpPr>
        <p:spPr>
          <a:xfrm>
            <a:off x="2485058" y="5821291"/>
            <a:ext cx="1082352" cy="414915"/>
          </a:xfrm>
          <a:prstGeom prst="trapezoid">
            <a:avLst>
              <a:gd name="adj" fmla="val 65478"/>
            </a:avLst>
          </a:prstGeom>
          <a:solidFill>
            <a:srgbClr val="20B78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B240828C-8E64-8288-D837-52D6B5B1A8AE}"/>
              </a:ext>
            </a:extLst>
          </p:cNvPr>
          <p:cNvSpPr/>
          <p:nvPr/>
        </p:nvSpPr>
        <p:spPr>
          <a:xfrm>
            <a:off x="3032459" y="5283843"/>
            <a:ext cx="1082352" cy="952363"/>
          </a:xfrm>
          <a:prstGeom prst="trapezoid">
            <a:avLst>
              <a:gd name="adj" fmla="val 35270"/>
            </a:avLst>
          </a:prstGeom>
          <a:solidFill>
            <a:srgbClr val="E7786F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9D8CD-0EFC-6AFA-83E2-E914FBAEB0A9}"/>
              </a:ext>
            </a:extLst>
          </p:cNvPr>
          <p:cNvSpPr txBox="1"/>
          <p:nvPr/>
        </p:nvSpPr>
        <p:spPr>
          <a:xfrm>
            <a:off x="2167814" y="4166117"/>
            <a:ext cx="18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Mamdani Logic: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EACD05-8560-0E8C-F1CA-8510685FBB6E}"/>
              </a:ext>
            </a:extLst>
          </p:cNvPr>
          <p:cNvCxnSpPr>
            <a:cxnSpLocks/>
          </p:cNvCxnSpPr>
          <p:nvPr/>
        </p:nvCxnSpPr>
        <p:spPr>
          <a:xfrm>
            <a:off x="7022838" y="6234602"/>
            <a:ext cx="185679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AB664D-3308-FD92-CE29-4DB9D7F3735C}"/>
              </a:ext>
            </a:extLst>
          </p:cNvPr>
          <p:cNvCxnSpPr>
            <a:cxnSpLocks/>
          </p:cNvCxnSpPr>
          <p:nvPr/>
        </p:nvCxnSpPr>
        <p:spPr>
          <a:xfrm flipV="1">
            <a:off x="7022838" y="4982096"/>
            <a:ext cx="0" cy="12525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12B8EE-8594-2421-3E99-952834434ECB}"/>
              </a:ext>
            </a:extLst>
          </p:cNvPr>
          <p:cNvSpPr txBox="1"/>
          <p:nvPr/>
        </p:nvSpPr>
        <p:spPr>
          <a:xfrm>
            <a:off x="9027364" y="604597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151E9-CF46-98D2-30E5-46A19919F9BA}"/>
              </a:ext>
            </a:extLst>
          </p:cNvPr>
          <p:cNvSpPr txBox="1"/>
          <p:nvPr/>
        </p:nvSpPr>
        <p:spPr>
          <a:xfrm>
            <a:off x="6357257" y="4600882"/>
            <a:ext cx="133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37E4C-F408-AC0C-0ED6-5562952445A5}"/>
              </a:ext>
            </a:extLst>
          </p:cNvPr>
          <p:cNvSpPr txBox="1"/>
          <p:nvPr/>
        </p:nvSpPr>
        <p:spPr>
          <a:xfrm>
            <a:off x="7072603" y="4219668"/>
            <a:ext cx="18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Sugeno</a:t>
            </a:r>
            <a:r>
              <a:rPr lang="en-US" dirty="0"/>
              <a:t> Logic: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C58599-251C-A11D-E06C-FB561B0CCFE6}"/>
              </a:ext>
            </a:extLst>
          </p:cNvPr>
          <p:cNvSpPr/>
          <p:nvPr/>
        </p:nvSpPr>
        <p:spPr>
          <a:xfrm>
            <a:off x="7265436" y="5908257"/>
            <a:ext cx="199051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25E0BF-00B5-D7F3-5ADD-4862DC5A3B8E}"/>
              </a:ext>
            </a:extLst>
          </p:cNvPr>
          <p:cNvSpPr/>
          <p:nvPr/>
        </p:nvSpPr>
        <p:spPr>
          <a:xfrm>
            <a:off x="7906137" y="5138520"/>
            <a:ext cx="199051" cy="184666"/>
          </a:xfrm>
          <a:prstGeom prst="ellipse">
            <a:avLst/>
          </a:prstGeom>
          <a:solidFill>
            <a:srgbClr val="E7786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17498E-2541-AA86-385D-1ACA7A3E33CA}"/>
              </a:ext>
            </a:extLst>
          </p:cNvPr>
          <p:cNvCxnSpPr>
            <a:cxnSpLocks/>
          </p:cNvCxnSpPr>
          <p:nvPr/>
        </p:nvCxnSpPr>
        <p:spPr>
          <a:xfrm>
            <a:off x="7837714" y="5023949"/>
            <a:ext cx="0" cy="16101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2FFF05-F17D-D428-23D4-B080091E33D6}"/>
              </a:ext>
            </a:extLst>
          </p:cNvPr>
          <p:cNvCxnSpPr>
            <a:cxnSpLocks/>
          </p:cNvCxnSpPr>
          <p:nvPr/>
        </p:nvCxnSpPr>
        <p:spPr>
          <a:xfrm>
            <a:off x="3408783" y="5016233"/>
            <a:ext cx="0" cy="16101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91EABDD4-AB3B-F3E9-65B3-CD68D718FD3A}"/>
              </a:ext>
            </a:extLst>
          </p:cNvPr>
          <p:cNvSpPr/>
          <p:nvPr/>
        </p:nvSpPr>
        <p:spPr>
          <a:xfrm>
            <a:off x="3294483" y="5608275"/>
            <a:ext cx="228600" cy="228600"/>
          </a:xfrm>
          <a:prstGeom prst="flowChartOr">
            <a:avLst/>
          </a:prstGeom>
          <a:solidFill>
            <a:srgbClr val="CEE8F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2281F-B469-5CE0-0809-E6E0114773BC}"/>
              </a:ext>
            </a:extLst>
          </p:cNvPr>
          <p:cNvSpPr txBox="1"/>
          <p:nvPr/>
        </p:nvSpPr>
        <p:spPr>
          <a:xfrm>
            <a:off x="3477206" y="627301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7B7737-2BAA-26A5-B871-DBE1C0569373}"/>
              </a:ext>
            </a:extLst>
          </p:cNvPr>
          <p:cNvSpPr txBox="1"/>
          <p:nvPr/>
        </p:nvSpPr>
        <p:spPr>
          <a:xfrm>
            <a:off x="7906137" y="62619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3298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26D0-ED8A-40A0-31B6-29A48E8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Fuzzy Logic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F575-52DE-2A58-E0DD-70EDE55C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Mamdani logic is better suited for decision making</a:t>
            </a:r>
          </a:p>
          <a:p>
            <a:r>
              <a:rPr lang="en-US" dirty="0"/>
              <a:t>Sugano logic is better suited for continuous control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CF708-03A5-244F-E664-9412295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F810DAD-23ED-4DD5-9C74-9B2B6B4EE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859708"/>
              </p:ext>
            </p:extLst>
          </p:nvPr>
        </p:nvGraphicFramePr>
        <p:xfrm>
          <a:off x="838200" y="3661993"/>
          <a:ext cx="10515597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848651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44050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7622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Mamdani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Sugeno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5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guarantee of 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is continuous </a:t>
                      </a:r>
                      <a:r>
                        <a:rPr lang="en-US" dirty="0" err="1"/>
                        <a:t>wrt</a:t>
                      </a:r>
                      <a:r>
                        <a:rPr lang="en-US" dirty="0"/>
                        <a:t>. inputs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computation of centroid (integral) of membership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Low-cost weighted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18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0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13CC-D5D1-2C55-6779-8447A5E7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Fuzzification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D319-9279-0970-09DA-4B140E1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Fuzzification extends the Logical AND </a:t>
            </a:r>
            <a:r>
              <a:rPr lang="en-US" dirty="0" err="1"/>
              <a:t>and</a:t>
            </a:r>
            <a:r>
              <a:rPr lang="en-US" dirty="0"/>
              <a:t> Logical OR operators to non-binary numbers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79518-A03F-9939-EBD7-6677E3E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6E58-1B96-7599-82A4-683295B5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A953-0C8B-167C-492A-DBE1A1A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 are </a:t>
            </a:r>
            <a:r>
              <a:rPr lang="en-US" b="1" dirty="0"/>
              <a:t>universal function approximators</a:t>
            </a:r>
          </a:p>
          <a:p>
            <a:r>
              <a:rPr lang="en-US" dirty="0"/>
              <a:t>Compactly compute values of (very) </a:t>
            </a:r>
            <a:r>
              <a:rPr lang="en-US" b="1" dirty="0"/>
              <a:t>high dimensional, complex</a:t>
            </a:r>
            <a:r>
              <a:rPr lang="en-US" dirty="0"/>
              <a:t> functions that are:</a:t>
            </a:r>
          </a:p>
          <a:p>
            <a:pPr lvl="1"/>
            <a:r>
              <a:rPr lang="en-US" dirty="0"/>
              <a:t>impractical to determine analytically; or</a:t>
            </a:r>
          </a:p>
          <a:p>
            <a:pPr lvl="1"/>
            <a:r>
              <a:rPr lang="en-US" dirty="0"/>
              <a:t>impractical to fit using a simple regression method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8A687-6996-A567-C50D-7A6C286E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85A0DD-119A-AAF5-7F68-B087DED871D6}"/>
                  </a:ext>
                </a:extLst>
              </p:cNvPr>
              <p:cNvSpPr txBox="1"/>
              <p:nvPr/>
            </p:nvSpPr>
            <p:spPr>
              <a:xfrm>
                <a:off x="2418961" y="4897233"/>
                <a:ext cx="73540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Engineering approximation: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ML approximation: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85A0DD-119A-AAF5-7F68-B087DED8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61" y="4897233"/>
                <a:ext cx="7354078" cy="923330"/>
              </a:xfrm>
              <a:prstGeom prst="rect">
                <a:avLst/>
              </a:prstGeom>
              <a:blipFill>
                <a:blip r:embed="rId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3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3874-EDF1-E42B-4324-0F882683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BAB-13B4-EFCF-F19B-1DCAE9A0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for designing an Artificial Neural Network (ANN):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or find a </a:t>
            </a:r>
            <a:r>
              <a:rPr lang="en-US" b="1" dirty="0"/>
              <a:t>dataset</a:t>
            </a:r>
            <a:r>
              <a:rPr lang="en-US" dirty="0"/>
              <a:t> that has feature variables and their corresponding labels</a:t>
            </a:r>
          </a:p>
          <a:p>
            <a:pPr marL="937260" lvl="2" indent="-342900">
              <a:buFont typeface="+mj-lt"/>
              <a:buAutoNum type="alphaLcPeriod"/>
            </a:pPr>
            <a:r>
              <a:rPr lang="en-US" dirty="0"/>
              <a:t>Choose regressor variables as functions of the feature variables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Choose a neural network </a:t>
            </a:r>
            <a:r>
              <a:rPr lang="en-US" b="1" dirty="0"/>
              <a:t>architecture</a:t>
            </a:r>
          </a:p>
          <a:p>
            <a:pPr marL="937260" lvl="2" indent="-342900">
              <a:buFont typeface="+mj-lt"/>
              <a:buAutoNum type="alphaLcPeriod"/>
            </a:pPr>
            <a:r>
              <a:rPr lang="en-US" dirty="0"/>
              <a:t>Feedforward vs recursive</a:t>
            </a:r>
          </a:p>
          <a:p>
            <a:pPr marL="937260" lvl="2" indent="-342900">
              <a:buFont typeface="+mj-lt"/>
              <a:buAutoNum type="alphaLcPeriod"/>
            </a:pPr>
            <a:r>
              <a:rPr lang="en-US" dirty="0"/>
              <a:t>Deep vs shallow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Choose an </a:t>
            </a:r>
            <a:r>
              <a:rPr lang="en-US" b="1" dirty="0"/>
              <a:t>optimizer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Split</a:t>
            </a:r>
            <a:r>
              <a:rPr lang="en-US" dirty="0"/>
              <a:t> dataset into training, validation, and test sets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Run the optimizer until the performance on the validation set </a:t>
            </a:r>
            <a:r>
              <a:rPr lang="en-US" b="1" dirty="0"/>
              <a:t>meets specifications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1" dirty="0"/>
              <a:t>Evaluate</a:t>
            </a:r>
            <a:r>
              <a:rPr lang="en-US" dirty="0"/>
              <a:t> performance on the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82AB7-8888-85F6-390C-27CB7DC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4821-88D4-DF73-0166-60051763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 Example: Gait Phase Regression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F8BCD8-FF25-2B38-0432-0134EAD5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469"/>
            <a:ext cx="5385318" cy="41148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Gait phase quantifies how far along in a step a person is</a:t>
            </a:r>
          </a:p>
          <a:p>
            <a:pPr marL="560070" lvl="1" indent="-285750">
              <a:lnSpc>
                <a:spcPct val="150000"/>
              </a:lnSpc>
            </a:pPr>
            <a:r>
              <a:rPr lang="en-US" dirty="0"/>
              <a:t>Useful for analyzing gait</a:t>
            </a:r>
          </a:p>
          <a:p>
            <a:pPr marL="560070" lvl="1" indent="-285750">
              <a:lnSpc>
                <a:spcPct val="150000"/>
              </a:lnSpc>
            </a:pPr>
            <a:r>
              <a:rPr lang="en-US" dirty="0"/>
              <a:t>Allows reference to a consistent part of the gait (heel strike, toe off, peak swing)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Want to estimate gait phase in real time using joint angles</a:t>
            </a:r>
          </a:p>
          <a:p>
            <a:pPr marL="560070" lvl="1" indent="-285750">
              <a:lnSpc>
                <a:spcPct val="150000"/>
              </a:lnSpc>
            </a:pPr>
            <a:r>
              <a:rPr lang="en-US" dirty="0"/>
              <a:t>Many-(joint angles)-to-one-(gait phase)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9B9E-533A-EE9E-FBFC-D559E37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2" descr="Sensors 17 00825 g001">
            <a:extLst>
              <a:ext uri="{FF2B5EF4-FFF2-40B4-BE49-F238E27FC236}">
                <a16:creationId xmlns:a16="http://schemas.microsoft.com/office/drawing/2014/main" id="{779C91CB-854F-BA34-94F6-B54B30F10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68" y="2229196"/>
            <a:ext cx="5104752" cy="233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768D4-BFE2-F833-D33E-18F14838C633}"/>
              </a:ext>
            </a:extLst>
          </p:cNvPr>
          <p:cNvSpPr txBox="1"/>
          <p:nvPr/>
        </p:nvSpPr>
        <p:spPr>
          <a:xfrm>
            <a:off x="6306068" y="4764930"/>
            <a:ext cx="5582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Fig 1. Gait phase is used to identify important points in the gait cycle [1]</a:t>
            </a:r>
          </a:p>
        </p:txBody>
      </p:sp>
    </p:spTree>
    <p:extLst>
      <p:ext uri="{BB962C8B-B14F-4D97-AF65-F5344CB8AC3E}">
        <p14:creationId xmlns:p14="http://schemas.microsoft.com/office/powerpoint/2010/main" val="336817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A4E-F5A7-4C9A-E011-8ADF354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 Example: Gait Phase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4633F-9D8E-EC5A-AE71-5AA5B6282C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/>
                  <a:t>Treadmill Walking Dataset:</a:t>
                </a:r>
              </a:p>
              <a:p>
                <a:pPr marL="731520" lvl="1" indent="-457200">
                  <a:buFont typeface="+mj-lt"/>
                  <a:buAutoNum type="alphaLcPeriod"/>
                </a:pPr>
                <a:r>
                  <a:rPr lang="en-US" dirty="0"/>
                  <a:t>Joint flexion angles, 3D position of joints</a:t>
                </a:r>
              </a:p>
              <a:p>
                <a:pPr marL="731520" lvl="1" indent="-457200">
                  <a:buFont typeface="+mj-lt"/>
                  <a:buAutoNum type="alphaLcPeriod"/>
                </a:pPr>
                <a:r>
                  <a:rPr lang="en-US" dirty="0"/>
                  <a:t>Computed hip height above ground using participant leg lengths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h𝑖𝑝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h𝑖𝑝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𝑘𝑛𝑒𝑒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731520" lvl="1" indent="-457200">
                  <a:buFont typeface="+mj-lt"/>
                  <a:buAutoNum type="alphaLcPeriod" startAt="3"/>
                </a:pPr>
                <a:r>
                  <a:rPr lang="en-US" dirty="0"/>
                  <a:t>Computed gait phase a linearly increasing function between heel-strikes</a:t>
                </a:r>
              </a:p>
              <a:p>
                <a:pPr marL="731520" lvl="1" indent="-457200">
                  <a:buFont typeface="+mj-lt"/>
                  <a:buAutoNum type="alphaLcPeriod" startAt="3"/>
                </a:pPr>
                <a:r>
                  <a:rPr lang="en-US" dirty="0"/>
                  <a:t>Converted linear phase,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to 2D continuous representation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4633F-9D8E-EC5A-AE71-5AA5B6282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t="-439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2B43E-282E-2727-ED75-1C1D2926E9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or find a dataset that has feature variables and their corresponding labels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dirty="0"/>
              <a:t>Choose regressor variables as functions of the feature variables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50F47-D16D-6864-1255-06EBC69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A4E-F5A7-4C9A-E011-8ADF354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 Example: Gait Phase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633F-9D8E-EC5A-AE71-5AA5B6282C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Chose recursive LSTM architecture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6 Inputs: hip, knee flexion angles and hip height for each leg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4 outputs: 2D gait phase representation for each leg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473F9-2BBF-B998-E963-B1153BFAB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31520" lvl="1" indent="-457200">
              <a:buFont typeface="+mj-lt"/>
              <a:buAutoNum type="arabicPeriod" startAt="2"/>
            </a:pPr>
            <a:r>
              <a:rPr lang="en-US" sz="2000" dirty="0"/>
              <a:t>Choose a neural network </a:t>
            </a:r>
            <a:r>
              <a:rPr lang="en-US" sz="2000" b="1" dirty="0"/>
              <a:t>architecture</a:t>
            </a:r>
          </a:p>
          <a:p>
            <a:pPr lvl="2">
              <a:buFont typeface="+mj-lt"/>
              <a:buAutoNum type="alphaLcPeriod"/>
            </a:pPr>
            <a:r>
              <a:rPr lang="en-US" sz="1800" i="1" dirty="0"/>
              <a:t>Feedforward vs recursive</a:t>
            </a:r>
          </a:p>
          <a:p>
            <a:pPr lvl="2">
              <a:buFont typeface="+mj-lt"/>
              <a:buAutoNum type="alphaLcPeriod"/>
            </a:pPr>
            <a:r>
              <a:rPr lang="en-US" sz="1800" i="1" dirty="0"/>
              <a:t>Deep vs shallow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50F47-D16D-6864-1255-06EBC695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C3D87-EE0B-92AC-FBE9-D08BF09872B3}"/>
              </a:ext>
            </a:extLst>
          </p:cNvPr>
          <p:cNvSpPr/>
          <p:nvPr/>
        </p:nvSpPr>
        <p:spPr>
          <a:xfrm>
            <a:off x="2332653" y="4052324"/>
            <a:ext cx="2771192" cy="1931438"/>
          </a:xfrm>
          <a:prstGeom prst="rect">
            <a:avLst/>
          </a:prstGeom>
          <a:solidFill>
            <a:srgbClr val="E7786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786F"/>
              </a:solidFill>
            </a:endParaRP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E0A4E35A-2213-605E-0061-1C19B762721A}"/>
              </a:ext>
            </a:extLst>
          </p:cNvPr>
          <p:cNvSpPr/>
          <p:nvPr/>
        </p:nvSpPr>
        <p:spPr>
          <a:xfrm rot="16200000">
            <a:off x="5015204" y="4357902"/>
            <a:ext cx="2509934" cy="132028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LSTM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7D4FF-FC6D-5843-5743-42963439CDD9}"/>
              </a:ext>
            </a:extLst>
          </p:cNvPr>
          <p:cNvSpPr/>
          <p:nvPr/>
        </p:nvSpPr>
        <p:spPr>
          <a:xfrm>
            <a:off x="7436497" y="4319155"/>
            <a:ext cx="2422851" cy="1397773"/>
          </a:xfrm>
          <a:prstGeom prst="rect">
            <a:avLst/>
          </a:prstGeom>
          <a:solidFill>
            <a:srgbClr val="E7786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2B50F-BCFB-3069-A287-38E5EB6CC102}"/>
              </a:ext>
            </a:extLst>
          </p:cNvPr>
          <p:cNvSpPr txBox="1"/>
          <p:nvPr/>
        </p:nvSpPr>
        <p:spPr>
          <a:xfrm>
            <a:off x="2700434" y="4193661"/>
            <a:ext cx="2035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Hip flex. angle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 Knee flex. Angle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 Hip Height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 Hip flex. angle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 Knee flex. Angle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 Hip Height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D7EA0-ED6D-8384-048F-3657B04AD883}"/>
                  </a:ext>
                </a:extLst>
              </p:cNvPr>
              <p:cNvSpPr txBox="1"/>
              <p:nvPr/>
            </p:nvSpPr>
            <p:spPr>
              <a:xfrm>
                <a:off x="7489759" y="4417876"/>
                <a:ext cx="23163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D7EA0-ED6D-8384-048F-3657B04AD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759" y="4417876"/>
                <a:ext cx="2316325" cy="1200329"/>
              </a:xfrm>
              <a:prstGeom prst="rect">
                <a:avLst/>
              </a:prstGeom>
              <a:blipFill>
                <a:blip r:embed="rId2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3A2556E-BBA1-1E2A-0DD5-644B6A7CC397}"/>
              </a:ext>
            </a:extLst>
          </p:cNvPr>
          <p:cNvSpPr txBox="1"/>
          <p:nvPr/>
        </p:nvSpPr>
        <p:spPr>
          <a:xfrm>
            <a:off x="2789853" y="6102220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D9B3B-3F7A-8EF3-C90A-96BAE58630AE}"/>
              </a:ext>
            </a:extLst>
          </p:cNvPr>
          <p:cNvSpPr txBox="1"/>
          <p:nvPr/>
        </p:nvSpPr>
        <p:spPr>
          <a:xfrm>
            <a:off x="7719525" y="5762279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630654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32A2-3CEE-9E12-9478-175B4DD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 Example: Gait Phase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4628-20B5-CD0E-9C19-778A78AEB5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Typically start with ADAM</a:t>
            </a:r>
          </a:p>
          <a:p>
            <a:r>
              <a:rPr lang="en-US" dirty="0"/>
              <a:t>Use trial and error to see if other optimizers are suited to the problem</a:t>
            </a:r>
          </a:p>
          <a:p>
            <a:r>
              <a:rPr lang="en-US" dirty="0"/>
              <a:t>Chose Mean Squared Error as the loss function</a:t>
            </a:r>
          </a:p>
          <a:p>
            <a:pPr lvl="1"/>
            <a:r>
              <a:rPr lang="en-US" dirty="0"/>
              <a:t>The loss function changes the “goals” of the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06ADB-8D1C-7F79-B619-117370663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31520" lvl="1" indent="-457200">
              <a:buFont typeface="+mj-lt"/>
              <a:buAutoNum type="arabicPeriod" startAt="3"/>
            </a:pPr>
            <a:r>
              <a:rPr lang="en-US" sz="2000" dirty="0"/>
              <a:t>Choose an </a:t>
            </a:r>
            <a:r>
              <a:rPr lang="en-US" sz="2000" b="1" dirty="0"/>
              <a:t>optimizer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0BB96-9435-98A9-9F69-AE407512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DFCF-6C4B-06CE-B9B5-6426CE3C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 Example: Gait Phase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651C-0D07-B79A-0642-0EC8480A9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Chose 14:1:1 split for TVD</a:t>
            </a:r>
          </a:p>
          <a:p>
            <a:r>
              <a:rPr lang="en-US" dirty="0"/>
              <a:t>Chose number of epochs only as large as necessary for validation loss to deflect upwards</a:t>
            </a:r>
          </a:p>
          <a:p>
            <a:r>
              <a:rPr lang="en-US" dirty="0"/>
              <a:t>After training, computed estimates for test dataset</a:t>
            </a:r>
          </a:p>
          <a:p>
            <a:r>
              <a:rPr lang="en-US" dirty="0"/>
              <a:t>Computed Root Mean Squared Error (RMSE) for test estimates</a:t>
            </a:r>
          </a:p>
          <a:p>
            <a:r>
              <a:rPr lang="en-US" dirty="0"/>
              <a:t>If RMSE not small enough, iterate on: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Number of epochs</a:t>
            </a:r>
          </a:p>
          <a:p>
            <a:pPr lvl="1"/>
            <a:r>
              <a:rPr lang="en-US" dirty="0"/>
              <a:t>ANN architecture</a:t>
            </a:r>
          </a:p>
          <a:p>
            <a:pPr lvl="1"/>
            <a:r>
              <a:rPr lang="en-US" dirty="0"/>
              <a:t>Regressors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D3695-862B-6987-42EF-38FD21A35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617220" lvl="1" indent="-342900">
              <a:buFont typeface="+mj-lt"/>
              <a:buAutoNum type="arabicPeriod"/>
            </a:pPr>
            <a:r>
              <a:rPr lang="en-US" sz="2000" b="1" dirty="0"/>
              <a:t>Split</a:t>
            </a:r>
            <a:r>
              <a:rPr lang="en-US" sz="2000" dirty="0"/>
              <a:t> dataset into training, validation, and test sets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dirty="0"/>
              <a:t>Run the optimizer until the performance on the validation set </a:t>
            </a:r>
            <a:r>
              <a:rPr lang="en-US" sz="2000" b="1" dirty="0"/>
              <a:t>meets specifications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/>
              <a:t>Evaluate</a:t>
            </a:r>
            <a:r>
              <a:rPr lang="en-US" sz="2000" dirty="0"/>
              <a:t> performance on the test set</a:t>
            </a:r>
          </a:p>
          <a:p>
            <a:pPr marL="617220" lvl="1" indent="-342900">
              <a:buFont typeface="+mj-lt"/>
              <a:buAutoNum type="arabicPeriod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1150B-97E1-35E6-7A34-1C90144C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69397-7F29-A55F-6017-242598F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6E3E8-EE15-CE28-9030-FE59960C7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4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E88911-0C69-F8D0-F012-0A728A9E9A24}"/>
              </a:ext>
            </a:extLst>
          </p:cNvPr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solidFill>
            <a:srgbClr val="FAE8CE">
              <a:alpha val="89804"/>
            </a:srgb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84CD93-9A54-FCA2-937B-38B7DD309CDE}"/>
              </a:ext>
            </a:extLst>
          </p:cNvPr>
          <p:cNvSpPr txBox="1">
            <a:spLocks/>
          </p:cNvSpPr>
          <p:nvPr/>
        </p:nvSpPr>
        <p:spPr>
          <a:xfrm>
            <a:off x="2895599" y="2785750"/>
            <a:ext cx="6400801" cy="15630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Overview of Course Topics</a:t>
            </a:r>
          </a:p>
        </p:txBody>
      </p:sp>
    </p:spTree>
    <p:extLst>
      <p:ext uri="{BB962C8B-B14F-4D97-AF65-F5344CB8AC3E}">
        <p14:creationId xmlns:p14="http://schemas.microsoft.com/office/powerpoint/2010/main" val="3349660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69397-7F29-A55F-6017-242598F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6E3E8-EE15-CE28-9030-FE59960C7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4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E88911-0C69-F8D0-F012-0A728A9E9A24}"/>
              </a:ext>
            </a:extLst>
          </p:cNvPr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solidFill>
            <a:srgbClr val="FAE8CE">
              <a:alpha val="89804"/>
            </a:srgb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84CD93-9A54-FCA2-937B-38B7DD309CDE}"/>
              </a:ext>
            </a:extLst>
          </p:cNvPr>
          <p:cNvSpPr txBox="1">
            <a:spLocks/>
          </p:cNvSpPr>
          <p:nvPr/>
        </p:nvSpPr>
        <p:spPr>
          <a:xfrm>
            <a:off x="2895599" y="1940768"/>
            <a:ext cx="6400801" cy="3135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Thanks for Listening, 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5753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6847-043F-85F2-3A1B-F74908DC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7D26E-FA07-6A58-D975-6E5CD159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CA" dirty="0"/>
              <a:t>Tunca, C.; </a:t>
            </a:r>
            <a:r>
              <a:rPr lang="en-CA" dirty="0" err="1"/>
              <a:t>Pehlivan</a:t>
            </a:r>
            <a:r>
              <a:rPr lang="en-CA" dirty="0"/>
              <a:t>, N.; Ak, N.; </a:t>
            </a:r>
            <a:r>
              <a:rPr lang="en-CA" dirty="0" err="1"/>
              <a:t>Arnrich</a:t>
            </a:r>
            <a:r>
              <a:rPr lang="en-CA" dirty="0"/>
              <a:t>, B.; </a:t>
            </a:r>
            <a:r>
              <a:rPr lang="en-CA" dirty="0" err="1"/>
              <a:t>Salur</a:t>
            </a:r>
            <a:r>
              <a:rPr lang="en-CA" dirty="0"/>
              <a:t>, G.; </a:t>
            </a:r>
            <a:r>
              <a:rPr lang="en-CA" dirty="0" err="1"/>
              <a:t>Ersoy</a:t>
            </a:r>
            <a:r>
              <a:rPr lang="en-CA" dirty="0"/>
              <a:t>, C. Inertial Sensor-Based Robust Gait Analysis in Non-Hospital Settings for Neurological Disorders. </a:t>
            </a:r>
            <a:r>
              <a:rPr lang="en-CA" i="1" dirty="0"/>
              <a:t>Sensors</a:t>
            </a:r>
            <a:r>
              <a:rPr lang="en-CA" dirty="0"/>
              <a:t> </a:t>
            </a:r>
            <a:r>
              <a:rPr lang="en-CA" b="1" dirty="0"/>
              <a:t>2017</a:t>
            </a:r>
            <a:r>
              <a:rPr lang="en-CA" dirty="0"/>
              <a:t>, </a:t>
            </a:r>
            <a:r>
              <a:rPr lang="en-CA" i="1" dirty="0"/>
              <a:t>17</a:t>
            </a:r>
            <a:r>
              <a:rPr lang="en-CA" dirty="0"/>
              <a:t>, 825. </a:t>
            </a:r>
            <a:r>
              <a:rPr lang="en-CA" dirty="0">
                <a:hlinkClick r:id="rId2"/>
              </a:rPr>
              <a:t>https://doi.org/10.3390/s17040825</a:t>
            </a:r>
            <a:endParaRPr lang="en-CA" dirty="0"/>
          </a:p>
          <a:p>
            <a:pPr marL="617220" lvl="1" indent="-342900">
              <a:buFont typeface="+mj-lt"/>
              <a:buAutoNum type="arabicPeriod"/>
            </a:pPr>
            <a:r>
              <a:rPr lang="en-CA" dirty="0"/>
              <a:t>MathWorks. “Motion Model, State, and Process Noise – MATLAB &amp; Simulink (mathworks.com).” mathworks.com. </a:t>
            </a:r>
            <a:r>
              <a:rPr lang="en-US" dirty="0">
                <a:hlinkClick r:id="rId3"/>
              </a:rPr>
              <a:t>https://www.mathworks.com/help/fusion/ug/motion-model-state-and-process-noise.html</a:t>
            </a:r>
            <a:r>
              <a:rPr lang="en-US" dirty="0"/>
              <a:t> (accessed Mar. 27, 2024).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BEA9F-7A56-C14D-EF3F-88EBA6D9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950-0C6B-8703-12DF-D61FA1FE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BD1C-9369-0984-D057-E764804F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Model Fitting</a:t>
            </a:r>
          </a:p>
          <a:p>
            <a:pPr lvl="1"/>
            <a:r>
              <a:rPr lang="en-US" dirty="0"/>
              <a:t>“Glue” between measurements and basic variables</a:t>
            </a:r>
          </a:p>
          <a:p>
            <a:r>
              <a:rPr lang="en-US" dirty="0"/>
              <a:t>Formula: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1A467-283D-0025-995A-7D31F49C63FE}"/>
              </a:ext>
            </a:extLst>
          </p:cNvPr>
          <p:cNvSpPr/>
          <p:nvPr/>
        </p:nvSpPr>
        <p:spPr>
          <a:xfrm>
            <a:off x="10917936" y="2171854"/>
            <a:ext cx="274320" cy="914400"/>
          </a:xfrm>
          <a:prstGeom prst="rect">
            <a:avLst/>
          </a:prstGeom>
          <a:solidFill>
            <a:srgbClr val="E7786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CCB3-E4E7-9BE8-3698-43A04681FFAA}"/>
              </a:ext>
            </a:extLst>
          </p:cNvPr>
          <p:cNvSpPr/>
          <p:nvPr/>
        </p:nvSpPr>
        <p:spPr>
          <a:xfrm>
            <a:off x="9865131" y="2171854"/>
            <a:ext cx="914400" cy="1371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E16DE-887B-B2C0-BEA4-C620945BCDD9}"/>
              </a:ext>
            </a:extLst>
          </p:cNvPr>
          <p:cNvSpPr/>
          <p:nvPr/>
        </p:nvSpPr>
        <p:spPr>
          <a:xfrm>
            <a:off x="8961618" y="2176519"/>
            <a:ext cx="274320" cy="1371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D2357EE9-97B2-9609-D96A-2D084E40DBDD}"/>
              </a:ext>
            </a:extLst>
          </p:cNvPr>
          <p:cNvSpPr/>
          <p:nvPr/>
        </p:nvSpPr>
        <p:spPr>
          <a:xfrm>
            <a:off x="9409175" y="2755120"/>
            <a:ext cx="304642" cy="23888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BAAD7E-8EA7-990C-022E-69F8097EE40A}"/>
              </a:ext>
            </a:extLst>
          </p:cNvPr>
          <p:cNvCxnSpPr>
            <a:cxnSpLocks/>
          </p:cNvCxnSpPr>
          <p:nvPr/>
        </p:nvCxnSpPr>
        <p:spPr>
          <a:xfrm>
            <a:off x="10037826" y="2308780"/>
            <a:ext cx="0" cy="1131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5E4BC3-9CFE-F3A2-78C3-196582ADA639}"/>
              </a:ext>
            </a:extLst>
          </p:cNvPr>
          <p:cNvCxnSpPr>
            <a:cxnSpLocks/>
          </p:cNvCxnSpPr>
          <p:nvPr/>
        </p:nvCxnSpPr>
        <p:spPr>
          <a:xfrm>
            <a:off x="10620756" y="2308780"/>
            <a:ext cx="0" cy="11315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2010B-B489-F3F6-AE83-A09A2794DD87}"/>
              </a:ext>
            </a:extLst>
          </p:cNvPr>
          <p:cNvCxnSpPr>
            <a:cxnSpLocks/>
          </p:cNvCxnSpPr>
          <p:nvPr/>
        </p:nvCxnSpPr>
        <p:spPr>
          <a:xfrm>
            <a:off x="9098778" y="2308780"/>
            <a:ext cx="0" cy="401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3E3AAA-2C10-6A20-49B3-1ED8CE311859}"/>
              </a:ext>
            </a:extLst>
          </p:cNvPr>
          <p:cNvCxnSpPr>
            <a:cxnSpLocks/>
          </p:cNvCxnSpPr>
          <p:nvPr/>
        </p:nvCxnSpPr>
        <p:spPr>
          <a:xfrm>
            <a:off x="9098778" y="3016274"/>
            <a:ext cx="0" cy="424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BD74A8-387E-66CB-9E93-F81920DD386F}"/>
              </a:ext>
            </a:extLst>
          </p:cNvPr>
          <p:cNvCxnSpPr>
            <a:cxnSpLocks/>
          </p:cNvCxnSpPr>
          <p:nvPr/>
        </p:nvCxnSpPr>
        <p:spPr>
          <a:xfrm>
            <a:off x="10226538" y="2308778"/>
            <a:ext cx="0" cy="401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813CF8-F114-A381-E95F-0DB964107958}"/>
              </a:ext>
            </a:extLst>
          </p:cNvPr>
          <p:cNvCxnSpPr>
            <a:cxnSpLocks/>
          </p:cNvCxnSpPr>
          <p:nvPr/>
        </p:nvCxnSpPr>
        <p:spPr>
          <a:xfrm>
            <a:off x="10424658" y="2308779"/>
            <a:ext cx="0" cy="401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B69C86-9E7D-0089-DD0C-7252C0C06EB6}"/>
              </a:ext>
            </a:extLst>
          </p:cNvPr>
          <p:cNvCxnSpPr>
            <a:cxnSpLocks/>
          </p:cNvCxnSpPr>
          <p:nvPr/>
        </p:nvCxnSpPr>
        <p:spPr>
          <a:xfrm>
            <a:off x="10232370" y="3016274"/>
            <a:ext cx="0" cy="401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B545F-FC73-21A3-1566-5FE4A1D8D8E4}"/>
              </a:ext>
            </a:extLst>
          </p:cNvPr>
          <p:cNvCxnSpPr>
            <a:cxnSpLocks/>
          </p:cNvCxnSpPr>
          <p:nvPr/>
        </p:nvCxnSpPr>
        <p:spPr>
          <a:xfrm>
            <a:off x="10424658" y="3016273"/>
            <a:ext cx="0" cy="401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141442-742B-CCEF-3F93-4DA63F76F5AE}"/>
                  </a:ext>
                </a:extLst>
              </p:cNvPr>
              <p:cNvSpPr txBox="1"/>
              <p:nvPr/>
            </p:nvSpPr>
            <p:spPr>
              <a:xfrm>
                <a:off x="4980791" y="4118869"/>
                <a:ext cx="272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0" dirty="0"/>
                  <a:t>Y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141442-742B-CCEF-3F93-4DA63F76F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91" y="4118869"/>
                <a:ext cx="2721835" cy="369332"/>
              </a:xfrm>
              <a:prstGeom prst="rect">
                <a:avLst/>
              </a:prstGeom>
              <a:blipFill>
                <a:blip r:embed="rId2"/>
                <a:stretch>
                  <a:fillRect l="-1790" t="-8333" r="-1119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4C6926-939F-B1C5-4579-5C93BB43CF24}"/>
                  </a:ext>
                </a:extLst>
              </p:cNvPr>
              <p:cNvSpPr txBox="1"/>
              <p:nvPr/>
            </p:nvSpPr>
            <p:spPr>
              <a:xfrm>
                <a:off x="1074420" y="4620461"/>
                <a:ext cx="53416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X: Feature Variables, Regressors</a:t>
                </a:r>
              </a:p>
              <a:p>
                <a:r>
                  <a:rPr lang="en-US" dirty="0"/>
                  <a:t>Y: Desired Outputs</a:t>
                </a:r>
              </a:p>
              <a:p>
                <a:r>
                  <a:rPr lang="en-US" dirty="0"/>
                  <a:t>W: Optimal Coefficients</a:t>
                </a:r>
              </a:p>
              <a:p>
                <a:r>
                  <a:rPr lang="en-US" dirty="0"/>
                  <a:t>Q: Instance (sample) Weights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Regularization Factor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4C6926-939F-B1C5-4579-5C93BB43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" y="4620461"/>
                <a:ext cx="5341620" cy="1477328"/>
              </a:xfrm>
              <a:prstGeom prst="rect">
                <a:avLst/>
              </a:prstGeom>
              <a:blipFill>
                <a:blip r:embed="rId3"/>
                <a:stretch>
                  <a:fillRect l="-91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DC991BD-D8EE-DBA9-C8A2-A33DFDC8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4272E2-2CD2-D7F3-83EF-F04EB59B0211}"/>
                  </a:ext>
                </a:extLst>
              </p:cNvPr>
              <p:cNvSpPr txBox="1"/>
              <p:nvPr/>
            </p:nvSpPr>
            <p:spPr>
              <a:xfrm>
                <a:off x="8668948" y="3745927"/>
                <a:ext cx="859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4272E2-2CD2-D7F3-83EF-F04EB59B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948" y="3745927"/>
                <a:ext cx="8596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D8EB19-1441-1223-0B25-6A4D68F9A4D8}"/>
                  </a:ext>
                </a:extLst>
              </p:cNvPr>
              <p:cNvSpPr txBox="1"/>
              <p:nvPr/>
            </p:nvSpPr>
            <p:spPr>
              <a:xfrm>
                <a:off x="9796708" y="3749537"/>
                <a:ext cx="859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D8EB19-1441-1223-0B25-6A4D68F9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708" y="3749537"/>
                <a:ext cx="859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C5CAB3-65BF-8B0A-BD0E-A87322D17953}"/>
                  </a:ext>
                </a:extLst>
              </p:cNvPr>
              <p:cNvSpPr txBox="1"/>
              <p:nvPr/>
            </p:nvSpPr>
            <p:spPr>
              <a:xfrm>
                <a:off x="10597896" y="374592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C5CAB3-65BF-8B0A-BD0E-A87322D1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896" y="3745927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E80D-9303-3574-3F65-CF73920D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7285C-D537-D7DD-42E7-54AB77090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Uses:</a:t>
                </a:r>
              </a:p>
              <a:p>
                <a:pPr lvl="1"/>
                <a:r>
                  <a:rPr lang="en-US" dirty="0"/>
                  <a:t>Basic combination of trustworthy sources</a:t>
                </a:r>
              </a:p>
              <a:p>
                <a:pPr lvl="1"/>
                <a:r>
                  <a:rPr lang="en-US" b="1" dirty="0"/>
                  <a:t>Reducing variance</a:t>
                </a:r>
                <a:r>
                  <a:rPr lang="en-US" dirty="0"/>
                  <a:t> of a variable</a:t>
                </a:r>
              </a:p>
              <a:p>
                <a:r>
                  <a:rPr lang="en-US" dirty="0"/>
                  <a:t>Variants:</a:t>
                </a:r>
              </a:p>
              <a:p>
                <a:pPr lvl="1"/>
                <a:r>
                  <a:rPr lang="en-US" dirty="0"/>
                  <a:t>Inverse Variance Fusion</a:t>
                </a:r>
              </a:p>
              <a:p>
                <a:pPr lvl="2"/>
                <a:r>
                  <a:rPr lang="en-US" dirty="0"/>
                  <a:t>Choose constant weights that correspond to uncertainty of each input</a:t>
                </a:r>
              </a:p>
              <a:p>
                <a:pPr lvl="1"/>
                <a:r>
                  <a:rPr lang="en-US" dirty="0"/>
                  <a:t>Ordered Weighted Averaging</a:t>
                </a:r>
              </a:p>
              <a:p>
                <a:pPr lvl="2"/>
                <a:r>
                  <a:rPr lang="en-US" dirty="0"/>
                  <a:t>Choose constant weights, </a:t>
                </a:r>
                <a:r>
                  <a:rPr lang="en-US" b="1" dirty="0"/>
                  <a:t>sort inputs</a:t>
                </a:r>
                <a:r>
                  <a:rPr lang="en-US" dirty="0"/>
                  <a:t> before applying weights</a:t>
                </a:r>
              </a:p>
              <a:p>
                <a:pPr lvl="2"/>
                <a:r>
                  <a:rPr lang="en-US" dirty="0" err="1"/>
                  <a:t>Orness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Entropy: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7285C-D537-D7DD-42E7-54AB77090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444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C01195-2497-509B-74F5-0690D26D3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35069"/>
              </p:ext>
            </p:extLst>
          </p:nvPr>
        </p:nvGraphicFramePr>
        <p:xfrm>
          <a:off x="7977674" y="2677885"/>
          <a:ext cx="3704252" cy="372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9">
                  <a:extLst>
                    <a:ext uri="{9D8B030D-6E8A-4147-A177-3AD203B41FA5}">
                      <a16:colId xmlns:a16="http://schemas.microsoft.com/office/drawing/2014/main" val="3516654505"/>
                    </a:ext>
                  </a:extLst>
                </a:gridCol>
                <a:gridCol w="811539">
                  <a:extLst>
                    <a:ext uri="{9D8B030D-6E8A-4147-A177-3AD203B41FA5}">
                      <a16:colId xmlns:a16="http://schemas.microsoft.com/office/drawing/2014/main" val="3493026269"/>
                    </a:ext>
                  </a:extLst>
                </a:gridCol>
                <a:gridCol w="811539">
                  <a:extLst>
                    <a:ext uri="{9D8B030D-6E8A-4147-A177-3AD203B41FA5}">
                      <a16:colId xmlns:a16="http://schemas.microsoft.com/office/drawing/2014/main" val="2316517859"/>
                    </a:ext>
                  </a:extLst>
                </a:gridCol>
                <a:gridCol w="1269635">
                  <a:extLst>
                    <a:ext uri="{9D8B030D-6E8A-4147-A177-3AD203B41FA5}">
                      <a16:colId xmlns:a16="http://schemas.microsoft.com/office/drawing/2014/main" val="2961901181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OR(A,B,C)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42579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069675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327849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974363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72789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111466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05793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776520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656563"/>
                  </a:ext>
                </a:extLst>
              </a:tr>
              <a:tr h="37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rgbClr val="E6C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E6C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C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6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26128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135DB-BC8B-D09D-DA63-7A735AD9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16F-04A7-166C-F526-8D5FF5D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454-2D0E-2BAE-B509-5FDE3030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Combining both the </a:t>
            </a:r>
            <a:r>
              <a:rPr lang="en-US" b="1" dirty="0"/>
              <a:t>value</a:t>
            </a:r>
            <a:r>
              <a:rPr lang="en-US" dirty="0"/>
              <a:t> and </a:t>
            </a:r>
            <a:r>
              <a:rPr lang="en-US" b="1" dirty="0"/>
              <a:t>certainty</a:t>
            </a:r>
            <a:r>
              <a:rPr lang="en-US" dirty="0"/>
              <a:t> of trustworthy sources</a:t>
            </a:r>
          </a:p>
          <a:p>
            <a:r>
              <a:rPr lang="en-US" dirty="0"/>
              <a:t>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83556D-B79D-3952-93FA-D75138AD4CD8}"/>
                  </a:ext>
                </a:extLst>
              </p:cNvPr>
              <p:cNvSpPr txBox="1"/>
              <p:nvPr/>
            </p:nvSpPr>
            <p:spPr>
              <a:xfrm>
                <a:off x="838200" y="4350187"/>
                <a:ext cx="7658100" cy="1243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Posterior: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best estimate </a:t>
                </a:r>
                <a:r>
                  <a:rPr lang="en-US" b="1" dirty="0"/>
                  <a:t>given new information</a:t>
                </a:r>
              </a:p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often inverse sensor model</a:t>
                </a:r>
              </a:p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best estimate </a:t>
                </a:r>
                <a:r>
                  <a:rPr lang="en-US" b="1" dirty="0"/>
                  <a:t>given no information</a:t>
                </a:r>
                <a:r>
                  <a:rPr lang="en-US" dirty="0"/>
                  <a:t>, can be uniform</a:t>
                </a:r>
              </a:p>
              <a:p>
                <a:r>
                  <a:rPr lang="en-US" dirty="0"/>
                  <a:t>Normalization 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scaling factor to ensure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83556D-B79D-3952-93FA-D75138AD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0187"/>
                <a:ext cx="7658100" cy="1243161"/>
              </a:xfrm>
              <a:prstGeom prst="rect">
                <a:avLst/>
              </a:prstGeom>
              <a:blipFill>
                <a:blip r:embed="rId2"/>
                <a:stretch>
                  <a:fillRect l="-717" t="-2941" b="-6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199A8B-DD0A-6E4A-ED16-8B38D33BCE16}"/>
                  </a:ext>
                </a:extLst>
              </p:cNvPr>
              <p:cNvSpPr txBox="1"/>
              <p:nvPr/>
            </p:nvSpPr>
            <p:spPr>
              <a:xfrm>
                <a:off x="3964807" y="3090734"/>
                <a:ext cx="4262385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199A8B-DD0A-6E4A-ED16-8B38D33B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07" y="3090734"/>
                <a:ext cx="4262385" cy="676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9A4E-8FBA-58A3-00C5-C24B2715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FBF-C53B-A512-00F6-FB11E5EB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C0307-AFA4-332D-60C9-E44C3543B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61469"/>
                <a:ext cx="8103509" cy="41148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Parametric Representations of Probability Distributions</a:t>
                </a:r>
              </a:p>
              <a:p>
                <a:pPr lvl="1"/>
                <a:r>
                  <a:rPr lang="en-US" dirty="0"/>
                  <a:t> Gaussian: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For conditional Gaussian probability,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depend on the conditions</a:t>
                </a:r>
              </a:p>
              <a:p>
                <a:pPr lvl="2"/>
                <a:r>
                  <a:rPr lang="en-US" dirty="0"/>
                  <a:t>The product of 2 Gaussian PDFs is Gaussian with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Non-Parametric Representations of Probability Distributions</a:t>
                </a:r>
              </a:p>
              <a:p>
                <a:pPr lvl="1"/>
                <a:r>
                  <a:rPr lang="en-US" dirty="0"/>
                  <a:t>Grid:</a:t>
                </a:r>
              </a:p>
              <a:p>
                <a:pPr lvl="2"/>
                <a:r>
                  <a:rPr lang="en-US" dirty="0"/>
                  <a:t>Define a grid over the domain with </a:t>
                </a:r>
                <a:r>
                  <a:rPr lang="en-US" dirty="0" err="1"/>
                  <a:t>linspace</a:t>
                </a:r>
                <a:r>
                  <a:rPr lang="en-US" dirty="0"/>
                  <a:t>, </a:t>
                </a:r>
                <a:r>
                  <a:rPr lang="en-US" dirty="0" err="1"/>
                  <a:t>meshgrid</a:t>
                </a:r>
                <a:endParaRPr lang="en-US" dirty="0"/>
              </a:p>
              <a:p>
                <a:pPr lvl="2"/>
                <a:r>
                  <a:rPr lang="en-US" dirty="0"/>
                  <a:t>For each point in the grid, compute the probability</a:t>
                </a:r>
              </a:p>
              <a:p>
                <a:pPr lvl="2"/>
                <a:r>
                  <a:rPr lang="en-US" dirty="0"/>
                  <a:t>Elementwise multiplication of two probability maps is </a:t>
                </a:r>
                <a:r>
                  <a:rPr lang="en-US" b="1" dirty="0"/>
                  <a:t>equivalent to multiplying PDFs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C0307-AFA4-332D-60C9-E44C3543B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61469"/>
                <a:ext cx="8103509" cy="4114801"/>
              </a:xfrm>
              <a:blipFill>
                <a:blip r:embed="rId2"/>
                <a:stretch>
                  <a:fillRect l="-22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0DD2F3A-C2C5-C389-4D1C-83D98CFC1CB1}"/>
              </a:ext>
            </a:extLst>
          </p:cNvPr>
          <p:cNvSpPr txBox="1"/>
          <p:nvPr/>
        </p:nvSpPr>
        <p:spPr>
          <a:xfrm>
            <a:off x="8507828" y="239527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9A7A8FA-ABA7-330D-78DF-27B7256FD179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8944006" y="1484444"/>
            <a:ext cx="907602" cy="9108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A5E10D6-3DA4-D5F5-1505-05A039FB7E78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rot="16200000" flipH="1">
            <a:off x="8911772" y="2796837"/>
            <a:ext cx="1292808" cy="1228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0DB0D9-621D-AB2A-29DC-A34005C2301C}"/>
              </a:ext>
            </a:extLst>
          </p:cNvPr>
          <p:cNvGrpSpPr/>
          <p:nvPr/>
        </p:nvGrpSpPr>
        <p:grpSpPr>
          <a:xfrm>
            <a:off x="9507378" y="4057412"/>
            <a:ext cx="2265169" cy="2557560"/>
            <a:chOff x="9507378" y="4057412"/>
            <a:chExt cx="2265169" cy="25575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582CF3-DEDE-557B-CF30-A842F6408A82}"/>
                </a:ext>
              </a:extLst>
            </p:cNvPr>
            <p:cNvSpPr/>
            <p:nvPr/>
          </p:nvSpPr>
          <p:spPr>
            <a:xfrm>
              <a:off x="9852307" y="4057412"/>
              <a:ext cx="640080" cy="640080"/>
            </a:xfrm>
            <a:prstGeom prst="rect">
              <a:avLst/>
            </a:prstGeom>
            <a:solidFill>
              <a:srgbClr val="E778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p(1,1)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57D59-7C52-2CDD-7BC0-0B87F1C944FF}"/>
                </a:ext>
              </a:extLst>
            </p:cNvPr>
            <p:cNvSpPr/>
            <p:nvPr/>
          </p:nvSpPr>
          <p:spPr>
            <a:xfrm>
              <a:off x="10492387" y="405741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0A1612-96D4-AB87-3901-052A46F7B404}"/>
                </a:ext>
              </a:extLst>
            </p:cNvPr>
            <p:cNvSpPr/>
            <p:nvPr/>
          </p:nvSpPr>
          <p:spPr>
            <a:xfrm>
              <a:off x="11132467" y="405741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3E7E74-84FA-8B55-E79B-E41A9A30B403}"/>
                </a:ext>
              </a:extLst>
            </p:cNvPr>
            <p:cNvSpPr/>
            <p:nvPr/>
          </p:nvSpPr>
          <p:spPr>
            <a:xfrm>
              <a:off x="9852307" y="469749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198BFF-6F9B-FB78-E08E-CA17F2204906}"/>
                </a:ext>
              </a:extLst>
            </p:cNvPr>
            <p:cNvSpPr/>
            <p:nvPr/>
          </p:nvSpPr>
          <p:spPr>
            <a:xfrm>
              <a:off x="10492387" y="469749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3C2AFE-E70A-6243-F575-0335ED0EA9CF}"/>
                </a:ext>
              </a:extLst>
            </p:cNvPr>
            <p:cNvSpPr/>
            <p:nvPr/>
          </p:nvSpPr>
          <p:spPr>
            <a:xfrm>
              <a:off x="11132467" y="469749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F49C44-0808-8E94-1E20-E029B8477F40}"/>
                </a:ext>
              </a:extLst>
            </p:cNvPr>
            <p:cNvSpPr/>
            <p:nvPr/>
          </p:nvSpPr>
          <p:spPr>
            <a:xfrm>
              <a:off x="9852307" y="533757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A9BCA8-E7E3-632B-986C-570DBE5C7715}"/>
                </a:ext>
              </a:extLst>
            </p:cNvPr>
            <p:cNvSpPr/>
            <p:nvPr/>
          </p:nvSpPr>
          <p:spPr>
            <a:xfrm>
              <a:off x="10492387" y="533757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A9D9E6-88A1-5824-9DD0-FA69B00C703C}"/>
                </a:ext>
              </a:extLst>
            </p:cNvPr>
            <p:cNvSpPr/>
            <p:nvPr/>
          </p:nvSpPr>
          <p:spPr>
            <a:xfrm>
              <a:off x="11132467" y="5337572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B610B9-8835-A556-0DEF-FAF1EC369E2B}"/>
                </a:ext>
              </a:extLst>
            </p:cNvPr>
            <p:cNvSpPr txBox="1"/>
            <p:nvPr/>
          </p:nvSpPr>
          <p:spPr>
            <a:xfrm>
              <a:off x="10669599" y="5977652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43DF1E-D71B-694E-A721-952B725451E6}"/>
                </a:ext>
              </a:extLst>
            </p:cNvPr>
            <p:cNvSpPr txBox="1"/>
            <p:nvPr/>
          </p:nvSpPr>
          <p:spPr>
            <a:xfrm>
              <a:off x="9507378" y="479833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2387B-50FA-9770-44A2-571EF6D7373B}"/>
                </a:ext>
              </a:extLst>
            </p:cNvPr>
            <p:cNvSpPr txBox="1"/>
            <p:nvPr/>
          </p:nvSpPr>
          <p:spPr>
            <a:xfrm>
              <a:off x="9991561" y="6245640"/>
              <a:ext cx="1641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Map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C23DFA-0CC5-12CE-C84D-0C170873ED27}"/>
              </a:ext>
            </a:extLst>
          </p:cNvPr>
          <p:cNvGrpSpPr/>
          <p:nvPr/>
        </p:nvGrpSpPr>
        <p:grpSpPr>
          <a:xfrm>
            <a:off x="9506679" y="1164404"/>
            <a:ext cx="2265169" cy="2568752"/>
            <a:chOff x="6424897" y="4046220"/>
            <a:chExt cx="2265169" cy="2568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7EE6CC-7775-908C-D7D1-FACAA609281E}"/>
                </a:ext>
              </a:extLst>
            </p:cNvPr>
            <p:cNvSpPr/>
            <p:nvPr/>
          </p:nvSpPr>
          <p:spPr>
            <a:xfrm>
              <a:off x="6769826" y="4046220"/>
              <a:ext cx="640080" cy="640080"/>
            </a:xfrm>
            <a:prstGeom prst="rect">
              <a:avLst/>
            </a:prstGeom>
            <a:solidFill>
              <a:srgbClr val="E778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(1,1)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63DA23-5892-7D94-CF25-31E23AE45148}"/>
                </a:ext>
              </a:extLst>
            </p:cNvPr>
            <p:cNvSpPr/>
            <p:nvPr/>
          </p:nvSpPr>
          <p:spPr>
            <a:xfrm>
              <a:off x="7409906" y="404622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8AD984-5CB2-33B4-E35A-7AF940A45B10}"/>
                </a:ext>
              </a:extLst>
            </p:cNvPr>
            <p:cNvSpPr/>
            <p:nvPr/>
          </p:nvSpPr>
          <p:spPr>
            <a:xfrm>
              <a:off x="8049986" y="404622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E0D544-EB39-38F8-AED1-870AF9861354}"/>
                </a:ext>
              </a:extLst>
            </p:cNvPr>
            <p:cNvSpPr/>
            <p:nvPr/>
          </p:nvSpPr>
          <p:spPr>
            <a:xfrm>
              <a:off x="6769826" y="468630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49AAE6-4E8D-FCC2-40F4-F21C19EA4CA9}"/>
                </a:ext>
              </a:extLst>
            </p:cNvPr>
            <p:cNvSpPr/>
            <p:nvPr/>
          </p:nvSpPr>
          <p:spPr>
            <a:xfrm>
              <a:off x="7409906" y="468630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EA8BA3-CF1C-3E67-64B2-BAA5FE013601}"/>
                </a:ext>
              </a:extLst>
            </p:cNvPr>
            <p:cNvSpPr/>
            <p:nvPr/>
          </p:nvSpPr>
          <p:spPr>
            <a:xfrm>
              <a:off x="8049986" y="468630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50FCB-8A88-9E7E-7EF3-F9E667F39A95}"/>
                </a:ext>
              </a:extLst>
            </p:cNvPr>
            <p:cNvSpPr/>
            <p:nvPr/>
          </p:nvSpPr>
          <p:spPr>
            <a:xfrm>
              <a:off x="6769826" y="532638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67D0A4-7946-45B5-A855-EACE877074B7}"/>
                </a:ext>
              </a:extLst>
            </p:cNvPr>
            <p:cNvSpPr/>
            <p:nvPr/>
          </p:nvSpPr>
          <p:spPr>
            <a:xfrm>
              <a:off x="7409906" y="532638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0BF894-D397-5785-6147-CE8F257C6321}"/>
                </a:ext>
              </a:extLst>
            </p:cNvPr>
            <p:cNvSpPr/>
            <p:nvPr/>
          </p:nvSpPr>
          <p:spPr>
            <a:xfrm>
              <a:off x="8049986" y="5326380"/>
              <a:ext cx="640080" cy="6400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1634D-FDD7-FE46-4019-401DB8B312A5}"/>
                </a:ext>
              </a:extLst>
            </p:cNvPr>
            <p:cNvSpPr txBox="1"/>
            <p:nvPr/>
          </p:nvSpPr>
          <p:spPr>
            <a:xfrm>
              <a:off x="7587118" y="5966460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D94FE7-6777-8CD4-EF95-A525452014A4}"/>
                </a:ext>
              </a:extLst>
            </p:cNvPr>
            <p:cNvSpPr txBox="1"/>
            <p:nvPr/>
          </p:nvSpPr>
          <p:spPr>
            <a:xfrm>
              <a:off x="6424897" y="478714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C4944B-F969-FC06-0773-D739F4A9119A}"/>
                </a:ext>
              </a:extLst>
            </p:cNvPr>
            <p:cNvSpPr txBox="1"/>
            <p:nvPr/>
          </p:nvSpPr>
          <p:spPr>
            <a:xfrm>
              <a:off x="7260105" y="6245640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</p:grp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B17EE8D0-3998-B22D-5939-A554DCC3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8247-5DB6-825A-1565-44A0FDF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691BD-771F-3024-4010-BC05E7F46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Uses:</a:t>
                </a:r>
              </a:p>
              <a:p>
                <a:pPr lvl="1"/>
                <a:r>
                  <a:rPr lang="en-US" dirty="0"/>
                  <a:t>Bayesian Fusion for </a:t>
                </a:r>
                <a:r>
                  <a:rPr lang="en-US" b="1" dirty="0"/>
                  <a:t>Gaussian distributions</a:t>
                </a:r>
              </a:p>
              <a:p>
                <a:pPr lvl="1"/>
                <a:r>
                  <a:rPr lang="en-US" dirty="0"/>
                  <a:t>Estimation of the variable is </a:t>
                </a:r>
                <a:r>
                  <a:rPr lang="en-US" b="1" dirty="0"/>
                  <a:t>known to change</a:t>
                </a:r>
                <a:r>
                  <a:rPr lang="en-US" dirty="0"/>
                  <a:t> deterministically over time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:r>
                  <a:rPr lang="en-US" dirty="0"/>
                  <a:t>State: quantity or quantities of interest</a:t>
                </a:r>
              </a:p>
              <a:p>
                <a:pPr lvl="1"/>
                <a:r>
                  <a:rPr lang="en-US" dirty="0"/>
                  <a:t>Mean: x, best estimate of the state</a:t>
                </a:r>
              </a:p>
              <a:p>
                <a:pPr lvl="1"/>
                <a:r>
                  <a:rPr lang="en-US" dirty="0"/>
                  <a:t>Covariance: P, uncertainty in the estimate, multidimensional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Measurement: z, measured value that depends on the state, directly from the sensors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Process Covariance: Q, uncertainty in the correctness of the process model</a:t>
                </a:r>
              </a:p>
              <a:p>
                <a:pPr lvl="1"/>
                <a:r>
                  <a:rPr lang="en-US" dirty="0"/>
                  <a:t>Measurement Covariance: R, uncertainty in the sensor measurements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691BD-771F-3024-4010-BC05E7F46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1E6B6-12AB-CE78-AF4B-D2C18BBEA9F6}"/>
              </a:ext>
            </a:extLst>
          </p:cNvPr>
          <p:cNvGrpSpPr/>
          <p:nvPr/>
        </p:nvGrpSpPr>
        <p:grpSpPr>
          <a:xfrm>
            <a:off x="8643257" y="3424912"/>
            <a:ext cx="3548743" cy="2751358"/>
            <a:chOff x="8714792" y="2001239"/>
            <a:chExt cx="3548743" cy="27513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EFA505-9076-16E8-F034-0E30E492C418}"/>
                </a:ext>
              </a:extLst>
            </p:cNvPr>
            <p:cNvGrpSpPr/>
            <p:nvPr/>
          </p:nvGrpSpPr>
          <p:grpSpPr>
            <a:xfrm>
              <a:off x="8714792" y="2001239"/>
              <a:ext cx="3548743" cy="2456847"/>
              <a:chOff x="8714792" y="2001239"/>
              <a:chExt cx="3548743" cy="245684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AF71F77-3781-3B33-490D-147BF08EC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0025" y="4273420"/>
                <a:ext cx="266855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94D25B1-E457-B5CF-7760-0722E22F6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60025" y="2416628"/>
                <a:ext cx="0" cy="1856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62518-3029-D341-5AEE-7AF6856A2E40}"/>
                  </a:ext>
                </a:extLst>
              </p:cNvPr>
              <p:cNvSpPr txBox="1"/>
              <p:nvPr/>
            </p:nvSpPr>
            <p:spPr>
              <a:xfrm>
                <a:off x="8714792" y="2001239"/>
                <a:ext cx="690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p(x)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007626-B6D9-F2D5-C8BD-4D6BA751A457}"/>
                  </a:ext>
                </a:extLst>
              </p:cNvPr>
              <p:cNvSpPr txBox="1"/>
              <p:nvPr/>
            </p:nvSpPr>
            <p:spPr>
              <a:xfrm>
                <a:off x="11573070" y="4088754"/>
                <a:ext cx="690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8BB24F5-2B1A-D932-3267-4CFF9F2293AF}"/>
                </a:ext>
              </a:extLst>
            </p:cNvPr>
            <p:cNvGrpSpPr/>
            <p:nvPr/>
          </p:nvGrpSpPr>
          <p:grpSpPr>
            <a:xfrm>
              <a:off x="9787812" y="2370571"/>
              <a:ext cx="867747" cy="2238751"/>
              <a:chOff x="9787812" y="2370571"/>
              <a:chExt cx="867747" cy="223875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C3B5A5-3C04-D48B-C55A-66F156353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1685" y="2370571"/>
                <a:ext cx="0" cy="2238751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4CCB39-AF1B-7DDD-21FE-6D0EFCF09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812" y="3429000"/>
                <a:ext cx="86774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BE567C-50C9-7272-8050-4CF243D5B942}"/>
                </a:ext>
              </a:extLst>
            </p:cNvPr>
            <p:cNvSpPr txBox="1"/>
            <p:nvPr/>
          </p:nvSpPr>
          <p:spPr>
            <a:xfrm>
              <a:off x="10285375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9E9D80-A793-62EA-0C4D-65810F27FB18}"/>
                    </a:ext>
                  </a:extLst>
                </p:cNvPr>
                <p:cNvSpPr txBox="1"/>
                <p:nvPr/>
              </p:nvSpPr>
              <p:spPr>
                <a:xfrm>
                  <a:off x="10266713" y="4383265"/>
                  <a:ext cx="174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9E9D80-A793-62EA-0C4D-65810F27F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713" y="4383265"/>
                  <a:ext cx="174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68966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9D51CE-DCB9-6ED0-5F20-56D79CD9A635}"/>
                </a:ext>
              </a:extLst>
            </p:cNvPr>
            <p:cNvSpPr/>
            <p:nvPr/>
          </p:nvSpPr>
          <p:spPr>
            <a:xfrm>
              <a:off x="9129899" y="2548654"/>
              <a:ext cx="2183572" cy="1592739"/>
            </a:xfrm>
            <a:custGeom>
              <a:avLst/>
              <a:gdLst>
                <a:gd name="connsiteX0" fmla="*/ 0 w 3433666"/>
                <a:gd name="connsiteY0" fmla="*/ 2010830 h 2048153"/>
                <a:gd name="connsiteX1" fmla="*/ 1017037 w 3433666"/>
                <a:gd name="connsiteY1" fmla="*/ 536593 h 2048153"/>
                <a:gd name="connsiteX2" fmla="*/ 1744825 w 3433666"/>
                <a:gd name="connsiteY2" fmla="*/ 51402 h 2048153"/>
                <a:gd name="connsiteX3" fmla="*/ 2659225 w 3433666"/>
                <a:gd name="connsiteY3" fmla="*/ 1637606 h 2048153"/>
                <a:gd name="connsiteX4" fmla="*/ 3433666 w 3433666"/>
                <a:gd name="connsiteY4" fmla="*/ 2048153 h 2048153"/>
                <a:gd name="connsiteX0" fmla="*/ 0 w 3433666"/>
                <a:gd name="connsiteY0" fmla="*/ 1974772 h 2012095"/>
                <a:gd name="connsiteX1" fmla="*/ 737119 w 3433666"/>
                <a:gd name="connsiteY1" fmla="*/ 864429 h 2012095"/>
                <a:gd name="connsiteX2" fmla="*/ 1744825 w 3433666"/>
                <a:gd name="connsiteY2" fmla="*/ 15344 h 2012095"/>
                <a:gd name="connsiteX3" fmla="*/ 2659225 w 3433666"/>
                <a:gd name="connsiteY3" fmla="*/ 1601548 h 2012095"/>
                <a:gd name="connsiteX4" fmla="*/ 3433666 w 3433666"/>
                <a:gd name="connsiteY4" fmla="*/ 2012095 h 2012095"/>
                <a:gd name="connsiteX0" fmla="*/ 0 w 3433666"/>
                <a:gd name="connsiteY0" fmla="*/ 1959600 h 1996923"/>
                <a:gd name="connsiteX1" fmla="*/ 737119 w 3433666"/>
                <a:gd name="connsiteY1" fmla="*/ 849257 h 1996923"/>
                <a:gd name="connsiteX2" fmla="*/ 1744825 w 3433666"/>
                <a:gd name="connsiteY2" fmla="*/ 172 h 1996923"/>
                <a:gd name="connsiteX3" fmla="*/ 2659225 w 3433666"/>
                <a:gd name="connsiteY3" fmla="*/ 1586376 h 1996923"/>
                <a:gd name="connsiteX4" fmla="*/ 3433666 w 3433666"/>
                <a:gd name="connsiteY4" fmla="*/ 1996923 h 1996923"/>
                <a:gd name="connsiteX0" fmla="*/ 0 w 3433666"/>
                <a:gd name="connsiteY0" fmla="*/ 1970377 h 2007700"/>
                <a:gd name="connsiteX1" fmla="*/ 737119 w 3433666"/>
                <a:gd name="connsiteY1" fmla="*/ 860034 h 2007700"/>
                <a:gd name="connsiteX2" fmla="*/ 1744825 w 3433666"/>
                <a:gd name="connsiteY2" fmla="*/ 10949 h 2007700"/>
                <a:gd name="connsiteX3" fmla="*/ 2836507 w 3433666"/>
                <a:gd name="connsiteY3" fmla="*/ 1466525 h 2007700"/>
                <a:gd name="connsiteX4" fmla="*/ 3433666 w 3433666"/>
                <a:gd name="connsiteY4" fmla="*/ 2007700 h 2007700"/>
                <a:gd name="connsiteX0" fmla="*/ 0 w 3433666"/>
                <a:gd name="connsiteY0" fmla="*/ 1959723 h 1997046"/>
                <a:gd name="connsiteX1" fmla="*/ 718457 w 3433666"/>
                <a:gd name="connsiteY1" fmla="*/ 1334572 h 1997046"/>
                <a:gd name="connsiteX2" fmla="*/ 1744825 w 3433666"/>
                <a:gd name="connsiteY2" fmla="*/ 295 h 1997046"/>
                <a:gd name="connsiteX3" fmla="*/ 2836507 w 3433666"/>
                <a:gd name="connsiteY3" fmla="*/ 1455871 h 1997046"/>
                <a:gd name="connsiteX4" fmla="*/ 3433666 w 3433666"/>
                <a:gd name="connsiteY4" fmla="*/ 1997046 h 1997046"/>
                <a:gd name="connsiteX0" fmla="*/ 0 w 3433666"/>
                <a:gd name="connsiteY0" fmla="*/ 1959723 h 1997046"/>
                <a:gd name="connsiteX1" fmla="*/ 718457 w 3433666"/>
                <a:gd name="connsiteY1" fmla="*/ 1334572 h 1997046"/>
                <a:gd name="connsiteX2" fmla="*/ 1744825 w 3433666"/>
                <a:gd name="connsiteY2" fmla="*/ 295 h 1997046"/>
                <a:gd name="connsiteX3" fmla="*/ 2836507 w 3433666"/>
                <a:gd name="connsiteY3" fmla="*/ 1455871 h 1997046"/>
                <a:gd name="connsiteX4" fmla="*/ 3433666 w 3433666"/>
                <a:gd name="connsiteY4" fmla="*/ 1997046 h 1997046"/>
                <a:gd name="connsiteX0" fmla="*/ 0 w 3433666"/>
                <a:gd name="connsiteY0" fmla="*/ 1959723 h 1997046"/>
                <a:gd name="connsiteX1" fmla="*/ 718457 w 3433666"/>
                <a:gd name="connsiteY1" fmla="*/ 1334572 h 1997046"/>
                <a:gd name="connsiteX2" fmla="*/ 1744825 w 3433666"/>
                <a:gd name="connsiteY2" fmla="*/ 295 h 1997046"/>
                <a:gd name="connsiteX3" fmla="*/ 2836507 w 3433666"/>
                <a:gd name="connsiteY3" fmla="*/ 1455871 h 1997046"/>
                <a:gd name="connsiteX4" fmla="*/ 3433666 w 3433666"/>
                <a:gd name="connsiteY4" fmla="*/ 1997046 h 1997046"/>
                <a:gd name="connsiteX0" fmla="*/ 0 w 3433666"/>
                <a:gd name="connsiteY0" fmla="*/ 1959430 h 1996753"/>
                <a:gd name="connsiteX1" fmla="*/ 1035698 w 3433666"/>
                <a:gd name="connsiteY1" fmla="*/ 1446247 h 1996753"/>
                <a:gd name="connsiteX2" fmla="*/ 1744825 w 3433666"/>
                <a:gd name="connsiteY2" fmla="*/ 2 h 1996753"/>
                <a:gd name="connsiteX3" fmla="*/ 2836507 w 3433666"/>
                <a:gd name="connsiteY3" fmla="*/ 1455578 h 1996753"/>
                <a:gd name="connsiteX4" fmla="*/ 3433666 w 3433666"/>
                <a:gd name="connsiteY4" fmla="*/ 1996753 h 1996753"/>
                <a:gd name="connsiteX0" fmla="*/ 0 w 3433666"/>
                <a:gd name="connsiteY0" fmla="*/ 1961949 h 1999272"/>
                <a:gd name="connsiteX1" fmla="*/ 1035698 w 3433666"/>
                <a:gd name="connsiteY1" fmla="*/ 1448766 h 1999272"/>
                <a:gd name="connsiteX2" fmla="*/ 1744825 w 3433666"/>
                <a:gd name="connsiteY2" fmla="*/ 2521 h 1999272"/>
                <a:gd name="connsiteX3" fmla="*/ 2034074 w 3433666"/>
                <a:gd name="connsiteY3" fmla="*/ 1122195 h 1999272"/>
                <a:gd name="connsiteX4" fmla="*/ 3433666 w 3433666"/>
                <a:gd name="connsiteY4" fmla="*/ 1999272 h 1999272"/>
                <a:gd name="connsiteX0" fmla="*/ 0 w 3433666"/>
                <a:gd name="connsiteY0" fmla="*/ 1959449 h 1996772"/>
                <a:gd name="connsiteX1" fmla="*/ 1222310 w 3433666"/>
                <a:gd name="connsiteY1" fmla="*/ 1147686 h 1996772"/>
                <a:gd name="connsiteX2" fmla="*/ 1744825 w 3433666"/>
                <a:gd name="connsiteY2" fmla="*/ 21 h 1996772"/>
                <a:gd name="connsiteX3" fmla="*/ 2034074 w 3433666"/>
                <a:gd name="connsiteY3" fmla="*/ 1119695 h 1996772"/>
                <a:gd name="connsiteX4" fmla="*/ 3433666 w 3433666"/>
                <a:gd name="connsiteY4" fmla="*/ 1996772 h 1996772"/>
                <a:gd name="connsiteX0" fmla="*/ 0 w 3433666"/>
                <a:gd name="connsiteY0" fmla="*/ 1614232 h 1651555"/>
                <a:gd name="connsiteX1" fmla="*/ 1222310 w 3433666"/>
                <a:gd name="connsiteY1" fmla="*/ 802469 h 1651555"/>
                <a:gd name="connsiteX2" fmla="*/ 1586204 w 3433666"/>
                <a:gd name="connsiteY2" fmla="*/ 37 h 1651555"/>
                <a:gd name="connsiteX3" fmla="*/ 2034074 w 3433666"/>
                <a:gd name="connsiteY3" fmla="*/ 774478 h 1651555"/>
                <a:gd name="connsiteX4" fmla="*/ 3433666 w 3433666"/>
                <a:gd name="connsiteY4" fmla="*/ 1651555 h 1651555"/>
                <a:gd name="connsiteX0" fmla="*/ 0 w 3041781"/>
                <a:gd name="connsiteY0" fmla="*/ 1614232 h 1614232"/>
                <a:gd name="connsiteX1" fmla="*/ 1222310 w 3041781"/>
                <a:gd name="connsiteY1" fmla="*/ 802469 h 1614232"/>
                <a:gd name="connsiteX2" fmla="*/ 1586204 w 3041781"/>
                <a:gd name="connsiteY2" fmla="*/ 37 h 1614232"/>
                <a:gd name="connsiteX3" fmla="*/ 2034074 w 3041781"/>
                <a:gd name="connsiteY3" fmla="*/ 774478 h 1614232"/>
                <a:gd name="connsiteX4" fmla="*/ 3041781 w 3041781"/>
                <a:gd name="connsiteY4" fmla="*/ 1576910 h 1614232"/>
                <a:gd name="connsiteX0" fmla="*/ 0 w 2817846"/>
                <a:gd name="connsiteY0" fmla="*/ 1604901 h 1604901"/>
                <a:gd name="connsiteX1" fmla="*/ 998375 w 2817846"/>
                <a:gd name="connsiteY1" fmla="*/ 802469 h 1604901"/>
                <a:gd name="connsiteX2" fmla="*/ 1362269 w 2817846"/>
                <a:gd name="connsiteY2" fmla="*/ 37 h 1604901"/>
                <a:gd name="connsiteX3" fmla="*/ 1810139 w 2817846"/>
                <a:gd name="connsiteY3" fmla="*/ 774478 h 1604901"/>
                <a:gd name="connsiteX4" fmla="*/ 2817846 w 2817846"/>
                <a:gd name="connsiteY4" fmla="*/ 1576910 h 1604901"/>
                <a:gd name="connsiteX0" fmla="*/ 0 w 2817846"/>
                <a:gd name="connsiteY0" fmla="*/ 1604901 h 1604901"/>
                <a:gd name="connsiteX1" fmla="*/ 998375 w 2817846"/>
                <a:gd name="connsiteY1" fmla="*/ 802469 h 1604901"/>
                <a:gd name="connsiteX2" fmla="*/ 1362269 w 2817846"/>
                <a:gd name="connsiteY2" fmla="*/ 37 h 1604901"/>
                <a:gd name="connsiteX3" fmla="*/ 1810139 w 2817846"/>
                <a:gd name="connsiteY3" fmla="*/ 774478 h 1604901"/>
                <a:gd name="connsiteX4" fmla="*/ 2817846 w 2817846"/>
                <a:gd name="connsiteY4" fmla="*/ 1576910 h 1604901"/>
                <a:gd name="connsiteX0" fmla="*/ 0 w 2817846"/>
                <a:gd name="connsiteY0" fmla="*/ 1604913 h 1604913"/>
                <a:gd name="connsiteX1" fmla="*/ 998375 w 2817846"/>
                <a:gd name="connsiteY1" fmla="*/ 802481 h 1604913"/>
                <a:gd name="connsiteX2" fmla="*/ 1362269 w 2817846"/>
                <a:gd name="connsiteY2" fmla="*/ 49 h 1604913"/>
                <a:gd name="connsiteX3" fmla="*/ 1810139 w 2817846"/>
                <a:gd name="connsiteY3" fmla="*/ 774490 h 1604913"/>
                <a:gd name="connsiteX4" fmla="*/ 2817846 w 2817846"/>
                <a:gd name="connsiteY4" fmla="*/ 1576922 h 1604913"/>
                <a:gd name="connsiteX0" fmla="*/ 0 w 2817846"/>
                <a:gd name="connsiteY0" fmla="*/ 1604913 h 1604913"/>
                <a:gd name="connsiteX1" fmla="*/ 998375 w 2817846"/>
                <a:gd name="connsiteY1" fmla="*/ 802481 h 1604913"/>
                <a:gd name="connsiteX2" fmla="*/ 1362269 w 2817846"/>
                <a:gd name="connsiteY2" fmla="*/ 49 h 1604913"/>
                <a:gd name="connsiteX3" fmla="*/ 1810139 w 2817846"/>
                <a:gd name="connsiteY3" fmla="*/ 774490 h 1604913"/>
                <a:gd name="connsiteX4" fmla="*/ 2817846 w 2817846"/>
                <a:gd name="connsiteY4" fmla="*/ 1576922 h 1604913"/>
                <a:gd name="connsiteX0" fmla="*/ 0 w 2817846"/>
                <a:gd name="connsiteY0" fmla="*/ 1617156 h 1617156"/>
                <a:gd name="connsiteX1" fmla="*/ 998375 w 2817846"/>
                <a:gd name="connsiteY1" fmla="*/ 814724 h 1617156"/>
                <a:gd name="connsiteX2" fmla="*/ 1362269 w 2817846"/>
                <a:gd name="connsiteY2" fmla="*/ 12292 h 1617156"/>
                <a:gd name="connsiteX3" fmla="*/ 2067314 w 2817846"/>
                <a:gd name="connsiteY3" fmla="*/ 510508 h 1617156"/>
                <a:gd name="connsiteX4" fmla="*/ 2817846 w 2817846"/>
                <a:gd name="connsiteY4" fmla="*/ 1589165 h 1617156"/>
                <a:gd name="connsiteX0" fmla="*/ 0 w 3351246"/>
                <a:gd name="connsiteY0" fmla="*/ 1617156 h 1617156"/>
                <a:gd name="connsiteX1" fmla="*/ 998375 w 3351246"/>
                <a:gd name="connsiteY1" fmla="*/ 814724 h 1617156"/>
                <a:gd name="connsiteX2" fmla="*/ 1362269 w 3351246"/>
                <a:gd name="connsiteY2" fmla="*/ 12292 h 1617156"/>
                <a:gd name="connsiteX3" fmla="*/ 2067314 w 3351246"/>
                <a:gd name="connsiteY3" fmla="*/ 510508 h 1617156"/>
                <a:gd name="connsiteX4" fmla="*/ 3351246 w 3351246"/>
                <a:gd name="connsiteY4" fmla="*/ 1093865 h 1617156"/>
                <a:gd name="connsiteX0" fmla="*/ 0 w 3351246"/>
                <a:gd name="connsiteY0" fmla="*/ 1617156 h 1617156"/>
                <a:gd name="connsiteX1" fmla="*/ 998375 w 3351246"/>
                <a:gd name="connsiteY1" fmla="*/ 814724 h 1617156"/>
                <a:gd name="connsiteX2" fmla="*/ 1362269 w 3351246"/>
                <a:gd name="connsiteY2" fmla="*/ 12292 h 1617156"/>
                <a:gd name="connsiteX3" fmla="*/ 2067314 w 3351246"/>
                <a:gd name="connsiteY3" fmla="*/ 510508 h 1617156"/>
                <a:gd name="connsiteX4" fmla="*/ 3351246 w 3351246"/>
                <a:gd name="connsiteY4" fmla="*/ 1093865 h 1617156"/>
                <a:gd name="connsiteX0" fmla="*/ 0 w 3351246"/>
                <a:gd name="connsiteY0" fmla="*/ 1617156 h 1617156"/>
                <a:gd name="connsiteX1" fmla="*/ 998375 w 3351246"/>
                <a:gd name="connsiteY1" fmla="*/ 814724 h 1617156"/>
                <a:gd name="connsiteX2" fmla="*/ 1362269 w 3351246"/>
                <a:gd name="connsiteY2" fmla="*/ 12292 h 1617156"/>
                <a:gd name="connsiteX3" fmla="*/ 2067314 w 3351246"/>
                <a:gd name="connsiteY3" fmla="*/ 510508 h 1617156"/>
                <a:gd name="connsiteX4" fmla="*/ 3351246 w 3351246"/>
                <a:gd name="connsiteY4" fmla="*/ 1093865 h 1617156"/>
                <a:gd name="connsiteX0" fmla="*/ 0 w 3351246"/>
                <a:gd name="connsiteY0" fmla="*/ 1611110 h 1611110"/>
                <a:gd name="connsiteX1" fmla="*/ 998375 w 3351246"/>
                <a:gd name="connsiteY1" fmla="*/ 808678 h 1611110"/>
                <a:gd name="connsiteX2" fmla="*/ 1362269 w 3351246"/>
                <a:gd name="connsiteY2" fmla="*/ 6246 h 1611110"/>
                <a:gd name="connsiteX3" fmla="*/ 2067314 w 3351246"/>
                <a:gd name="connsiteY3" fmla="*/ 504462 h 1611110"/>
                <a:gd name="connsiteX4" fmla="*/ 3351246 w 3351246"/>
                <a:gd name="connsiteY4" fmla="*/ 1087819 h 1611110"/>
                <a:gd name="connsiteX0" fmla="*/ 0 w 3351246"/>
                <a:gd name="connsiteY0" fmla="*/ 1618746 h 1618746"/>
                <a:gd name="connsiteX1" fmla="*/ 665000 w 3351246"/>
                <a:gd name="connsiteY1" fmla="*/ 492464 h 1618746"/>
                <a:gd name="connsiteX2" fmla="*/ 1362269 w 3351246"/>
                <a:gd name="connsiteY2" fmla="*/ 13882 h 1618746"/>
                <a:gd name="connsiteX3" fmla="*/ 2067314 w 3351246"/>
                <a:gd name="connsiteY3" fmla="*/ 512098 h 1618746"/>
                <a:gd name="connsiteX4" fmla="*/ 3351246 w 3351246"/>
                <a:gd name="connsiteY4" fmla="*/ 1095455 h 1618746"/>
                <a:gd name="connsiteX0" fmla="*/ 0 w 3351246"/>
                <a:gd name="connsiteY0" fmla="*/ 1615240 h 1615240"/>
                <a:gd name="connsiteX1" fmla="*/ 665000 w 3351246"/>
                <a:gd name="connsiteY1" fmla="*/ 488958 h 1615240"/>
                <a:gd name="connsiteX2" fmla="*/ 1362269 w 3351246"/>
                <a:gd name="connsiteY2" fmla="*/ 10376 h 1615240"/>
                <a:gd name="connsiteX3" fmla="*/ 2029214 w 3351246"/>
                <a:gd name="connsiteY3" fmla="*/ 460967 h 1615240"/>
                <a:gd name="connsiteX4" fmla="*/ 3351246 w 3351246"/>
                <a:gd name="connsiteY4" fmla="*/ 1091949 h 1615240"/>
                <a:gd name="connsiteX0" fmla="*/ 0 w 3351246"/>
                <a:gd name="connsiteY0" fmla="*/ 1604957 h 1604957"/>
                <a:gd name="connsiteX1" fmla="*/ 665000 w 3351246"/>
                <a:gd name="connsiteY1" fmla="*/ 478675 h 1604957"/>
                <a:gd name="connsiteX2" fmla="*/ 1362269 w 3351246"/>
                <a:gd name="connsiteY2" fmla="*/ 93 h 1604957"/>
                <a:gd name="connsiteX3" fmla="*/ 2029214 w 3351246"/>
                <a:gd name="connsiteY3" fmla="*/ 450684 h 1604957"/>
                <a:gd name="connsiteX4" fmla="*/ 3351246 w 3351246"/>
                <a:gd name="connsiteY4" fmla="*/ 1081666 h 1604957"/>
                <a:gd name="connsiteX0" fmla="*/ 0 w 3981166"/>
                <a:gd name="connsiteY0" fmla="*/ 1071557 h 1081666"/>
                <a:gd name="connsiteX1" fmla="*/ 1294920 w 3981166"/>
                <a:gd name="connsiteY1" fmla="*/ 478675 h 1081666"/>
                <a:gd name="connsiteX2" fmla="*/ 1992189 w 3981166"/>
                <a:gd name="connsiteY2" fmla="*/ 93 h 1081666"/>
                <a:gd name="connsiteX3" fmla="*/ 2659134 w 3981166"/>
                <a:gd name="connsiteY3" fmla="*/ 450684 h 1081666"/>
                <a:gd name="connsiteX4" fmla="*/ 3981166 w 3981166"/>
                <a:gd name="connsiteY4" fmla="*/ 1081666 h 1081666"/>
                <a:gd name="connsiteX0" fmla="*/ 0 w 3981166"/>
                <a:gd name="connsiteY0" fmla="*/ 1071557 h 1081666"/>
                <a:gd name="connsiteX1" fmla="*/ 1294920 w 3981166"/>
                <a:gd name="connsiteY1" fmla="*/ 478675 h 1081666"/>
                <a:gd name="connsiteX2" fmla="*/ 1992189 w 3981166"/>
                <a:gd name="connsiteY2" fmla="*/ 93 h 1081666"/>
                <a:gd name="connsiteX3" fmla="*/ 2659134 w 3981166"/>
                <a:gd name="connsiteY3" fmla="*/ 450684 h 1081666"/>
                <a:gd name="connsiteX4" fmla="*/ 3981166 w 3981166"/>
                <a:gd name="connsiteY4" fmla="*/ 1081666 h 1081666"/>
                <a:gd name="connsiteX0" fmla="*/ 0 w 3981166"/>
                <a:gd name="connsiteY0" fmla="*/ 1071557 h 1081666"/>
                <a:gd name="connsiteX1" fmla="*/ 1294920 w 3981166"/>
                <a:gd name="connsiteY1" fmla="*/ 478675 h 1081666"/>
                <a:gd name="connsiteX2" fmla="*/ 1992189 w 3981166"/>
                <a:gd name="connsiteY2" fmla="*/ 93 h 1081666"/>
                <a:gd name="connsiteX3" fmla="*/ 2659134 w 3981166"/>
                <a:gd name="connsiteY3" fmla="*/ 450684 h 1081666"/>
                <a:gd name="connsiteX4" fmla="*/ 3981166 w 3981166"/>
                <a:gd name="connsiteY4" fmla="*/ 1081666 h 1081666"/>
                <a:gd name="connsiteX0" fmla="*/ 0 w 3981166"/>
                <a:gd name="connsiteY0" fmla="*/ 1071557 h 1081666"/>
                <a:gd name="connsiteX1" fmla="*/ 1294920 w 3981166"/>
                <a:gd name="connsiteY1" fmla="*/ 478675 h 1081666"/>
                <a:gd name="connsiteX2" fmla="*/ 1992189 w 3981166"/>
                <a:gd name="connsiteY2" fmla="*/ 93 h 1081666"/>
                <a:gd name="connsiteX3" fmla="*/ 2659134 w 3981166"/>
                <a:gd name="connsiteY3" fmla="*/ 450684 h 1081666"/>
                <a:gd name="connsiteX4" fmla="*/ 3981166 w 3981166"/>
                <a:gd name="connsiteY4" fmla="*/ 1081666 h 1081666"/>
                <a:gd name="connsiteX0" fmla="*/ 0 w 3981166"/>
                <a:gd name="connsiteY0" fmla="*/ 1071557 h 1081666"/>
                <a:gd name="connsiteX1" fmla="*/ 1294920 w 3981166"/>
                <a:gd name="connsiteY1" fmla="*/ 478675 h 1081666"/>
                <a:gd name="connsiteX2" fmla="*/ 1992189 w 3981166"/>
                <a:gd name="connsiteY2" fmla="*/ 93 h 1081666"/>
                <a:gd name="connsiteX3" fmla="*/ 2659134 w 3981166"/>
                <a:gd name="connsiteY3" fmla="*/ 450684 h 1081666"/>
                <a:gd name="connsiteX4" fmla="*/ 3981166 w 3981166"/>
                <a:gd name="connsiteY4" fmla="*/ 1081666 h 1081666"/>
                <a:gd name="connsiteX0" fmla="*/ 0 w 3981166"/>
                <a:gd name="connsiteY0" fmla="*/ 1071484 h 1081593"/>
                <a:gd name="connsiteX1" fmla="*/ 1294920 w 3981166"/>
                <a:gd name="connsiteY1" fmla="*/ 463362 h 1081593"/>
                <a:gd name="connsiteX2" fmla="*/ 1992189 w 3981166"/>
                <a:gd name="connsiteY2" fmla="*/ 20 h 1081593"/>
                <a:gd name="connsiteX3" fmla="*/ 2659134 w 3981166"/>
                <a:gd name="connsiteY3" fmla="*/ 450611 h 1081593"/>
                <a:gd name="connsiteX4" fmla="*/ 3981166 w 3981166"/>
                <a:gd name="connsiteY4" fmla="*/ 1081593 h 1081593"/>
                <a:gd name="connsiteX0" fmla="*/ 0 w 3981166"/>
                <a:gd name="connsiteY0" fmla="*/ 1071465 h 1081574"/>
                <a:gd name="connsiteX1" fmla="*/ 1294920 w 3981166"/>
                <a:gd name="connsiteY1" fmla="*/ 463343 h 1081574"/>
                <a:gd name="connsiteX2" fmla="*/ 1992189 w 3981166"/>
                <a:gd name="connsiteY2" fmla="*/ 1 h 1081574"/>
                <a:gd name="connsiteX3" fmla="*/ 2674374 w 3981166"/>
                <a:gd name="connsiteY3" fmla="*/ 460752 h 1081574"/>
                <a:gd name="connsiteX4" fmla="*/ 3981166 w 3981166"/>
                <a:gd name="connsiteY4" fmla="*/ 1081574 h 1081574"/>
                <a:gd name="connsiteX0" fmla="*/ 0 w 3981166"/>
                <a:gd name="connsiteY0" fmla="*/ 1071465 h 1081574"/>
                <a:gd name="connsiteX1" fmla="*/ 1294920 w 3981166"/>
                <a:gd name="connsiteY1" fmla="*/ 463343 h 1081574"/>
                <a:gd name="connsiteX2" fmla="*/ 1992189 w 3981166"/>
                <a:gd name="connsiteY2" fmla="*/ 1 h 1081574"/>
                <a:gd name="connsiteX3" fmla="*/ 2674374 w 3981166"/>
                <a:gd name="connsiteY3" fmla="*/ 460752 h 1081574"/>
                <a:gd name="connsiteX4" fmla="*/ 3981166 w 3981166"/>
                <a:gd name="connsiteY4" fmla="*/ 1081574 h 1081574"/>
                <a:gd name="connsiteX0" fmla="*/ 0 w 3981166"/>
                <a:gd name="connsiteY0" fmla="*/ 1071465 h 1081574"/>
                <a:gd name="connsiteX1" fmla="*/ 1294920 w 3981166"/>
                <a:gd name="connsiteY1" fmla="*/ 463343 h 1081574"/>
                <a:gd name="connsiteX2" fmla="*/ 1992189 w 3981166"/>
                <a:gd name="connsiteY2" fmla="*/ 1 h 1081574"/>
                <a:gd name="connsiteX3" fmla="*/ 2674374 w 3981166"/>
                <a:gd name="connsiteY3" fmla="*/ 460752 h 1081574"/>
                <a:gd name="connsiteX4" fmla="*/ 3981166 w 3981166"/>
                <a:gd name="connsiteY4" fmla="*/ 1081574 h 1081574"/>
                <a:gd name="connsiteX0" fmla="*/ 0 w 3981166"/>
                <a:gd name="connsiteY0" fmla="*/ 1071465 h 1081574"/>
                <a:gd name="connsiteX1" fmla="*/ 1294920 w 3981166"/>
                <a:gd name="connsiteY1" fmla="*/ 463343 h 1081574"/>
                <a:gd name="connsiteX2" fmla="*/ 1992189 w 3981166"/>
                <a:gd name="connsiteY2" fmla="*/ 1 h 1081574"/>
                <a:gd name="connsiteX3" fmla="*/ 2674374 w 3981166"/>
                <a:gd name="connsiteY3" fmla="*/ 460752 h 1081574"/>
                <a:gd name="connsiteX4" fmla="*/ 3981166 w 3981166"/>
                <a:gd name="connsiteY4" fmla="*/ 1081574 h 108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166" h="1081574">
                  <a:moveTo>
                    <a:pt x="0" y="1071465"/>
                  </a:moveTo>
                  <a:cubicBezTo>
                    <a:pt x="784342" y="1054774"/>
                    <a:pt x="1069569" y="662240"/>
                    <a:pt x="1294920" y="463343"/>
                  </a:cubicBezTo>
                  <a:cubicBezTo>
                    <a:pt x="1520271" y="264446"/>
                    <a:pt x="1762280" y="433"/>
                    <a:pt x="1992189" y="1"/>
                  </a:cubicBezTo>
                  <a:cubicBezTo>
                    <a:pt x="2222098" y="-431"/>
                    <a:pt x="2447614" y="223832"/>
                    <a:pt x="2674374" y="460752"/>
                  </a:cubicBezTo>
                  <a:cubicBezTo>
                    <a:pt x="3119482" y="859312"/>
                    <a:pt x="3246251" y="965317"/>
                    <a:pt x="3981166" y="1081574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B502731-4046-C66C-14E1-A625C1AE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1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2172-D8CE-E767-B620-FC6169B3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FB3F-EAFA-FEC0-AF1A-18FFADF9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1C25A-03BD-C600-5A41-6443A6218956}"/>
              </a:ext>
            </a:extLst>
          </p:cNvPr>
          <p:cNvSpPr/>
          <p:nvPr/>
        </p:nvSpPr>
        <p:spPr>
          <a:xfrm>
            <a:off x="5066522" y="2230016"/>
            <a:ext cx="2239347" cy="1116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A5004-DC25-C8EE-FCC5-4479070C24A0}"/>
              </a:ext>
            </a:extLst>
          </p:cNvPr>
          <p:cNvSpPr/>
          <p:nvPr/>
        </p:nvSpPr>
        <p:spPr>
          <a:xfrm>
            <a:off x="5066521" y="5422101"/>
            <a:ext cx="2239347" cy="1116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C3CA352F-1C1D-2EED-1F5A-4CFCD0CD3E3C}"/>
                  </a:ext>
                </a:extLst>
              </p:cNvPr>
              <p:cNvSpPr/>
              <p:nvPr/>
            </p:nvSpPr>
            <p:spPr>
              <a:xfrm>
                <a:off x="1838132" y="2230016"/>
                <a:ext cx="2705875" cy="1116811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Posterior Dist. of Prev.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C3CA352F-1C1D-2EED-1F5A-4CFCD0CD3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32" y="2230016"/>
                <a:ext cx="2705875" cy="1116811"/>
              </a:xfrm>
              <a:prstGeom prst="flowChartInputOutpu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Data 7">
                <a:extLst>
                  <a:ext uri="{FF2B5EF4-FFF2-40B4-BE49-F238E27FC236}">
                    <a16:creationId xmlns:a16="http://schemas.microsoft.com/office/drawing/2014/main" id="{05626358-3679-B8AA-0765-E2EE13A7F738}"/>
                  </a:ext>
                </a:extLst>
              </p:cNvPr>
              <p:cNvSpPr/>
              <p:nvPr/>
            </p:nvSpPr>
            <p:spPr>
              <a:xfrm>
                <a:off x="8425542" y="5422101"/>
                <a:ext cx="2724540" cy="1116811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Sensor Measurements: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Flowchart: Data 7">
                <a:extLst>
                  <a:ext uri="{FF2B5EF4-FFF2-40B4-BE49-F238E27FC236}">
                    <a16:creationId xmlns:a16="http://schemas.microsoft.com/office/drawing/2014/main" id="{05626358-3679-B8AA-0765-E2EE13A7F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2" y="5422101"/>
                <a:ext cx="2724540" cy="1116811"/>
              </a:xfrm>
              <a:prstGeom prst="flowChartInputOutpu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ata 8">
                <a:extLst>
                  <a:ext uri="{FF2B5EF4-FFF2-40B4-BE49-F238E27FC236}">
                    <a16:creationId xmlns:a16="http://schemas.microsoft.com/office/drawing/2014/main" id="{50DC8DBF-CCF4-8C4E-E509-4B9AFC59BE1B}"/>
                  </a:ext>
                </a:extLst>
              </p:cNvPr>
              <p:cNvSpPr/>
              <p:nvPr/>
            </p:nvSpPr>
            <p:spPr>
              <a:xfrm>
                <a:off x="4809928" y="3826058"/>
                <a:ext cx="2752532" cy="1116811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Prior Dist. of Current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Flowchart: Data 8">
                <a:extLst>
                  <a:ext uri="{FF2B5EF4-FFF2-40B4-BE49-F238E27FC236}">
                    <a16:creationId xmlns:a16="http://schemas.microsoft.com/office/drawing/2014/main" id="{50DC8DBF-CCF4-8C4E-E509-4B9AFC59B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28" y="3826058"/>
                <a:ext cx="2752532" cy="1116811"/>
              </a:xfrm>
              <a:prstGeom prst="flowChartInputOutpu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ata 9">
                <a:extLst>
                  <a:ext uri="{FF2B5EF4-FFF2-40B4-BE49-F238E27FC236}">
                    <a16:creationId xmlns:a16="http://schemas.microsoft.com/office/drawing/2014/main" id="{C85F11B1-1A2A-5F46-C10A-77E6121DD755}"/>
                  </a:ext>
                </a:extLst>
              </p:cNvPr>
              <p:cNvSpPr/>
              <p:nvPr/>
            </p:nvSpPr>
            <p:spPr>
              <a:xfrm>
                <a:off x="1838132" y="5422102"/>
                <a:ext cx="2705876" cy="1116810"/>
              </a:xfrm>
              <a:prstGeom prst="flowChartInputOutput">
                <a:avLst/>
              </a:prstGeom>
              <a:solidFill>
                <a:srgbClr val="E7786F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Posterior Dist. of Current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Flowchart: Data 9">
                <a:extLst>
                  <a:ext uri="{FF2B5EF4-FFF2-40B4-BE49-F238E27FC236}">
                    <a16:creationId xmlns:a16="http://schemas.microsoft.com/office/drawing/2014/main" id="{C85F11B1-1A2A-5F46-C10A-77E6121DD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32" y="5422102"/>
                <a:ext cx="2705876" cy="1116810"/>
              </a:xfrm>
              <a:prstGeom prst="flowChartInputOutpu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9DF736-F391-1B7A-EDC1-CE9A83B34820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flipH="1">
            <a:off x="6186194" y="3346827"/>
            <a:ext cx="2" cy="47923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152BA6-2B47-2110-3DC0-9A4C4D252EF2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6186194" y="4942869"/>
            <a:ext cx="1" cy="47923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A3569-CD67-D960-92AB-96B8E204ADFB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7305868" y="5980507"/>
            <a:ext cx="139212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E9F364-D9C8-7B09-617C-67C6D774E684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>
            <a:off x="4273420" y="5980507"/>
            <a:ext cx="79310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A20C5C-8A57-DADC-9BC2-52A34B848E62}"/>
              </a:ext>
            </a:extLst>
          </p:cNvPr>
          <p:cNvCxnSpPr>
            <a:cxnSpLocks/>
            <a:stCxn id="10" idx="1"/>
            <a:endCxn id="7" idx="4"/>
          </p:cNvCxnSpPr>
          <p:nvPr/>
        </p:nvCxnSpPr>
        <p:spPr>
          <a:xfrm flipV="1">
            <a:off x="3191070" y="3346827"/>
            <a:ext cx="0" cy="20752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44475-02F3-640E-70FD-B2DD72D5948D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273420" y="2788422"/>
            <a:ext cx="793102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446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LeftStep">
      <a:dk1>
        <a:srgbClr val="000000"/>
      </a:dk1>
      <a:lt1>
        <a:srgbClr val="FFFFFF"/>
      </a:lt1>
      <a:dk2>
        <a:srgbClr val="1B3025"/>
      </a:dk2>
      <a:lt2>
        <a:srgbClr val="F3F0F1"/>
      </a:lt2>
      <a:accent1>
        <a:srgbClr val="20B786"/>
      </a:accent1>
      <a:accent2>
        <a:srgbClr val="14BB3F"/>
      </a:accent2>
      <a:accent3>
        <a:srgbClr val="39BA21"/>
      </a:accent3>
      <a:accent4>
        <a:srgbClr val="6FB213"/>
      </a:accent4>
      <a:accent5>
        <a:srgbClr val="A4A51D"/>
      </a:accent5>
      <a:accent6>
        <a:srgbClr val="D58817"/>
      </a:accent6>
      <a:hlink>
        <a:srgbClr val="C34C73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6953B163CC14A8966EFE2A6A7DB1B" ma:contentTypeVersion="15" ma:contentTypeDescription="Create a new document." ma:contentTypeScope="" ma:versionID="6c88bcce97a6d960d74a3daac0fe7297">
  <xsd:schema xmlns:xsd="http://www.w3.org/2001/XMLSchema" xmlns:xs="http://www.w3.org/2001/XMLSchema" xmlns:p="http://schemas.microsoft.com/office/2006/metadata/properties" xmlns:ns3="df2ee417-581a-4aaa-ae68-1ab56bb62fb2" xmlns:ns4="9e0de0f8-b5b4-43df-928e-9e98864514ea" targetNamespace="http://schemas.microsoft.com/office/2006/metadata/properties" ma:root="true" ma:fieldsID="de8caa093df327d7995323a22c0deae5" ns3:_="" ns4:_="">
    <xsd:import namespace="df2ee417-581a-4aaa-ae68-1ab56bb62fb2"/>
    <xsd:import namespace="9e0de0f8-b5b4-43df-928e-9e98864514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ee417-581a-4aaa-ae68-1ab56bb62f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de0f8-b5b4-43df-928e-9e98864514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2ee417-581a-4aaa-ae68-1ab56bb62fb2" xsi:nil="true"/>
  </documentManagement>
</p:properties>
</file>

<file path=customXml/itemProps1.xml><?xml version="1.0" encoding="utf-8"?>
<ds:datastoreItem xmlns:ds="http://schemas.openxmlformats.org/officeDocument/2006/customXml" ds:itemID="{45D03DE1-40E0-4710-8030-A8E4252836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EFD50-B61D-4CE1-BDE1-34DA7699C3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2ee417-581a-4aaa-ae68-1ab56bb62fb2"/>
    <ds:schemaRef ds:uri="9e0de0f8-b5b4-43df-928e-9e9886451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3DE90-2C7E-4A0A-B29C-5BFB9B7DE302}">
  <ds:schemaRefs>
    <ds:schemaRef ds:uri="http://purl.org/dc/elements/1.1/"/>
    <ds:schemaRef ds:uri="http://schemas.microsoft.com/office/2006/documentManagement/types"/>
    <ds:schemaRef ds:uri="9e0de0f8-b5b4-43df-928e-9e98864514ea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f2ee417-581a-4aaa-ae68-1ab56bb62fb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1944</Words>
  <Application>Microsoft Office PowerPoint</Application>
  <PresentationFormat>Widescreen</PresentationFormat>
  <Paragraphs>391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Cambria Math</vt:lpstr>
      <vt:lpstr>Felix Titling</vt:lpstr>
      <vt:lpstr>Goudy Old Style</vt:lpstr>
      <vt:lpstr>ArchwayVTI</vt:lpstr>
      <vt:lpstr>PowerPoint Presentation</vt:lpstr>
      <vt:lpstr>Agenda</vt:lpstr>
      <vt:lpstr>PowerPoint Presentation</vt:lpstr>
      <vt:lpstr>Linear Regression</vt:lpstr>
      <vt:lpstr>Weighted Fusion</vt:lpstr>
      <vt:lpstr>Bayesian Fusion</vt:lpstr>
      <vt:lpstr>Bayesian Fusion</vt:lpstr>
      <vt:lpstr>Kalman Filters</vt:lpstr>
      <vt:lpstr>Kalman Filters</vt:lpstr>
      <vt:lpstr>Standard Kalman Filter</vt:lpstr>
      <vt:lpstr>Extended Kalman Filter</vt:lpstr>
      <vt:lpstr>Unscented Kalman Filter</vt:lpstr>
      <vt:lpstr>Interacting Multiple Model KF</vt:lpstr>
      <vt:lpstr>Interacting Multiple Model KF</vt:lpstr>
      <vt:lpstr>Tracking Models [2]</vt:lpstr>
      <vt:lpstr>Fuzzy Logic</vt:lpstr>
      <vt:lpstr>Fuzzy Logic Design</vt:lpstr>
      <vt:lpstr>Fuzzy Logic Application</vt:lpstr>
      <vt:lpstr>Fuzzy Logic Application</vt:lpstr>
      <vt:lpstr>Fuzzy Logic Application</vt:lpstr>
      <vt:lpstr>Comparison of Fuzzy Logic Systems</vt:lpstr>
      <vt:lpstr>Fuzzification Operators</vt:lpstr>
      <vt:lpstr>Artificial Neural networks</vt:lpstr>
      <vt:lpstr>Artificial Neural networks</vt:lpstr>
      <vt:lpstr>ANN Example: Gait Phase Regression</vt:lpstr>
      <vt:lpstr>ANN Example: Gait Phase Regression</vt:lpstr>
      <vt:lpstr>ANN Example: Gait Phase Regression</vt:lpstr>
      <vt:lpstr>ANN Example: Gait Phase Regression</vt:lpstr>
      <vt:lpstr>ANN Example: Gait Phase Regression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 546 Exam Review Session</dc:title>
  <dc:creator>Lyndon Elliot Tang</dc:creator>
  <cp:lastModifiedBy>Lyndon Elliot Tang</cp:lastModifiedBy>
  <cp:revision>2</cp:revision>
  <dcterms:created xsi:type="dcterms:W3CDTF">2024-03-27T13:35:54Z</dcterms:created>
  <dcterms:modified xsi:type="dcterms:W3CDTF">2024-04-02T14:04:09Z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0x010100AC96953B163CC14A8966EFE2A6A7DB1B</vt:lpwstr>
  </property>
</Properties>
</file>