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259" r:id="rId4"/>
    <p:sldId id="262" r:id="rId5"/>
    <p:sldId id="261" r:id="rId6"/>
    <p:sldId id="264" r:id="rId7"/>
    <p:sldId id="279" r:id="rId8"/>
    <p:sldId id="265" r:id="rId9"/>
    <p:sldId id="277" r:id="rId10"/>
    <p:sldId id="266" r:id="rId11"/>
    <p:sldId id="267" r:id="rId12"/>
    <p:sldId id="268" r:id="rId13"/>
    <p:sldId id="269" r:id="rId14"/>
    <p:sldId id="270" r:id="rId15"/>
    <p:sldId id="271" r:id="rId16"/>
    <p:sldId id="272" r:id="rId17"/>
    <p:sldId id="273" r:id="rId18"/>
    <p:sldId id="274" r:id="rId19"/>
    <p:sldId id="280" r:id="rId20"/>
    <p:sldId id="275" r:id="rId21"/>
    <p:sldId id="276" r:id="rId22"/>
    <p:sldId id="278" r:id="rId23"/>
    <p:sldId id="281" r:id="rId24"/>
    <p:sldId id="282" r:id="rId25"/>
    <p:sldId id="283" r:id="rId26"/>
    <p:sldId id="284" r:id="rId27"/>
    <p:sldId id="293" r:id="rId28"/>
    <p:sldId id="289" r:id="rId29"/>
    <p:sldId id="290" r:id="rId30"/>
    <p:sldId id="291" r:id="rId31"/>
    <p:sldId id="292"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7" r:id="rId45"/>
    <p:sldId id="287" r:id="rId46"/>
    <p:sldId id="288" r:id="rId47"/>
    <p:sldId id="308" r:id="rId48"/>
    <p:sldId id="309" r:id="rId49"/>
    <p:sldId id="310" r:id="rId50"/>
    <p:sldId id="311" r:id="rId51"/>
    <p:sldId id="312" r:id="rId52"/>
    <p:sldId id="313" r:id="rId53"/>
    <p:sldId id="306" r:id="rId54"/>
    <p:sldId id="314" r:id="rId55"/>
    <p:sldId id="31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C5E"/>
    <a:srgbClr val="4BB3FD"/>
    <a:srgbClr val="2C2536"/>
    <a:srgbClr val="99A0C1"/>
    <a:srgbClr val="DF7B90"/>
    <a:srgbClr val="939DC7"/>
    <a:srgbClr val="D288AD"/>
    <a:srgbClr val="C79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01" autoAdjust="0"/>
    <p:restoredTop sz="96445" autoAdjust="0"/>
  </p:normalViewPr>
  <p:slideViewPr>
    <p:cSldViewPr snapToGrid="0">
      <p:cViewPr>
        <p:scale>
          <a:sx n="125" d="100"/>
          <a:sy n="125" d="100"/>
        </p:scale>
        <p:origin x="492"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594F8-413A-4838-91E9-D0865ED82241}" type="datetimeFigureOut">
              <a:rPr lang="en-GB" smtClean="0"/>
              <a:t>08/07/2020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3AAEC-4BDD-4CB0-B8B4-8E955381FD7F}" type="slidenum">
              <a:rPr lang="en-GB" smtClean="0"/>
              <a:t>‹#›</a:t>
            </a:fld>
            <a:endParaRPr lang="en-GB"/>
          </a:p>
        </p:txBody>
      </p:sp>
    </p:spTree>
    <p:extLst>
      <p:ext uri="{BB962C8B-B14F-4D97-AF65-F5344CB8AC3E}">
        <p14:creationId xmlns:p14="http://schemas.microsoft.com/office/powerpoint/2010/main" val="340212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40</a:t>
            </a:fld>
            <a:endParaRPr lang="en-GB"/>
          </a:p>
        </p:txBody>
      </p:sp>
    </p:spTree>
    <p:extLst>
      <p:ext uri="{BB962C8B-B14F-4D97-AF65-F5344CB8AC3E}">
        <p14:creationId xmlns:p14="http://schemas.microsoft.com/office/powerpoint/2010/main" val="2105629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51</a:t>
            </a:fld>
            <a:endParaRPr lang="en-GB"/>
          </a:p>
        </p:txBody>
      </p:sp>
    </p:spTree>
    <p:extLst>
      <p:ext uri="{BB962C8B-B14F-4D97-AF65-F5344CB8AC3E}">
        <p14:creationId xmlns:p14="http://schemas.microsoft.com/office/powerpoint/2010/main" val="13143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52</a:t>
            </a:fld>
            <a:endParaRPr lang="en-GB"/>
          </a:p>
        </p:txBody>
      </p:sp>
    </p:spTree>
    <p:extLst>
      <p:ext uri="{BB962C8B-B14F-4D97-AF65-F5344CB8AC3E}">
        <p14:creationId xmlns:p14="http://schemas.microsoft.com/office/powerpoint/2010/main" val="2829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41</a:t>
            </a:fld>
            <a:endParaRPr lang="en-GB"/>
          </a:p>
        </p:txBody>
      </p:sp>
    </p:spTree>
    <p:extLst>
      <p:ext uri="{BB962C8B-B14F-4D97-AF65-F5344CB8AC3E}">
        <p14:creationId xmlns:p14="http://schemas.microsoft.com/office/powerpoint/2010/main" val="459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42</a:t>
            </a:fld>
            <a:endParaRPr lang="en-GB"/>
          </a:p>
        </p:txBody>
      </p:sp>
    </p:spTree>
    <p:extLst>
      <p:ext uri="{BB962C8B-B14F-4D97-AF65-F5344CB8AC3E}">
        <p14:creationId xmlns:p14="http://schemas.microsoft.com/office/powerpoint/2010/main" val="406779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43</a:t>
            </a:fld>
            <a:endParaRPr lang="en-GB"/>
          </a:p>
        </p:txBody>
      </p:sp>
    </p:spTree>
    <p:extLst>
      <p:ext uri="{BB962C8B-B14F-4D97-AF65-F5344CB8AC3E}">
        <p14:creationId xmlns:p14="http://schemas.microsoft.com/office/powerpoint/2010/main" val="304200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44</a:t>
            </a:fld>
            <a:endParaRPr lang="en-GB"/>
          </a:p>
        </p:txBody>
      </p:sp>
    </p:spTree>
    <p:extLst>
      <p:ext uri="{BB962C8B-B14F-4D97-AF65-F5344CB8AC3E}">
        <p14:creationId xmlns:p14="http://schemas.microsoft.com/office/powerpoint/2010/main" val="4079363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47</a:t>
            </a:fld>
            <a:endParaRPr lang="en-GB"/>
          </a:p>
        </p:txBody>
      </p:sp>
    </p:spTree>
    <p:extLst>
      <p:ext uri="{BB962C8B-B14F-4D97-AF65-F5344CB8AC3E}">
        <p14:creationId xmlns:p14="http://schemas.microsoft.com/office/powerpoint/2010/main" val="194643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48</a:t>
            </a:fld>
            <a:endParaRPr lang="en-GB"/>
          </a:p>
        </p:txBody>
      </p:sp>
    </p:spTree>
    <p:extLst>
      <p:ext uri="{BB962C8B-B14F-4D97-AF65-F5344CB8AC3E}">
        <p14:creationId xmlns:p14="http://schemas.microsoft.com/office/powerpoint/2010/main" val="1702201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49</a:t>
            </a:fld>
            <a:endParaRPr lang="en-GB"/>
          </a:p>
        </p:txBody>
      </p:sp>
    </p:spTree>
    <p:extLst>
      <p:ext uri="{BB962C8B-B14F-4D97-AF65-F5344CB8AC3E}">
        <p14:creationId xmlns:p14="http://schemas.microsoft.com/office/powerpoint/2010/main" val="377631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F3AAEC-4BDD-4CB0-B8B4-8E955381FD7F}" type="slidenum">
              <a:rPr lang="en-GB" smtClean="0"/>
              <a:t>50</a:t>
            </a:fld>
            <a:endParaRPr lang="en-GB"/>
          </a:p>
        </p:txBody>
      </p:sp>
    </p:spTree>
    <p:extLst>
      <p:ext uri="{BB962C8B-B14F-4D97-AF65-F5344CB8AC3E}">
        <p14:creationId xmlns:p14="http://schemas.microsoft.com/office/powerpoint/2010/main" val="48656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C26914-0A3B-4A5E-B69D-25D377A4BBFB}"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24254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C26914-0A3B-4A5E-B69D-25D377A4BBFB}"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54287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C26914-0A3B-4A5E-B69D-25D377A4BBFB}"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56767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C25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Aileron Heavy" panose="00000A00000000000000" pitchFamily="50"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latin typeface="Aileron Bold" panose="00000800000000000000" pitchFamily="50" charset="0"/>
              </a:defRPr>
            </a:lvl1pPr>
            <a:lvl2pPr>
              <a:defRPr>
                <a:solidFill>
                  <a:schemeClr val="bg1"/>
                </a:solidFill>
                <a:latin typeface="Aileron Bold" panose="00000800000000000000" pitchFamily="50" charset="0"/>
              </a:defRPr>
            </a:lvl2pPr>
            <a:lvl3pPr>
              <a:defRPr>
                <a:solidFill>
                  <a:schemeClr val="bg1"/>
                </a:solidFill>
                <a:latin typeface="Aileron Bold" panose="00000800000000000000" pitchFamily="50" charset="0"/>
              </a:defRPr>
            </a:lvl3pPr>
            <a:lvl4pPr>
              <a:defRPr>
                <a:solidFill>
                  <a:schemeClr val="bg1"/>
                </a:solidFill>
                <a:latin typeface="Aileron Bold" panose="00000800000000000000" pitchFamily="50" charset="0"/>
              </a:defRPr>
            </a:lvl4pPr>
            <a:lvl5pPr>
              <a:defRPr>
                <a:solidFill>
                  <a:schemeClr val="bg1"/>
                </a:solidFill>
                <a:latin typeface="Aileron Bold" panose="00000800000000000000" pitchFamily="50"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8AC26914-0A3B-4A5E-B69D-25D377A4BBFB}"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3057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C26914-0A3B-4A5E-B69D-25D377A4BBFB}"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409954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C26914-0A3B-4A5E-B69D-25D377A4BBFB}"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24529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C26914-0A3B-4A5E-B69D-25D377A4BBFB}" type="datetimeFigureOut">
              <a:rPr lang="en-GB" smtClean="0"/>
              <a:t>08/07/2020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52999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C26914-0A3B-4A5E-B69D-25D377A4BBFB}" type="datetimeFigureOut">
              <a:rPr lang="en-GB" smtClean="0"/>
              <a:t>08/07/2020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35123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26914-0A3B-4A5E-B69D-25D377A4BBFB}" type="datetimeFigureOut">
              <a:rPr lang="en-GB" smtClean="0"/>
              <a:t>08/07/2020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12960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C26914-0A3B-4A5E-B69D-25D377A4BBFB}"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204494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C26914-0A3B-4A5E-B69D-25D377A4BBFB}"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5C0103-154E-4F14-9CF2-2B668C675EE4}" type="slidenum">
              <a:rPr lang="en-GB" smtClean="0"/>
              <a:t>‹#›</a:t>
            </a:fld>
            <a:endParaRPr lang="en-GB"/>
          </a:p>
        </p:txBody>
      </p:sp>
    </p:spTree>
    <p:extLst>
      <p:ext uri="{BB962C8B-B14F-4D97-AF65-F5344CB8AC3E}">
        <p14:creationId xmlns:p14="http://schemas.microsoft.com/office/powerpoint/2010/main" val="347123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53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26914-0A3B-4A5E-B69D-25D377A4BBFB}" type="datetimeFigureOut">
              <a:rPr lang="en-GB" smtClean="0"/>
              <a:t>08/07/2020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C0103-154E-4F14-9CF2-2B668C675EE4}" type="slidenum">
              <a:rPr lang="en-GB" smtClean="0"/>
              <a:t>‹#›</a:t>
            </a:fld>
            <a:endParaRPr lang="en-GB"/>
          </a:p>
        </p:txBody>
      </p:sp>
    </p:spTree>
    <p:extLst>
      <p:ext uri="{BB962C8B-B14F-4D97-AF65-F5344CB8AC3E}">
        <p14:creationId xmlns:p14="http://schemas.microsoft.com/office/powerpoint/2010/main" val="270404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2536"/>
        </a:solidFill>
        <a:effectLst/>
      </p:bgPr>
    </p:bg>
    <p:spTree>
      <p:nvGrpSpPr>
        <p:cNvPr id="1" name=""/>
        <p:cNvGrpSpPr/>
        <p:nvPr/>
      </p:nvGrpSpPr>
      <p:grpSpPr>
        <a:xfrm>
          <a:off x="0" y="0"/>
          <a:ext cx="0" cy="0"/>
          <a:chOff x="0" y="0"/>
          <a:chExt cx="0" cy="0"/>
        </a:xfrm>
      </p:grpSpPr>
      <p:sp>
        <p:nvSpPr>
          <p:cNvPr id="5" name="Oval 4"/>
          <p:cNvSpPr/>
          <p:nvPr/>
        </p:nvSpPr>
        <p:spPr>
          <a:xfrm>
            <a:off x="8987971" y="4710519"/>
            <a:ext cx="381000"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p:txBody>
          <a:bodyPr>
            <a:normAutofit/>
          </a:bodyPr>
          <a:lstStyle/>
          <a:p>
            <a:pPr algn="l"/>
            <a:r>
              <a:rPr lang="en-GB" sz="6600" dirty="0" smtClean="0">
                <a:solidFill>
                  <a:srgbClr val="FE5C5E"/>
                </a:solidFill>
                <a:latin typeface="Aileron Heavy" panose="00000A00000000000000" pitchFamily="50" charset="0"/>
              </a:rPr>
              <a:t>Clustering</a:t>
            </a:r>
            <a:r>
              <a:rPr lang="en-GB" sz="6600" dirty="0" smtClean="0">
                <a:solidFill>
                  <a:schemeClr val="bg1"/>
                </a:solidFill>
                <a:latin typeface="Aileron Heavy" panose="00000A00000000000000" pitchFamily="50" charset="0"/>
              </a:rPr>
              <a:t/>
            </a:r>
            <a:br>
              <a:rPr lang="en-GB" sz="6600" dirty="0" smtClean="0">
                <a:solidFill>
                  <a:schemeClr val="bg1"/>
                </a:solidFill>
                <a:latin typeface="Aileron Heavy" panose="00000A00000000000000" pitchFamily="50" charset="0"/>
              </a:rPr>
            </a:br>
            <a:r>
              <a:rPr lang="en-GB" sz="6600" dirty="0" smtClean="0">
                <a:solidFill>
                  <a:schemeClr val="bg1"/>
                </a:solidFill>
                <a:latin typeface="Aileron Heavy" panose="00000A00000000000000" pitchFamily="50" charset="0"/>
              </a:rPr>
              <a:t>Algorithms</a:t>
            </a:r>
            <a:endParaRPr lang="en-GB" sz="6600" dirty="0">
              <a:solidFill>
                <a:schemeClr val="bg1"/>
              </a:solidFill>
              <a:latin typeface="Aileron Heavy" panose="00000A00000000000000" pitchFamily="50" charset="0"/>
            </a:endParaRPr>
          </a:p>
        </p:txBody>
      </p:sp>
      <p:sp>
        <p:nvSpPr>
          <p:cNvPr id="3" name="Subtitle 2"/>
          <p:cNvSpPr>
            <a:spLocks noGrp="1"/>
          </p:cNvSpPr>
          <p:nvPr>
            <p:ph type="subTitle" idx="1"/>
          </p:nvPr>
        </p:nvSpPr>
        <p:spPr>
          <a:xfrm>
            <a:off x="1524000" y="4258490"/>
            <a:ext cx="9144000" cy="1304109"/>
          </a:xfrm>
        </p:spPr>
        <p:txBody>
          <a:bodyPr/>
          <a:lstStyle/>
          <a:p>
            <a:pPr algn="r"/>
            <a:r>
              <a:rPr lang="en-GB" dirty="0" smtClean="0">
                <a:solidFill>
                  <a:schemeClr val="bg1"/>
                </a:solidFill>
                <a:latin typeface="Aileron Bold" panose="00000800000000000000" pitchFamily="50" charset="0"/>
              </a:rPr>
              <a:t>Jasamrit Rahala</a:t>
            </a:r>
          </a:p>
          <a:p>
            <a:pPr algn="r"/>
            <a:r>
              <a:rPr lang="en-GB" dirty="0" smtClean="0">
                <a:solidFill>
                  <a:schemeClr val="bg1"/>
                </a:solidFill>
                <a:latin typeface="Aileron Bold" panose="00000800000000000000" pitchFamily="50" charset="0"/>
              </a:rPr>
              <a:t>JRahala</a:t>
            </a:r>
            <a:endParaRPr lang="en-GB" dirty="0">
              <a:solidFill>
                <a:schemeClr val="bg1"/>
              </a:solidFill>
              <a:latin typeface="Aileron Bold" panose="00000800000000000000" pitchFamily="50" charset="0"/>
            </a:endParaRPr>
          </a:p>
        </p:txBody>
      </p:sp>
      <p:sp>
        <p:nvSpPr>
          <p:cNvPr id="4" name="Rectangle 3"/>
          <p:cNvSpPr/>
          <p:nvPr/>
        </p:nvSpPr>
        <p:spPr>
          <a:xfrm>
            <a:off x="1254035" y="1759132"/>
            <a:ext cx="87086" cy="1558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159" b="100000" l="10000" r="90000">
                        <a14:foregroundMark x1="34250" y1="71587" x2="34250" y2="71587"/>
                        <a14:foregroundMark x1="35167" y1="73333" x2="35167" y2="73333"/>
                        <a14:foregroundMark x1="36333" y1="75556" x2="36333" y2="75556"/>
                        <a14:foregroundMark x1="39083" y1="80635" x2="39083" y2="80635"/>
                        <a14:foregroundMark x1="41167" y1="81429" x2="41167" y2="81429"/>
                        <a14:foregroundMark x1="43000" y1="80476" x2="43000" y2="80476"/>
                      </a14:backgroundRemoval>
                    </a14:imgEffect>
                  </a14:imgLayer>
                </a14:imgProps>
              </a:ext>
            </a:extLst>
          </a:blip>
          <a:stretch>
            <a:fillRect/>
          </a:stretch>
        </p:blipFill>
        <p:spPr>
          <a:xfrm>
            <a:off x="8870043" y="4739094"/>
            <a:ext cx="616857" cy="323850"/>
          </a:xfrm>
          <a:prstGeom prst="rect">
            <a:avLst/>
          </a:prstGeom>
        </p:spPr>
      </p:pic>
    </p:spTree>
    <p:extLst>
      <p:ext uri="{BB962C8B-B14F-4D97-AF65-F5344CB8AC3E}">
        <p14:creationId xmlns:p14="http://schemas.microsoft.com/office/powerpoint/2010/main" val="201243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2</a:t>
            </a:r>
            <a:endParaRPr lang="en-GB" sz="1400" dirty="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2C2536"/>
                </a:solidFill>
                <a:latin typeface="Aileron Bold" panose="00000800000000000000" pitchFamily="50" charset="0"/>
              </a:rPr>
              <a:t>1</a:t>
            </a: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2428772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7" name="Oval 6"/>
          <p:cNvSpPr/>
          <p:nvPr/>
        </p:nvSpPr>
        <p:spPr>
          <a:xfrm>
            <a:off x="5246456" y="225055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8" name="Oval 7"/>
          <p:cNvSpPr/>
          <p:nvPr/>
        </p:nvSpPr>
        <p:spPr>
          <a:xfrm>
            <a:off x="5464628" y="276390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Aileron Bold" panose="00000800000000000000" pitchFamily="50" charset="0"/>
              </a:rPr>
              <a:t>2</a:t>
            </a:r>
            <a:endParaRPr lang="en-GB" sz="1400" dirty="0">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Aileron Bold" panose="00000800000000000000" pitchFamily="50" charset="0"/>
              </a:rPr>
              <a:t>1</a:t>
            </a:r>
            <a:endParaRPr lang="en-GB" sz="1400" dirty="0">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Tree>
    <p:extLst>
      <p:ext uri="{BB962C8B-B14F-4D97-AF65-F5344CB8AC3E}">
        <p14:creationId xmlns:p14="http://schemas.microsoft.com/office/powerpoint/2010/main" val="1554259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886413" y="286883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1</a:t>
            </a:r>
            <a:endParaRPr lang="en-GB" sz="1400" dirty="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2</a:t>
            </a:r>
            <a:endParaRPr lang="en-GB" sz="1400" dirty="0">
              <a:solidFill>
                <a:srgbClr val="2C2536"/>
              </a:solidFill>
              <a:latin typeface="Aileron Bold" panose="00000800000000000000" pitchFamily="50" charset="0"/>
            </a:endParaRPr>
          </a:p>
        </p:txBody>
      </p:sp>
      <p:sp>
        <p:nvSpPr>
          <p:cNvPr id="24" name="Oval 23"/>
          <p:cNvSpPr/>
          <p:nvPr/>
        </p:nvSpPr>
        <p:spPr>
          <a:xfrm>
            <a:off x="8679852" y="5771414"/>
            <a:ext cx="208547" cy="20854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1</a:t>
            </a:r>
            <a:endParaRPr lang="en-GB" sz="1400" dirty="0">
              <a:solidFill>
                <a:schemeClr val="bg1"/>
              </a:solidFill>
              <a:latin typeface="Aileron Bold" panose="00000800000000000000" pitchFamily="50" charset="0"/>
            </a:endParaRPr>
          </a:p>
        </p:txBody>
      </p:sp>
      <p:sp>
        <p:nvSpPr>
          <p:cNvPr id="26" name="Oval 25"/>
          <p:cNvSpPr/>
          <p:nvPr/>
        </p:nvSpPr>
        <p:spPr>
          <a:xfrm>
            <a:off x="9743974" y="5771413"/>
            <a:ext cx="208547" cy="20854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2</a:t>
            </a:r>
            <a:endParaRPr lang="en-GB" sz="1400" dirty="0">
              <a:solidFill>
                <a:schemeClr val="bg1"/>
              </a:solidFill>
              <a:latin typeface="Aileron Bold" panose="00000800000000000000" pitchFamily="50" charset="0"/>
            </a:endParaRPr>
          </a:p>
        </p:txBody>
      </p:sp>
      <p:sp>
        <p:nvSpPr>
          <p:cNvPr id="23" name="Left Brace 22"/>
          <p:cNvSpPr/>
          <p:nvPr/>
        </p:nvSpPr>
        <p:spPr>
          <a:xfrm rot="5400000">
            <a:off x="9220209" y="5138963"/>
            <a:ext cx="196365" cy="1068535"/>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Oval 26"/>
          <p:cNvSpPr/>
          <p:nvPr/>
        </p:nvSpPr>
        <p:spPr>
          <a:xfrm rot="20700000">
            <a:off x="2682934" y="2743908"/>
            <a:ext cx="943437" cy="410332"/>
          </a:xfrm>
          <a:prstGeom prst="ellipse">
            <a:avLst/>
          </a:prstGeom>
          <a:noFill/>
          <a:ln>
            <a:solidFill>
              <a:srgbClr val="4BB3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2634546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20700000">
            <a:off x="2682934" y="2743908"/>
            <a:ext cx="943437" cy="41033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2326274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7" name="Oval 6"/>
          <p:cNvSpPr/>
          <p:nvPr/>
        </p:nvSpPr>
        <p:spPr>
          <a:xfrm>
            <a:off x="5246456" y="225055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8" name="Oval 7"/>
          <p:cNvSpPr/>
          <p:nvPr/>
        </p:nvSpPr>
        <p:spPr>
          <a:xfrm>
            <a:off x="5464628" y="276390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62010" y="4467497"/>
            <a:ext cx="237634" cy="359500"/>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3600000">
            <a:off x="4821520" y="4390596"/>
            <a:ext cx="943437" cy="513302"/>
          </a:xfrm>
          <a:prstGeom prst="ellipse">
            <a:avLst/>
          </a:prstGeom>
          <a:noFill/>
          <a:ln>
            <a:solidFill>
              <a:srgbClr val="4BB3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4" name="Oval 23"/>
          <p:cNvSpPr/>
          <p:nvPr/>
        </p:nvSpPr>
        <p:spPr>
          <a:xfrm rot="20700000">
            <a:off x="2682934" y="2743908"/>
            <a:ext cx="943437" cy="41033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281593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Compute the two closest groups using a </a:t>
            </a:r>
            <a:r>
              <a:rPr lang="en-GB" dirty="0" smtClean="0">
                <a:solidFill>
                  <a:srgbClr val="FE5C5E"/>
                </a:solidFill>
              </a:rPr>
              <a:t>distance metric.</a:t>
            </a:r>
          </a:p>
          <a:p>
            <a:pPr marL="0" indent="0">
              <a:buNone/>
            </a:pPr>
            <a:endParaRPr lang="en-GB" dirty="0"/>
          </a:p>
          <a:p>
            <a:pPr marL="0" indent="0">
              <a:buNone/>
            </a:pPr>
            <a:r>
              <a:rPr lang="en-GB" dirty="0" smtClean="0">
                <a:solidFill>
                  <a:srgbClr val="FE5C5E"/>
                </a:solidFill>
              </a:rPr>
              <a:t>Link</a:t>
            </a:r>
            <a:r>
              <a:rPr lang="en-GB" dirty="0" smtClean="0"/>
              <a:t> these two groups and repeat.</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62010" y="4467497"/>
            <a:ext cx="237634" cy="359500"/>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8160" y="2348489"/>
            <a:ext cx="220159" cy="611389"/>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rot="3600000">
            <a:off x="4821520" y="4390596"/>
            <a:ext cx="943437" cy="51330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6" name="Oval 25"/>
          <p:cNvSpPr/>
          <p:nvPr/>
        </p:nvSpPr>
        <p:spPr>
          <a:xfrm rot="4054520">
            <a:off x="4983284" y="2340416"/>
            <a:ext cx="943437" cy="513302"/>
          </a:xfrm>
          <a:prstGeom prst="ellipse">
            <a:avLst/>
          </a:prstGeom>
          <a:noFill/>
          <a:ln>
            <a:solidFill>
              <a:srgbClr val="4BB3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7" name="Oval 26"/>
          <p:cNvSpPr/>
          <p:nvPr/>
        </p:nvSpPr>
        <p:spPr>
          <a:xfrm rot="20700000">
            <a:off x="2682934" y="2743908"/>
            <a:ext cx="943437" cy="41033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189273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Linkage criteria.</a:t>
            </a:r>
          </a:p>
          <a:p>
            <a:pPr marL="0" indent="0">
              <a:buNone/>
            </a:pPr>
            <a:endParaRPr lang="en-GB" dirty="0"/>
          </a:p>
          <a:p>
            <a:pPr marL="0" indent="0">
              <a:buNone/>
            </a:pP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62010" y="4467497"/>
            <a:ext cx="237634" cy="359500"/>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8160" y="2348489"/>
            <a:ext cx="220159" cy="611389"/>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853126" y="3367822"/>
            <a:ext cx="497391" cy="497391"/>
          </a:xfrm>
          <a:prstGeom prst="ellipse">
            <a:avLst/>
          </a:prstGeom>
          <a:solidFill>
            <a:srgbClr val="FE5C5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9694359" y="3361480"/>
            <a:ext cx="497391" cy="497391"/>
          </a:xfrm>
          <a:prstGeom prst="ellipse">
            <a:avLst/>
          </a:prstGeom>
          <a:solidFill>
            <a:srgbClr val="FE5C5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p:cNvCxnSpPr/>
          <p:nvPr/>
        </p:nvCxnSpPr>
        <p:spPr>
          <a:xfrm>
            <a:off x="8101821" y="3610175"/>
            <a:ext cx="1841233" cy="0"/>
          </a:xfrm>
          <a:prstGeom prst="line">
            <a:avLst/>
          </a:prstGeom>
          <a:ln w="76200">
            <a:solidFill>
              <a:srgbClr val="FE5C5E"/>
            </a:solidFill>
          </a:ln>
        </p:spPr>
        <p:style>
          <a:lnRef idx="1">
            <a:schemeClr val="accent1"/>
          </a:lnRef>
          <a:fillRef idx="0">
            <a:schemeClr val="accent1"/>
          </a:fillRef>
          <a:effectRef idx="0">
            <a:schemeClr val="accent1"/>
          </a:effectRef>
          <a:fontRef idx="minor">
            <a:schemeClr val="tx1"/>
          </a:fontRef>
        </p:style>
      </p:cxnSp>
      <p:sp>
        <p:nvSpPr>
          <p:cNvPr id="28" name="Up Arrow 27"/>
          <p:cNvSpPr/>
          <p:nvPr/>
        </p:nvSpPr>
        <p:spPr>
          <a:xfrm>
            <a:off x="7981171" y="4162600"/>
            <a:ext cx="241300" cy="664397"/>
          </a:xfrm>
          <a:prstGeom prst="upArrow">
            <a:avLst/>
          </a:prstGeom>
          <a:solidFill>
            <a:srgbClr val="FE5C5E"/>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p:cNvSpPr/>
          <p:nvPr/>
        </p:nvSpPr>
        <p:spPr>
          <a:xfrm>
            <a:off x="8900597" y="4162600"/>
            <a:ext cx="241300" cy="664397"/>
          </a:xfrm>
          <a:prstGeom prst="upArrow">
            <a:avLst/>
          </a:prstGeom>
          <a:solidFill>
            <a:srgbClr val="4BB3F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Up Arrow 29"/>
          <p:cNvSpPr/>
          <p:nvPr/>
        </p:nvSpPr>
        <p:spPr>
          <a:xfrm>
            <a:off x="9825884" y="4187179"/>
            <a:ext cx="241300" cy="664397"/>
          </a:xfrm>
          <a:prstGeom prst="upArrow">
            <a:avLst/>
          </a:prstGeom>
          <a:solidFill>
            <a:srgbClr val="FE5C5E"/>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rot="4054520">
            <a:off x="4983284" y="2340416"/>
            <a:ext cx="943437" cy="51330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2" name="Oval 31"/>
          <p:cNvSpPr/>
          <p:nvPr/>
        </p:nvSpPr>
        <p:spPr>
          <a:xfrm rot="20700000">
            <a:off x="2682934" y="2743908"/>
            <a:ext cx="943437" cy="41033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3" name="Oval 32"/>
          <p:cNvSpPr/>
          <p:nvPr/>
        </p:nvSpPr>
        <p:spPr>
          <a:xfrm rot="3600000">
            <a:off x="4821520" y="4390596"/>
            <a:ext cx="943437" cy="51330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609150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7514408" y="1837509"/>
            <a:ext cx="3839392" cy="4345577"/>
          </a:xfrm>
        </p:spPr>
        <p:txBody>
          <a:bodyPr>
            <a:normAutofit/>
          </a:bodyPr>
          <a:lstStyle/>
          <a:p>
            <a:pPr marL="0" indent="0">
              <a:buNone/>
            </a:pPr>
            <a:endParaRPr lang="en-GB" dirty="0" smtClean="0"/>
          </a:p>
          <a:p>
            <a:pPr marL="0" indent="0">
              <a:buNone/>
            </a:pPr>
            <a:r>
              <a:rPr lang="en-GB" dirty="0" smtClean="0"/>
              <a:t>Linkage criteria.</a:t>
            </a:r>
          </a:p>
          <a:p>
            <a:pPr marL="0" indent="0">
              <a:buNone/>
            </a:pPr>
            <a:endParaRPr lang="en-GB" dirty="0"/>
          </a:p>
          <a:p>
            <a:pPr marL="0" indent="0">
              <a:buNone/>
            </a:pP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cxnSp>
        <p:nvCxnSpPr>
          <p:cNvPr id="11" name="Straight Connector 10"/>
          <p:cNvCxnSpPr/>
          <p:nvPr/>
        </p:nvCxnSpPr>
        <p:spPr>
          <a:xfrm flipV="1">
            <a:off x="2915924" y="2906086"/>
            <a:ext cx="454475" cy="67016"/>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73476" y="4682017"/>
            <a:ext cx="226168" cy="122922"/>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8160" y="2348489"/>
            <a:ext cx="220159" cy="611389"/>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853126" y="3367822"/>
            <a:ext cx="497391" cy="497391"/>
          </a:xfrm>
          <a:prstGeom prst="ellipse">
            <a:avLst/>
          </a:prstGeom>
          <a:solidFill>
            <a:srgbClr val="FE5C5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9694359" y="3361480"/>
            <a:ext cx="497391" cy="497391"/>
          </a:xfrm>
          <a:prstGeom prst="ellipse">
            <a:avLst/>
          </a:prstGeom>
          <a:solidFill>
            <a:srgbClr val="FE5C5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p:cNvCxnSpPr/>
          <p:nvPr/>
        </p:nvCxnSpPr>
        <p:spPr>
          <a:xfrm>
            <a:off x="8101821" y="3610175"/>
            <a:ext cx="1841233" cy="0"/>
          </a:xfrm>
          <a:prstGeom prst="line">
            <a:avLst/>
          </a:prstGeom>
          <a:ln w="76200">
            <a:solidFill>
              <a:srgbClr val="FE5C5E"/>
            </a:solidFill>
          </a:ln>
        </p:spPr>
        <p:style>
          <a:lnRef idx="1">
            <a:schemeClr val="accent1"/>
          </a:lnRef>
          <a:fillRef idx="0">
            <a:schemeClr val="accent1"/>
          </a:fillRef>
          <a:effectRef idx="0">
            <a:schemeClr val="accent1"/>
          </a:effectRef>
          <a:fontRef idx="minor">
            <a:schemeClr val="tx1"/>
          </a:fontRef>
        </p:style>
      </p:cxnSp>
      <p:sp>
        <p:nvSpPr>
          <p:cNvPr id="29" name="Up Arrow 28"/>
          <p:cNvSpPr/>
          <p:nvPr/>
        </p:nvSpPr>
        <p:spPr>
          <a:xfrm>
            <a:off x="8900597" y="4162600"/>
            <a:ext cx="241300" cy="664397"/>
          </a:xfrm>
          <a:prstGeom prst="upArrow">
            <a:avLst/>
          </a:prstGeom>
          <a:solidFill>
            <a:srgbClr val="4BB3FD"/>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flipV="1">
            <a:off x="4849653" y="4684472"/>
            <a:ext cx="323823" cy="299259"/>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5154609" y="4447720"/>
            <a:ext cx="18867" cy="250726"/>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rot="3600000">
            <a:off x="4821520" y="4390596"/>
            <a:ext cx="943437" cy="513302"/>
          </a:xfrm>
          <a:prstGeom prst="ellipse">
            <a:avLst/>
          </a:prstGeom>
          <a:noFill/>
          <a:ln>
            <a:solidFill>
              <a:srgbClr val="4BB3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0" name="Oval 29"/>
          <p:cNvSpPr/>
          <p:nvPr/>
        </p:nvSpPr>
        <p:spPr>
          <a:xfrm rot="4054520">
            <a:off x="4568682" y="4039559"/>
            <a:ext cx="1209779" cy="1329031"/>
          </a:xfrm>
          <a:prstGeom prst="ellipse">
            <a:avLst/>
          </a:prstGeom>
          <a:noFill/>
          <a:ln>
            <a:solidFill>
              <a:srgbClr val="4BB3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Tree>
    <p:extLst>
      <p:ext uri="{BB962C8B-B14F-4D97-AF65-F5344CB8AC3E}">
        <p14:creationId xmlns:p14="http://schemas.microsoft.com/office/powerpoint/2010/main" val="3180967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cxnSp>
        <p:nvCxnSpPr>
          <p:cNvPr id="4" name="Straight Connector 3"/>
          <p:cNvCxnSpPr/>
          <p:nvPr/>
        </p:nvCxnSpPr>
        <p:spPr>
          <a:xfrm>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1596877" y="3878831"/>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821340" y="264358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rgbClr val="2C2536"/>
              </a:solidFill>
              <a:latin typeface="Aileron Bold" panose="00000800000000000000" pitchFamily="50" charset="0"/>
            </a:endParaRPr>
          </a:p>
        </p:txBody>
      </p:sp>
      <p:sp>
        <p:nvSpPr>
          <p:cNvPr id="7" name="Oval 6"/>
          <p:cNvSpPr/>
          <p:nvPr/>
        </p:nvSpPr>
        <p:spPr>
          <a:xfrm>
            <a:off x="5246456" y="225055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5</a:t>
            </a:r>
            <a:endParaRPr lang="en-GB" sz="1400" dirty="0">
              <a:solidFill>
                <a:srgbClr val="2C2536"/>
              </a:solidFill>
              <a:latin typeface="Aileron Bold" panose="00000800000000000000" pitchFamily="50" charset="0"/>
            </a:endParaRPr>
          </a:p>
        </p:txBody>
      </p:sp>
      <p:sp>
        <p:nvSpPr>
          <p:cNvPr id="8" name="Oval 7"/>
          <p:cNvSpPr/>
          <p:nvPr/>
        </p:nvSpPr>
        <p:spPr>
          <a:xfrm>
            <a:off x="5464628" y="276390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6</a:t>
            </a:r>
            <a:endParaRPr lang="en-GB" sz="1400" dirty="0">
              <a:solidFill>
                <a:srgbClr val="2C2536"/>
              </a:solidFill>
              <a:latin typeface="Aileron Bold" panose="00000800000000000000" pitchFamily="50" charset="0"/>
            </a:endParaRPr>
          </a:p>
        </p:txBody>
      </p:sp>
      <p:sp>
        <p:nvSpPr>
          <p:cNvPr id="9" name="Oval 8"/>
          <p:cNvSpPr/>
          <p:nvPr/>
        </p:nvSpPr>
        <p:spPr>
          <a:xfrm>
            <a:off x="4773857" y="485157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7</a:t>
            </a:r>
            <a:endParaRPr lang="en-GB" sz="1400" dirty="0">
              <a:solidFill>
                <a:srgbClr val="2C2536"/>
              </a:solidFill>
              <a:latin typeface="Aileron Bold" panose="00000800000000000000" pitchFamily="50" charset="0"/>
            </a:endParaRPr>
          </a:p>
        </p:txBody>
      </p:sp>
      <p:sp>
        <p:nvSpPr>
          <p:cNvPr id="12" name="Oval 11"/>
          <p:cNvSpPr/>
          <p:nvPr/>
        </p:nvSpPr>
        <p:spPr>
          <a:xfrm>
            <a:off x="3236615" y="28018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2</a:t>
            </a:r>
            <a:endParaRPr lang="en-GB" sz="1400" dirty="0">
              <a:solidFill>
                <a:srgbClr val="2C2536"/>
              </a:solidFill>
              <a:latin typeface="Aileron Bold" panose="00000800000000000000" pitchFamily="50" charset="0"/>
            </a:endParaRPr>
          </a:p>
        </p:txBody>
      </p:sp>
      <p:sp>
        <p:nvSpPr>
          <p:cNvPr id="13" name="Oval 12"/>
          <p:cNvSpPr/>
          <p:nvPr/>
        </p:nvSpPr>
        <p:spPr>
          <a:xfrm>
            <a:off x="3161852" y="48614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4" name="Oval 13"/>
          <p:cNvSpPr/>
          <p:nvPr/>
        </p:nvSpPr>
        <p:spPr>
          <a:xfrm>
            <a:off x="2561763" y="408290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18" name="Oval 17"/>
          <p:cNvSpPr/>
          <p:nvPr/>
        </p:nvSpPr>
        <p:spPr>
          <a:xfrm>
            <a:off x="2886413" y="28688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1</a:t>
            </a:r>
            <a:endParaRPr lang="en-GB" sz="1400" dirty="0">
              <a:solidFill>
                <a:srgbClr val="2C2536"/>
              </a:solidFill>
              <a:latin typeface="Aileron Bold" panose="00000800000000000000" pitchFamily="50" charset="0"/>
            </a:endParaRPr>
          </a:p>
        </p:txBody>
      </p:sp>
      <p:sp>
        <p:nvSpPr>
          <p:cNvPr id="19" name="Oval 18"/>
          <p:cNvSpPr/>
          <p:nvPr/>
        </p:nvSpPr>
        <p:spPr>
          <a:xfrm>
            <a:off x="1775846" y="470407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8</a:t>
            </a:r>
            <a:endParaRPr lang="en-GB" sz="1400" dirty="0">
              <a:solidFill>
                <a:srgbClr val="2C2536"/>
              </a:solidFill>
              <a:latin typeface="Aileron Bold" panose="00000800000000000000" pitchFamily="50" charset="0"/>
            </a:endParaRPr>
          </a:p>
        </p:txBody>
      </p:sp>
      <p:sp>
        <p:nvSpPr>
          <p:cNvPr id="20" name="Oval 19"/>
          <p:cNvSpPr/>
          <p:nvPr/>
        </p:nvSpPr>
        <p:spPr>
          <a:xfrm>
            <a:off x="2378384" y="506012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9</a:t>
            </a:r>
            <a:endParaRPr lang="en-GB" sz="1400" dirty="0">
              <a:solidFill>
                <a:srgbClr val="2C2536"/>
              </a:solidFill>
              <a:latin typeface="Aileron Bold" panose="00000800000000000000" pitchFamily="50" charset="0"/>
            </a:endParaRPr>
          </a:p>
        </p:txBody>
      </p:sp>
      <p:sp>
        <p:nvSpPr>
          <p:cNvPr id="22" name="Oval 21"/>
          <p:cNvSpPr/>
          <p:nvPr/>
        </p:nvSpPr>
        <p:spPr>
          <a:xfrm>
            <a:off x="5026764" y="432279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3</a:t>
            </a:r>
            <a:endParaRPr lang="en-GB" sz="1400" dirty="0">
              <a:solidFill>
                <a:srgbClr val="2C2536"/>
              </a:solidFill>
              <a:latin typeface="Aileron Bold" panose="00000800000000000000" pitchFamily="50" charset="0"/>
            </a:endParaRPr>
          </a:p>
        </p:txBody>
      </p:sp>
      <p:sp>
        <p:nvSpPr>
          <p:cNvPr id="25" name="Oval 24"/>
          <p:cNvSpPr/>
          <p:nvPr/>
        </p:nvSpPr>
        <p:spPr>
          <a:xfrm>
            <a:off x="5338130" y="47473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2C2536"/>
                </a:solidFill>
                <a:latin typeface="Aileron Bold" panose="00000800000000000000" pitchFamily="50" charset="0"/>
              </a:rPr>
              <a:t>4</a:t>
            </a:r>
            <a:endParaRPr lang="en-GB" sz="1400" dirty="0">
              <a:solidFill>
                <a:srgbClr val="2C2536"/>
              </a:solidFill>
              <a:latin typeface="Aileron Bold" panose="00000800000000000000" pitchFamily="50" charset="0"/>
            </a:endParaRPr>
          </a:p>
        </p:txBody>
      </p:sp>
      <p:sp>
        <p:nvSpPr>
          <p:cNvPr id="10" name="Content Placeholder 9"/>
          <p:cNvSpPr>
            <a:spLocks noGrp="1"/>
          </p:cNvSpPr>
          <p:nvPr>
            <p:ph idx="1"/>
          </p:nvPr>
        </p:nvSpPr>
        <p:spPr>
          <a:xfrm>
            <a:off x="7094691" y="1825625"/>
            <a:ext cx="4167053" cy="4351338"/>
          </a:xfrm>
        </p:spPr>
        <p:txBody>
          <a:bodyPr/>
          <a:lstStyle/>
          <a:p>
            <a:pPr marL="0" indent="0" algn="ctr">
              <a:buNone/>
            </a:pPr>
            <a:r>
              <a:rPr lang="en-GB" dirty="0" smtClean="0"/>
              <a:t>One giant group</a:t>
            </a:r>
            <a:endParaRPr lang="en-GB" dirty="0"/>
          </a:p>
        </p:txBody>
      </p:sp>
      <p:sp>
        <p:nvSpPr>
          <p:cNvPr id="15" name="Oval 14"/>
          <p:cNvSpPr/>
          <p:nvPr/>
        </p:nvSpPr>
        <p:spPr>
          <a:xfrm rot="20700000">
            <a:off x="2682934" y="2743908"/>
            <a:ext cx="943437" cy="41033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0" name="Oval 29"/>
          <p:cNvSpPr/>
          <p:nvPr/>
        </p:nvSpPr>
        <p:spPr>
          <a:xfrm rot="3600000">
            <a:off x="4821520" y="4390596"/>
            <a:ext cx="943437" cy="51330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3" name="Oval 32"/>
          <p:cNvSpPr/>
          <p:nvPr/>
        </p:nvSpPr>
        <p:spPr>
          <a:xfrm rot="4054520">
            <a:off x="4983284" y="2340416"/>
            <a:ext cx="943437" cy="51330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4" name="Oval 33"/>
          <p:cNvSpPr/>
          <p:nvPr/>
        </p:nvSpPr>
        <p:spPr>
          <a:xfrm rot="4054520">
            <a:off x="4568682" y="4039559"/>
            <a:ext cx="1209779" cy="1329031"/>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5" name="Oval 34"/>
          <p:cNvSpPr/>
          <p:nvPr/>
        </p:nvSpPr>
        <p:spPr>
          <a:xfrm rot="4054520">
            <a:off x="4688348" y="2031087"/>
            <a:ext cx="1209779" cy="1329031"/>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6" name="Oval 35"/>
          <p:cNvSpPr/>
          <p:nvPr/>
        </p:nvSpPr>
        <p:spPr>
          <a:xfrm rot="7349764">
            <a:off x="1824552" y="4408543"/>
            <a:ext cx="680329" cy="1221672"/>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rgbClr val="2C2536"/>
              </a:solidFill>
              <a:latin typeface="Aileron Bold" panose="00000800000000000000" pitchFamily="50" charset="0"/>
            </a:endParaRPr>
          </a:p>
        </p:txBody>
      </p:sp>
      <p:sp>
        <p:nvSpPr>
          <p:cNvPr id="37" name="Oval 36"/>
          <p:cNvSpPr/>
          <p:nvPr/>
        </p:nvSpPr>
        <p:spPr>
          <a:xfrm rot="7349764">
            <a:off x="1409812" y="3941875"/>
            <a:ext cx="1761924" cy="1610855"/>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rot="7349764">
            <a:off x="1278029" y="3661273"/>
            <a:ext cx="2196508" cy="2205566"/>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rot="7046191">
            <a:off x="512095" y="2778352"/>
            <a:ext cx="4221883" cy="2817654"/>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rot="5782656">
            <a:off x="3227438" y="2835732"/>
            <a:ext cx="3987168" cy="1881391"/>
          </a:xfrm>
          <a:prstGeom prst="ellipse">
            <a:avLst/>
          </a:prstGeom>
          <a:noFill/>
          <a:ln>
            <a:solidFill>
              <a:srgbClr val="FE5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Content Placeholder 9"/>
          <p:cNvSpPr txBox="1">
            <a:spLocks/>
          </p:cNvSpPr>
          <p:nvPr/>
        </p:nvSpPr>
        <p:spPr>
          <a:xfrm>
            <a:off x="4672958" y="2628809"/>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rgbClr val="2C2536"/>
                </a:solidFill>
              </a:rPr>
              <a:t>10</a:t>
            </a:r>
            <a:endParaRPr lang="en-GB" sz="1100" dirty="0">
              <a:solidFill>
                <a:srgbClr val="2C2536"/>
              </a:solidFill>
            </a:endParaRPr>
          </a:p>
        </p:txBody>
      </p:sp>
      <p:sp>
        <p:nvSpPr>
          <p:cNvPr id="43" name="Content Placeholder 9"/>
          <p:cNvSpPr txBox="1">
            <a:spLocks/>
          </p:cNvSpPr>
          <p:nvPr/>
        </p:nvSpPr>
        <p:spPr>
          <a:xfrm>
            <a:off x="2415729" y="4061521"/>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rgbClr val="2C2536"/>
                </a:solidFill>
              </a:rPr>
              <a:t>11</a:t>
            </a:r>
            <a:endParaRPr lang="en-GB" sz="1100" dirty="0">
              <a:solidFill>
                <a:srgbClr val="2C2536"/>
              </a:solidFill>
            </a:endParaRPr>
          </a:p>
        </p:txBody>
      </p:sp>
      <p:sp>
        <p:nvSpPr>
          <p:cNvPr id="44" name="Content Placeholder 9"/>
          <p:cNvSpPr txBox="1">
            <a:spLocks/>
          </p:cNvSpPr>
          <p:nvPr/>
        </p:nvSpPr>
        <p:spPr>
          <a:xfrm>
            <a:off x="2568129" y="4213921"/>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rgbClr val="2C2536"/>
                </a:solidFill>
              </a:rPr>
              <a:t>11</a:t>
            </a:r>
            <a:endParaRPr lang="en-GB" sz="1100" dirty="0">
              <a:solidFill>
                <a:srgbClr val="2C2536"/>
              </a:solidFill>
            </a:endParaRPr>
          </a:p>
        </p:txBody>
      </p:sp>
      <p:sp>
        <p:nvSpPr>
          <p:cNvPr id="45" name="Content Placeholder 9"/>
          <p:cNvSpPr txBox="1">
            <a:spLocks/>
          </p:cNvSpPr>
          <p:nvPr/>
        </p:nvSpPr>
        <p:spPr>
          <a:xfrm>
            <a:off x="3011125" y="4843508"/>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solidFill>
                  <a:srgbClr val="2C2536"/>
                </a:solidFill>
              </a:rPr>
              <a:t>12</a:t>
            </a:r>
            <a:endParaRPr lang="en-GB" sz="1100" dirty="0">
              <a:solidFill>
                <a:srgbClr val="2C2536"/>
              </a:solidFill>
            </a:endParaRPr>
          </a:p>
        </p:txBody>
      </p:sp>
      <p:sp>
        <p:nvSpPr>
          <p:cNvPr id="46" name="Oval 45"/>
          <p:cNvSpPr/>
          <p:nvPr/>
        </p:nvSpPr>
        <p:spPr>
          <a:xfrm>
            <a:off x="7435209" y="3625439"/>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1</a:t>
            </a:r>
            <a:endParaRPr lang="en-GB" sz="1400" dirty="0">
              <a:solidFill>
                <a:schemeClr val="bg1"/>
              </a:solidFill>
              <a:latin typeface="Aileron Bold" panose="00000800000000000000" pitchFamily="50" charset="0"/>
            </a:endParaRPr>
          </a:p>
        </p:txBody>
      </p:sp>
      <p:sp>
        <p:nvSpPr>
          <p:cNvPr id="47" name="Oval 46"/>
          <p:cNvSpPr/>
          <p:nvPr/>
        </p:nvSpPr>
        <p:spPr>
          <a:xfrm>
            <a:off x="8512770" y="3625438"/>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2</a:t>
            </a:r>
            <a:endParaRPr lang="en-GB" sz="1400" dirty="0">
              <a:solidFill>
                <a:schemeClr val="bg1"/>
              </a:solidFill>
              <a:latin typeface="Aileron Bold" panose="00000800000000000000" pitchFamily="50" charset="0"/>
            </a:endParaRPr>
          </a:p>
        </p:txBody>
      </p:sp>
      <p:sp>
        <p:nvSpPr>
          <p:cNvPr id="48" name="Left Brace 47"/>
          <p:cNvSpPr/>
          <p:nvPr/>
        </p:nvSpPr>
        <p:spPr>
          <a:xfrm rot="5400000">
            <a:off x="7982390" y="2985001"/>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Oval 48"/>
          <p:cNvSpPr/>
          <p:nvPr/>
        </p:nvSpPr>
        <p:spPr>
          <a:xfrm>
            <a:off x="6954971" y="5796789"/>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3</a:t>
            </a:r>
            <a:endParaRPr lang="en-GB" sz="1400" dirty="0">
              <a:solidFill>
                <a:schemeClr val="bg1"/>
              </a:solidFill>
              <a:latin typeface="Aileron Bold" panose="00000800000000000000" pitchFamily="50" charset="0"/>
            </a:endParaRPr>
          </a:p>
        </p:txBody>
      </p:sp>
      <p:sp>
        <p:nvSpPr>
          <p:cNvPr id="50" name="Oval 49"/>
          <p:cNvSpPr/>
          <p:nvPr/>
        </p:nvSpPr>
        <p:spPr>
          <a:xfrm>
            <a:off x="8032532" y="5796788"/>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4</a:t>
            </a:r>
            <a:endParaRPr lang="en-GB" sz="1400" dirty="0">
              <a:solidFill>
                <a:schemeClr val="bg1"/>
              </a:solidFill>
              <a:latin typeface="Aileron Bold" panose="00000800000000000000" pitchFamily="50" charset="0"/>
            </a:endParaRPr>
          </a:p>
        </p:txBody>
      </p:sp>
      <p:sp>
        <p:nvSpPr>
          <p:cNvPr id="51" name="Left Brace 50"/>
          <p:cNvSpPr/>
          <p:nvPr/>
        </p:nvSpPr>
        <p:spPr>
          <a:xfrm rot="5400000">
            <a:off x="7502152" y="5156351"/>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Oval 51"/>
          <p:cNvSpPr/>
          <p:nvPr/>
        </p:nvSpPr>
        <p:spPr>
          <a:xfrm>
            <a:off x="8908232" y="5791182"/>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Aileron Bold" panose="00000800000000000000" pitchFamily="50" charset="0"/>
              </a:rPr>
              <a:t>5</a:t>
            </a:r>
          </a:p>
        </p:txBody>
      </p:sp>
      <p:sp>
        <p:nvSpPr>
          <p:cNvPr id="53" name="Oval 52"/>
          <p:cNvSpPr/>
          <p:nvPr/>
        </p:nvSpPr>
        <p:spPr>
          <a:xfrm>
            <a:off x="9991446" y="5785013"/>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Aileron Bold" panose="00000800000000000000" pitchFamily="50" charset="0"/>
              </a:rPr>
              <a:t>6</a:t>
            </a:r>
          </a:p>
        </p:txBody>
      </p:sp>
      <p:sp>
        <p:nvSpPr>
          <p:cNvPr id="54" name="Left Brace 53"/>
          <p:cNvSpPr/>
          <p:nvPr/>
        </p:nvSpPr>
        <p:spPr>
          <a:xfrm rot="5400000">
            <a:off x="9461067" y="5144576"/>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Oval 54"/>
          <p:cNvSpPr/>
          <p:nvPr/>
        </p:nvSpPr>
        <p:spPr>
          <a:xfrm>
            <a:off x="8306807" y="4140812"/>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8</a:t>
            </a:r>
            <a:endParaRPr lang="en-GB" sz="1400" dirty="0">
              <a:solidFill>
                <a:schemeClr val="bg1"/>
              </a:solidFill>
              <a:latin typeface="Aileron Bold" panose="00000800000000000000" pitchFamily="50" charset="0"/>
            </a:endParaRPr>
          </a:p>
        </p:txBody>
      </p:sp>
      <p:sp>
        <p:nvSpPr>
          <p:cNvPr id="56" name="Oval 55"/>
          <p:cNvSpPr/>
          <p:nvPr/>
        </p:nvSpPr>
        <p:spPr>
          <a:xfrm>
            <a:off x="9384368" y="4140812"/>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solidFill>
                <a:latin typeface="Aileron Bold" panose="00000800000000000000" pitchFamily="50" charset="0"/>
              </a:rPr>
              <a:t>9</a:t>
            </a:r>
            <a:endParaRPr lang="en-GB" sz="1400" dirty="0">
              <a:solidFill>
                <a:schemeClr val="bg1"/>
              </a:solidFill>
              <a:latin typeface="Aileron Bold" panose="00000800000000000000" pitchFamily="50" charset="0"/>
            </a:endParaRPr>
          </a:p>
        </p:txBody>
      </p:sp>
      <p:sp>
        <p:nvSpPr>
          <p:cNvPr id="57" name="Left Brace 56"/>
          <p:cNvSpPr/>
          <p:nvPr/>
        </p:nvSpPr>
        <p:spPr>
          <a:xfrm rot="5400000">
            <a:off x="8860807" y="3503337"/>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Oval 57"/>
          <p:cNvSpPr/>
          <p:nvPr/>
        </p:nvSpPr>
        <p:spPr>
          <a:xfrm>
            <a:off x="8573546" y="5541934"/>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Aileron Bold" panose="00000800000000000000" pitchFamily="50" charset="0"/>
              </a:rPr>
              <a:t>7</a:t>
            </a:r>
          </a:p>
        </p:txBody>
      </p:sp>
      <p:sp>
        <p:nvSpPr>
          <p:cNvPr id="59" name="Left Brace 58"/>
          <p:cNvSpPr/>
          <p:nvPr/>
        </p:nvSpPr>
        <p:spPr>
          <a:xfrm rot="5400000">
            <a:off x="8043167" y="4901497"/>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Oval 59"/>
          <p:cNvSpPr/>
          <p:nvPr/>
        </p:nvSpPr>
        <p:spPr>
          <a:xfrm>
            <a:off x="10532461" y="5530829"/>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Aileron Bold" panose="00000800000000000000" pitchFamily="50" charset="0"/>
            </a:endParaRPr>
          </a:p>
        </p:txBody>
      </p:sp>
      <p:sp>
        <p:nvSpPr>
          <p:cNvPr id="61" name="Left Brace 60"/>
          <p:cNvSpPr/>
          <p:nvPr/>
        </p:nvSpPr>
        <p:spPr>
          <a:xfrm rot="5400000">
            <a:off x="10002082" y="4890392"/>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Left Brace 61"/>
          <p:cNvSpPr/>
          <p:nvPr/>
        </p:nvSpPr>
        <p:spPr>
          <a:xfrm rot="5400000">
            <a:off x="9021978" y="4211956"/>
            <a:ext cx="198845" cy="1960208"/>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Oval 63"/>
          <p:cNvSpPr/>
          <p:nvPr/>
        </p:nvSpPr>
        <p:spPr>
          <a:xfrm>
            <a:off x="9925383" y="3880471"/>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Aileron Bold" panose="00000800000000000000" pitchFamily="50" charset="0"/>
            </a:endParaRPr>
          </a:p>
        </p:txBody>
      </p:sp>
      <p:sp>
        <p:nvSpPr>
          <p:cNvPr id="65" name="Left Brace 64"/>
          <p:cNvSpPr/>
          <p:nvPr/>
        </p:nvSpPr>
        <p:spPr>
          <a:xfrm rot="5400000">
            <a:off x="9401822" y="3242996"/>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Oval 65"/>
          <p:cNvSpPr/>
          <p:nvPr/>
        </p:nvSpPr>
        <p:spPr>
          <a:xfrm>
            <a:off x="10466398" y="3636982"/>
            <a:ext cx="211181" cy="21118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Aileron Bold" panose="00000800000000000000" pitchFamily="50" charset="0"/>
            </a:endParaRPr>
          </a:p>
        </p:txBody>
      </p:sp>
      <p:sp>
        <p:nvSpPr>
          <p:cNvPr id="67" name="Left Brace 66"/>
          <p:cNvSpPr/>
          <p:nvPr/>
        </p:nvSpPr>
        <p:spPr>
          <a:xfrm rot="5400000">
            <a:off x="9942837" y="2999507"/>
            <a:ext cx="198845" cy="108203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Left Brace 67"/>
          <p:cNvSpPr/>
          <p:nvPr/>
        </p:nvSpPr>
        <p:spPr>
          <a:xfrm rot="5400000">
            <a:off x="8962495" y="2296736"/>
            <a:ext cx="198845" cy="1960208"/>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9" name="Left Brace 68"/>
          <p:cNvSpPr/>
          <p:nvPr/>
        </p:nvSpPr>
        <p:spPr>
          <a:xfrm rot="5400000">
            <a:off x="9942599" y="2036713"/>
            <a:ext cx="198845" cy="1960208"/>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0" name="Elbow Connector 69"/>
          <p:cNvCxnSpPr/>
          <p:nvPr/>
        </p:nvCxnSpPr>
        <p:spPr>
          <a:xfrm rot="5400000">
            <a:off x="9090954" y="3132544"/>
            <a:ext cx="1961618" cy="1900725"/>
          </a:xfrm>
          <a:prstGeom prst="bentConnector3">
            <a:avLst>
              <a:gd name="adj1" fmla="val 7680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Content Placeholder 9"/>
          <p:cNvSpPr txBox="1">
            <a:spLocks/>
          </p:cNvSpPr>
          <p:nvPr/>
        </p:nvSpPr>
        <p:spPr>
          <a:xfrm>
            <a:off x="10383276" y="5530829"/>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t>10</a:t>
            </a:r>
            <a:endParaRPr lang="en-GB" sz="1100" dirty="0"/>
          </a:p>
        </p:txBody>
      </p:sp>
      <p:sp>
        <p:nvSpPr>
          <p:cNvPr id="77" name="Content Placeholder 9"/>
          <p:cNvSpPr txBox="1">
            <a:spLocks/>
          </p:cNvSpPr>
          <p:nvPr/>
        </p:nvSpPr>
        <p:spPr>
          <a:xfrm>
            <a:off x="9777307" y="3866854"/>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t>11</a:t>
            </a:r>
            <a:endParaRPr lang="en-GB" sz="1100" dirty="0"/>
          </a:p>
        </p:txBody>
      </p:sp>
      <p:sp>
        <p:nvSpPr>
          <p:cNvPr id="78" name="Content Placeholder 9"/>
          <p:cNvSpPr txBox="1">
            <a:spLocks/>
          </p:cNvSpPr>
          <p:nvPr/>
        </p:nvSpPr>
        <p:spPr>
          <a:xfrm>
            <a:off x="10319839" y="3620282"/>
            <a:ext cx="500613" cy="35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smtClean="0"/>
              <a:t>12</a:t>
            </a:r>
            <a:endParaRPr lang="en-GB" sz="1100" dirty="0"/>
          </a:p>
        </p:txBody>
      </p:sp>
    </p:spTree>
    <p:extLst>
      <p:ext uri="{BB962C8B-B14F-4D97-AF65-F5344CB8AC3E}">
        <p14:creationId xmlns:p14="http://schemas.microsoft.com/office/powerpoint/2010/main" val="684442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rgbClr val="FE5C5E"/>
                </a:solidFill>
                <a:latin typeface="Aileron Heavy" panose="00000A00000000000000" pitchFamily="50" charset="0"/>
              </a:rPr>
              <a:t>Notebook break</a:t>
            </a:r>
            <a:endParaRPr lang="en-GB" dirty="0">
              <a:solidFill>
                <a:srgbClr val="FE5C5E"/>
              </a:solidFill>
            </a:endParaRPr>
          </a:p>
        </p:txBody>
      </p:sp>
      <p:sp>
        <p:nvSpPr>
          <p:cNvPr id="3" name="Text Placeholder 2"/>
          <p:cNvSpPr>
            <a:spLocks noGrp="1"/>
          </p:cNvSpPr>
          <p:nvPr>
            <p:ph type="body" idx="1"/>
          </p:nvPr>
        </p:nvSpPr>
        <p:spPr/>
        <p:txBody>
          <a:bodyPr>
            <a:normAutofit/>
          </a:bodyPr>
          <a:lstStyle/>
          <a:p>
            <a:r>
              <a:rPr lang="en-GB" dirty="0" smtClean="0">
                <a:solidFill>
                  <a:schemeClr val="bg1"/>
                </a:solidFill>
                <a:latin typeface="Aileron Bold" panose="00000800000000000000" pitchFamily="50" charset="0"/>
              </a:rPr>
              <a:t>Read through the material and get a grasp on the data that </a:t>
            </a:r>
            <a:r>
              <a:rPr lang="en-GB" dirty="0">
                <a:solidFill>
                  <a:schemeClr val="bg1"/>
                </a:solidFill>
                <a:latin typeface="Aileron Bold" panose="00000800000000000000" pitchFamily="50" charset="0"/>
              </a:rPr>
              <a:t>we are dealing </a:t>
            </a:r>
            <a:r>
              <a:rPr lang="en-GB" dirty="0" smtClean="0">
                <a:solidFill>
                  <a:schemeClr val="bg1"/>
                </a:solidFill>
                <a:latin typeface="Aileron Bold" panose="00000800000000000000" pitchFamily="50" charset="0"/>
              </a:rPr>
              <a:t>with</a:t>
            </a:r>
            <a:r>
              <a:rPr lang="en-GB" dirty="0">
                <a:solidFill>
                  <a:schemeClr val="bg1"/>
                </a:solidFill>
                <a:latin typeface="Aileron Bold" panose="00000800000000000000" pitchFamily="50" charset="0"/>
              </a:rPr>
              <a:t> </a:t>
            </a:r>
            <a:r>
              <a:rPr lang="en-GB" dirty="0" smtClean="0">
                <a:solidFill>
                  <a:schemeClr val="bg1"/>
                </a:solidFill>
                <a:latin typeface="Aileron Bold" panose="00000800000000000000" pitchFamily="50" charset="0"/>
              </a:rPr>
              <a:t>as well as the end goal.</a:t>
            </a:r>
            <a:endParaRPr lang="en-GB" dirty="0">
              <a:solidFill>
                <a:schemeClr val="bg1"/>
              </a:solidFill>
              <a:latin typeface="Aileron Bold" panose="00000800000000000000" pitchFamily="50" charset="0"/>
            </a:endParaRPr>
          </a:p>
        </p:txBody>
      </p:sp>
    </p:spTree>
    <p:extLst>
      <p:ext uri="{BB962C8B-B14F-4D97-AF65-F5344CB8AC3E}">
        <p14:creationId xmlns:p14="http://schemas.microsoft.com/office/powerpoint/2010/main" val="156410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marL="0" indent="0">
              <a:buNone/>
            </a:pPr>
            <a:r>
              <a:rPr lang="en-GB" dirty="0" smtClean="0">
                <a:solidFill>
                  <a:srgbClr val="FE5C5E"/>
                </a:solidFill>
              </a:rPr>
              <a:t>Why</a:t>
            </a:r>
            <a:r>
              <a:rPr lang="en-GB" dirty="0" smtClean="0"/>
              <a:t> use clustering algorithms?</a:t>
            </a:r>
          </a:p>
          <a:p>
            <a:pPr marL="0" indent="0">
              <a:buNone/>
            </a:pPr>
            <a:r>
              <a:rPr lang="en-GB" dirty="0" smtClean="0">
                <a:solidFill>
                  <a:srgbClr val="FE5C5E"/>
                </a:solidFill>
              </a:rPr>
              <a:t>When</a:t>
            </a:r>
            <a:r>
              <a:rPr lang="en-GB" dirty="0" smtClean="0"/>
              <a:t> and </a:t>
            </a:r>
            <a:r>
              <a:rPr lang="en-GB" dirty="0" smtClean="0">
                <a:solidFill>
                  <a:srgbClr val="FE5C5E"/>
                </a:solidFill>
              </a:rPr>
              <a:t>where</a:t>
            </a:r>
            <a:r>
              <a:rPr lang="en-GB" dirty="0" smtClean="0"/>
              <a:t> are they used?</a:t>
            </a:r>
          </a:p>
          <a:p>
            <a:endParaRPr lang="en-GB" dirty="0" smtClean="0"/>
          </a:p>
          <a:p>
            <a:r>
              <a:rPr lang="en-GB" dirty="0" smtClean="0">
                <a:solidFill>
                  <a:srgbClr val="4BB3FD"/>
                </a:solidFill>
              </a:rPr>
              <a:t>Hierarchical</a:t>
            </a:r>
            <a:r>
              <a:rPr lang="en-GB" dirty="0" smtClean="0"/>
              <a:t> Clustering</a:t>
            </a:r>
          </a:p>
          <a:p>
            <a:r>
              <a:rPr lang="en-GB" dirty="0" smtClean="0">
                <a:solidFill>
                  <a:srgbClr val="4BB3FD"/>
                </a:solidFill>
              </a:rPr>
              <a:t>K Means </a:t>
            </a:r>
            <a:r>
              <a:rPr lang="en-GB" dirty="0" smtClean="0"/>
              <a:t>Clustering</a:t>
            </a:r>
          </a:p>
          <a:p>
            <a:r>
              <a:rPr lang="en-GB" dirty="0" smtClean="0">
                <a:solidFill>
                  <a:srgbClr val="4BB3FD"/>
                </a:solidFill>
              </a:rPr>
              <a:t>Gaussian Mixture </a:t>
            </a:r>
            <a:r>
              <a:rPr lang="en-GB" dirty="0" smtClean="0"/>
              <a:t>Clustering</a:t>
            </a:r>
            <a:endParaRPr lang="en-GB" dirty="0" smtClean="0"/>
          </a:p>
          <a:p>
            <a:pPr marL="0" indent="0">
              <a:buNone/>
            </a:pPr>
            <a:endParaRPr lang="en-GB" dirty="0" smtClean="0"/>
          </a:p>
        </p:txBody>
      </p:sp>
      <p:cxnSp>
        <p:nvCxnSpPr>
          <p:cNvPr id="5" name="Straight Connector 4"/>
          <p:cNvCxnSpPr/>
          <p:nvPr/>
        </p:nvCxnSpPr>
        <p:spPr>
          <a:xfrm>
            <a:off x="6769769" y="3834063"/>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6769769" y="3834063"/>
            <a:ext cx="42631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9994232" y="259882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419348" y="22057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0419348" y="280736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9654340" y="210151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10098505" y="320491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9477878" y="259222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314825" y="241905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8947483" y="341346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12796" y="320491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8470734" y="295701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25"/>
          <p:cNvSpPr/>
          <p:nvPr/>
        </p:nvSpPr>
        <p:spPr>
          <a:xfrm>
            <a:off x="7530264" y="2086618"/>
            <a:ext cx="3785937" cy="3416969"/>
          </a:xfrm>
          <a:custGeom>
            <a:avLst/>
            <a:gdLst>
              <a:gd name="connsiteX0" fmla="*/ 2117558 w 3785937"/>
              <a:gd name="connsiteY0" fmla="*/ 1668379 h 3416969"/>
              <a:gd name="connsiteX1" fmla="*/ 2085474 w 3785937"/>
              <a:gd name="connsiteY1" fmla="*/ 1588169 h 3416969"/>
              <a:gd name="connsiteX2" fmla="*/ 2021305 w 3785937"/>
              <a:gd name="connsiteY2" fmla="*/ 1507958 h 3416969"/>
              <a:gd name="connsiteX3" fmla="*/ 1925053 w 3785937"/>
              <a:gd name="connsiteY3" fmla="*/ 1315453 h 3416969"/>
              <a:gd name="connsiteX4" fmla="*/ 1876926 w 3785937"/>
              <a:gd name="connsiteY4" fmla="*/ 1283369 h 3416969"/>
              <a:gd name="connsiteX5" fmla="*/ 1828800 w 3785937"/>
              <a:gd name="connsiteY5" fmla="*/ 1203158 h 3416969"/>
              <a:gd name="connsiteX6" fmla="*/ 1796716 w 3785937"/>
              <a:gd name="connsiteY6" fmla="*/ 1155032 h 3416969"/>
              <a:gd name="connsiteX7" fmla="*/ 1684421 w 3785937"/>
              <a:gd name="connsiteY7" fmla="*/ 1058779 h 3416969"/>
              <a:gd name="connsiteX8" fmla="*/ 1604211 w 3785937"/>
              <a:gd name="connsiteY8" fmla="*/ 962527 h 3416969"/>
              <a:gd name="connsiteX9" fmla="*/ 1491916 w 3785937"/>
              <a:gd name="connsiteY9" fmla="*/ 818148 h 3416969"/>
              <a:gd name="connsiteX10" fmla="*/ 1475874 w 3785937"/>
              <a:gd name="connsiteY10" fmla="*/ 770022 h 3416969"/>
              <a:gd name="connsiteX11" fmla="*/ 1411705 w 3785937"/>
              <a:gd name="connsiteY11" fmla="*/ 673769 h 3416969"/>
              <a:gd name="connsiteX12" fmla="*/ 1379621 w 3785937"/>
              <a:gd name="connsiteY12" fmla="*/ 577516 h 3416969"/>
              <a:gd name="connsiteX13" fmla="*/ 1347537 w 3785937"/>
              <a:gd name="connsiteY13" fmla="*/ 529390 h 3416969"/>
              <a:gd name="connsiteX14" fmla="*/ 1315453 w 3785937"/>
              <a:gd name="connsiteY14" fmla="*/ 433137 h 3416969"/>
              <a:gd name="connsiteX15" fmla="*/ 1267326 w 3785937"/>
              <a:gd name="connsiteY15" fmla="*/ 336885 h 3416969"/>
              <a:gd name="connsiteX16" fmla="*/ 1235242 w 3785937"/>
              <a:gd name="connsiteY16" fmla="*/ 288758 h 3416969"/>
              <a:gd name="connsiteX17" fmla="*/ 1203158 w 3785937"/>
              <a:gd name="connsiteY17" fmla="*/ 192506 h 3416969"/>
              <a:gd name="connsiteX18" fmla="*/ 1090863 w 3785937"/>
              <a:gd name="connsiteY18" fmla="*/ 128337 h 3416969"/>
              <a:gd name="connsiteX19" fmla="*/ 994611 w 3785937"/>
              <a:gd name="connsiteY19" fmla="*/ 64169 h 3416969"/>
              <a:gd name="connsiteX20" fmla="*/ 946484 w 3785937"/>
              <a:gd name="connsiteY20" fmla="*/ 32085 h 3416969"/>
              <a:gd name="connsiteX21" fmla="*/ 818147 w 3785937"/>
              <a:gd name="connsiteY21" fmla="*/ 0 h 3416969"/>
              <a:gd name="connsiteX22" fmla="*/ 577516 w 3785937"/>
              <a:gd name="connsiteY22" fmla="*/ 16043 h 3416969"/>
              <a:gd name="connsiteX23" fmla="*/ 529390 w 3785937"/>
              <a:gd name="connsiteY23" fmla="*/ 48127 h 3416969"/>
              <a:gd name="connsiteX24" fmla="*/ 481263 w 3785937"/>
              <a:gd name="connsiteY24" fmla="*/ 64169 h 3416969"/>
              <a:gd name="connsiteX25" fmla="*/ 449179 w 3785937"/>
              <a:gd name="connsiteY25" fmla="*/ 112295 h 3416969"/>
              <a:gd name="connsiteX26" fmla="*/ 385011 w 3785937"/>
              <a:gd name="connsiteY26" fmla="*/ 240632 h 3416969"/>
              <a:gd name="connsiteX27" fmla="*/ 352926 w 3785937"/>
              <a:gd name="connsiteY27" fmla="*/ 272716 h 3416969"/>
              <a:gd name="connsiteX28" fmla="*/ 336884 w 3785937"/>
              <a:gd name="connsiteY28" fmla="*/ 320843 h 3416969"/>
              <a:gd name="connsiteX29" fmla="*/ 272716 w 3785937"/>
              <a:gd name="connsiteY29" fmla="*/ 433137 h 3416969"/>
              <a:gd name="connsiteX30" fmla="*/ 224590 w 3785937"/>
              <a:gd name="connsiteY30" fmla="*/ 577516 h 3416969"/>
              <a:gd name="connsiteX31" fmla="*/ 192505 w 3785937"/>
              <a:gd name="connsiteY31" fmla="*/ 673769 h 3416969"/>
              <a:gd name="connsiteX32" fmla="*/ 176463 w 3785937"/>
              <a:gd name="connsiteY32" fmla="*/ 737937 h 3416969"/>
              <a:gd name="connsiteX33" fmla="*/ 160421 w 3785937"/>
              <a:gd name="connsiteY33" fmla="*/ 786064 h 3416969"/>
              <a:gd name="connsiteX34" fmla="*/ 128337 w 3785937"/>
              <a:gd name="connsiteY34" fmla="*/ 930443 h 3416969"/>
              <a:gd name="connsiteX35" fmla="*/ 112295 w 3785937"/>
              <a:gd name="connsiteY35" fmla="*/ 1925053 h 3416969"/>
              <a:gd name="connsiteX36" fmla="*/ 96253 w 3785937"/>
              <a:gd name="connsiteY36" fmla="*/ 1973179 h 3416969"/>
              <a:gd name="connsiteX37" fmla="*/ 80211 w 3785937"/>
              <a:gd name="connsiteY37" fmla="*/ 2069432 h 3416969"/>
              <a:gd name="connsiteX38" fmla="*/ 32084 w 3785937"/>
              <a:gd name="connsiteY38" fmla="*/ 2342148 h 3416969"/>
              <a:gd name="connsiteX39" fmla="*/ 16042 w 3785937"/>
              <a:gd name="connsiteY39" fmla="*/ 2470485 h 3416969"/>
              <a:gd name="connsiteX40" fmla="*/ 0 w 3785937"/>
              <a:gd name="connsiteY40" fmla="*/ 2550695 h 3416969"/>
              <a:gd name="connsiteX41" fmla="*/ 16042 w 3785937"/>
              <a:gd name="connsiteY41" fmla="*/ 2823411 h 3416969"/>
              <a:gd name="connsiteX42" fmla="*/ 48126 w 3785937"/>
              <a:gd name="connsiteY42" fmla="*/ 2871537 h 3416969"/>
              <a:gd name="connsiteX43" fmla="*/ 128337 w 3785937"/>
              <a:gd name="connsiteY43" fmla="*/ 2951748 h 3416969"/>
              <a:gd name="connsiteX44" fmla="*/ 176463 w 3785937"/>
              <a:gd name="connsiteY44" fmla="*/ 2983832 h 3416969"/>
              <a:gd name="connsiteX45" fmla="*/ 272716 w 3785937"/>
              <a:gd name="connsiteY45" fmla="*/ 3015916 h 3416969"/>
              <a:gd name="connsiteX46" fmla="*/ 320842 w 3785937"/>
              <a:gd name="connsiteY46" fmla="*/ 3048000 h 3416969"/>
              <a:gd name="connsiteX47" fmla="*/ 433137 w 3785937"/>
              <a:gd name="connsiteY47" fmla="*/ 3080085 h 3416969"/>
              <a:gd name="connsiteX48" fmla="*/ 481263 w 3785937"/>
              <a:gd name="connsiteY48" fmla="*/ 3096127 h 3416969"/>
              <a:gd name="connsiteX49" fmla="*/ 786063 w 3785937"/>
              <a:gd name="connsiteY49" fmla="*/ 3112169 h 3416969"/>
              <a:gd name="connsiteX50" fmla="*/ 1347537 w 3785937"/>
              <a:gd name="connsiteY50" fmla="*/ 3144253 h 3416969"/>
              <a:gd name="connsiteX51" fmla="*/ 1604211 w 3785937"/>
              <a:gd name="connsiteY51" fmla="*/ 3160295 h 3416969"/>
              <a:gd name="connsiteX52" fmla="*/ 1780674 w 3785937"/>
              <a:gd name="connsiteY52" fmla="*/ 3208422 h 3416969"/>
              <a:gd name="connsiteX53" fmla="*/ 1876926 w 3785937"/>
              <a:gd name="connsiteY53" fmla="*/ 3240506 h 3416969"/>
              <a:gd name="connsiteX54" fmla="*/ 1989221 w 3785937"/>
              <a:gd name="connsiteY54" fmla="*/ 3288632 h 3416969"/>
              <a:gd name="connsiteX55" fmla="*/ 2053390 w 3785937"/>
              <a:gd name="connsiteY55" fmla="*/ 3320716 h 3416969"/>
              <a:gd name="connsiteX56" fmla="*/ 2165684 w 3785937"/>
              <a:gd name="connsiteY56" fmla="*/ 3352800 h 3416969"/>
              <a:gd name="connsiteX57" fmla="*/ 2261937 w 3785937"/>
              <a:gd name="connsiteY57" fmla="*/ 3384885 h 3416969"/>
              <a:gd name="connsiteX58" fmla="*/ 2438400 w 3785937"/>
              <a:gd name="connsiteY58" fmla="*/ 3416969 h 3416969"/>
              <a:gd name="connsiteX59" fmla="*/ 2983832 w 3785937"/>
              <a:gd name="connsiteY59" fmla="*/ 3400927 h 3416969"/>
              <a:gd name="connsiteX60" fmla="*/ 3128211 w 3785937"/>
              <a:gd name="connsiteY60" fmla="*/ 3368843 h 3416969"/>
              <a:gd name="connsiteX61" fmla="*/ 3256547 w 3785937"/>
              <a:gd name="connsiteY61" fmla="*/ 3304674 h 3416969"/>
              <a:gd name="connsiteX62" fmla="*/ 3384884 w 3785937"/>
              <a:gd name="connsiteY62" fmla="*/ 3240506 h 3416969"/>
              <a:gd name="connsiteX63" fmla="*/ 3433011 w 3785937"/>
              <a:gd name="connsiteY63" fmla="*/ 3224464 h 3416969"/>
              <a:gd name="connsiteX64" fmla="*/ 3481137 w 3785937"/>
              <a:gd name="connsiteY64" fmla="*/ 3208422 h 3416969"/>
              <a:gd name="connsiteX65" fmla="*/ 3561347 w 3785937"/>
              <a:gd name="connsiteY65" fmla="*/ 3128211 h 3416969"/>
              <a:gd name="connsiteX66" fmla="*/ 3577390 w 3785937"/>
              <a:gd name="connsiteY66" fmla="*/ 3080085 h 3416969"/>
              <a:gd name="connsiteX67" fmla="*/ 3641558 w 3785937"/>
              <a:gd name="connsiteY67" fmla="*/ 2967790 h 3416969"/>
              <a:gd name="connsiteX68" fmla="*/ 3673642 w 3785937"/>
              <a:gd name="connsiteY68" fmla="*/ 2855495 h 3416969"/>
              <a:gd name="connsiteX69" fmla="*/ 3705726 w 3785937"/>
              <a:gd name="connsiteY69" fmla="*/ 2807369 h 3416969"/>
              <a:gd name="connsiteX70" fmla="*/ 3753853 w 3785937"/>
              <a:gd name="connsiteY70" fmla="*/ 2662990 h 3416969"/>
              <a:gd name="connsiteX71" fmla="*/ 3769895 w 3785937"/>
              <a:gd name="connsiteY71" fmla="*/ 2614864 h 3416969"/>
              <a:gd name="connsiteX72" fmla="*/ 3785937 w 3785937"/>
              <a:gd name="connsiteY72" fmla="*/ 2566737 h 3416969"/>
              <a:gd name="connsiteX73" fmla="*/ 3769895 w 3785937"/>
              <a:gd name="connsiteY73" fmla="*/ 2342148 h 3416969"/>
              <a:gd name="connsiteX74" fmla="*/ 3753853 w 3785937"/>
              <a:gd name="connsiteY74" fmla="*/ 2294022 h 3416969"/>
              <a:gd name="connsiteX75" fmla="*/ 3737811 w 3785937"/>
              <a:gd name="connsiteY75" fmla="*/ 2213811 h 3416969"/>
              <a:gd name="connsiteX76" fmla="*/ 3705726 w 3785937"/>
              <a:gd name="connsiteY76" fmla="*/ 2085474 h 3416969"/>
              <a:gd name="connsiteX77" fmla="*/ 3641558 w 3785937"/>
              <a:gd name="connsiteY77" fmla="*/ 1989222 h 3416969"/>
              <a:gd name="connsiteX78" fmla="*/ 3593432 w 3785937"/>
              <a:gd name="connsiteY78" fmla="*/ 1941095 h 3416969"/>
              <a:gd name="connsiteX79" fmla="*/ 3529263 w 3785937"/>
              <a:gd name="connsiteY79" fmla="*/ 1844843 h 3416969"/>
              <a:gd name="connsiteX80" fmla="*/ 3433011 w 3785937"/>
              <a:gd name="connsiteY80" fmla="*/ 1796716 h 3416969"/>
              <a:gd name="connsiteX81" fmla="*/ 3384884 w 3785937"/>
              <a:gd name="connsiteY81" fmla="*/ 1780674 h 3416969"/>
              <a:gd name="connsiteX82" fmla="*/ 3336758 w 3785937"/>
              <a:gd name="connsiteY82" fmla="*/ 1748590 h 3416969"/>
              <a:gd name="connsiteX83" fmla="*/ 3192379 w 3785937"/>
              <a:gd name="connsiteY83" fmla="*/ 1700464 h 3416969"/>
              <a:gd name="connsiteX84" fmla="*/ 3128211 w 3785937"/>
              <a:gd name="connsiteY84" fmla="*/ 1652337 h 3416969"/>
              <a:gd name="connsiteX85" fmla="*/ 3031958 w 3785937"/>
              <a:gd name="connsiteY85" fmla="*/ 1620253 h 3416969"/>
              <a:gd name="connsiteX86" fmla="*/ 2871537 w 3785937"/>
              <a:gd name="connsiteY86" fmla="*/ 1572127 h 3416969"/>
              <a:gd name="connsiteX87" fmla="*/ 2582779 w 3785937"/>
              <a:gd name="connsiteY87" fmla="*/ 1604211 h 3416969"/>
              <a:gd name="connsiteX88" fmla="*/ 2438400 w 3785937"/>
              <a:gd name="connsiteY88" fmla="*/ 1652337 h 3416969"/>
              <a:gd name="connsiteX89" fmla="*/ 2390274 w 3785937"/>
              <a:gd name="connsiteY89" fmla="*/ 1668379 h 3416969"/>
              <a:gd name="connsiteX90" fmla="*/ 2277979 w 3785937"/>
              <a:gd name="connsiteY90" fmla="*/ 1748590 h 3416969"/>
              <a:gd name="connsiteX91" fmla="*/ 2133600 w 3785937"/>
              <a:gd name="connsiteY91" fmla="*/ 1716506 h 34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785937" h="3416969">
                <a:moveTo>
                  <a:pt x="2117558" y="1668379"/>
                </a:moveTo>
                <a:cubicBezTo>
                  <a:pt x="2106863" y="1641642"/>
                  <a:pt x="2098352" y="1613925"/>
                  <a:pt x="2085474" y="1588169"/>
                </a:cubicBezTo>
                <a:cubicBezTo>
                  <a:pt x="2065237" y="1547695"/>
                  <a:pt x="2051147" y="1537800"/>
                  <a:pt x="2021305" y="1507958"/>
                </a:cubicBezTo>
                <a:cubicBezTo>
                  <a:pt x="2003004" y="1453054"/>
                  <a:pt x="1978363" y="1350992"/>
                  <a:pt x="1925053" y="1315453"/>
                </a:cubicBezTo>
                <a:lnTo>
                  <a:pt x="1876926" y="1283369"/>
                </a:lnTo>
                <a:cubicBezTo>
                  <a:pt x="1849067" y="1199793"/>
                  <a:pt x="1879132" y="1266074"/>
                  <a:pt x="1828800" y="1203158"/>
                </a:cubicBezTo>
                <a:cubicBezTo>
                  <a:pt x="1816756" y="1188103"/>
                  <a:pt x="1810349" y="1168665"/>
                  <a:pt x="1796716" y="1155032"/>
                </a:cubicBezTo>
                <a:cubicBezTo>
                  <a:pt x="1724146" y="1082462"/>
                  <a:pt x="1761085" y="1173776"/>
                  <a:pt x="1684421" y="1058779"/>
                </a:cubicBezTo>
                <a:cubicBezTo>
                  <a:pt x="1569774" y="886808"/>
                  <a:pt x="1748314" y="1147802"/>
                  <a:pt x="1604211" y="962527"/>
                </a:cubicBezTo>
                <a:cubicBezTo>
                  <a:pt x="1469893" y="789833"/>
                  <a:pt x="1601176" y="927408"/>
                  <a:pt x="1491916" y="818148"/>
                </a:cubicBezTo>
                <a:cubicBezTo>
                  <a:pt x="1486569" y="802106"/>
                  <a:pt x="1484086" y="784804"/>
                  <a:pt x="1475874" y="770022"/>
                </a:cubicBezTo>
                <a:cubicBezTo>
                  <a:pt x="1457147" y="736314"/>
                  <a:pt x="1411705" y="673769"/>
                  <a:pt x="1411705" y="673769"/>
                </a:cubicBezTo>
                <a:cubicBezTo>
                  <a:pt x="1401010" y="641685"/>
                  <a:pt x="1398381" y="605656"/>
                  <a:pt x="1379621" y="577516"/>
                </a:cubicBezTo>
                <a:cubicBezTo>
                  <a:pt x="1368926" y="561474"/>
                  <a:pt x="1355367" y="547008"/>
                  <a:pt x="1347537" y="529390"/>
                </a:cubicBezTo>
                <a:cubicBezTo>
                  <a:pt x="1333802" y="498485"/>
                  <a:pt x="1334213" y="461277"/>
                  <a:pt x="1315453" y="433137"/>
                </a:cubicBezTo>
                <a:cubicBezTo>
                  <a:pt x="1223508" y="295220"/>
                  <a:pt x="1333741" y="469714"/>
                  <a:pt x="1267326" y="336885"/>
                </a:cubicBezTo>
                <a:cubicBezTo>
                  <a:pt x="1258703" y="319640"/>
                  <a:pt x="1243072" y="306377"/>
                  <a:pt x="1235242" y="288758"/>
                </a:cubicBezTo>
                <a:cubicBezTo>
                  <a:pt x="1221507" y="257853"/>
                  <a:pt x="1231298" y="211266"/>
                  <a:pt x="1203158" y="192506"/>
                </a:cubicBezTo>
                <a:cubicBezTo>
                  <a:pt x="1036681" y="81521"/>
                  <a:pt x="1294395" y="250457"/>
                  <a:pt x="1090863" y="128337"/>
                </a:cubicBezTo>
                <a:cubicBezTo>
                  <a:pt x="1057798" y="108498"/>
                  <a:pt x="1026695" y="85558"/>
                  <a:pt x="994611" y="64169"/>
                </a:cubicBezTo>
                <a:cubicBezTo>
                  <a:pt x="978569" y="53474"/>
                  <a:pt x="965189" y="36761"/>
                  <a:pt x="946484" y="32085"/>
                </a:cubicBezTo>
                <a:lnTo>
                  <a:pt x="818147" y="0"/>
                </a:lnTo>
                <a:cubicBezTo>
                  <a:pt x="737937" y="5348"/>
                  <a:pt x="656811" y="2827"/>
                  <a:pt x="577516" y="16043"/>
                </a:cubicBezTo>
                <a:cubicBezTo>
                  <a:pt x="558498" y="19213"/>
                  <a:pt x="546635" y="39505"/>
                  <a:pt x="529390" y="48127"/>
                </a:cubicBezTo>
                <a:cubicBezTo>
                  <a:pt x="514265" y="55689"/>
                  <a:pt x="497305" y="58822"/>
                  <a:pt x="481263" y="64169"/>
                </a:cubicBezTo>
                <a:cubicBezTo>
                  <a:pt x="470568" y="80211"/>
                  <a:pt x="458411" y="95369"/>
                  <a:pt x="449179" y="112295"/>
                </a:cubicBezTo>
                <a:cubicBezTo>
                  <a:pt x="426276" y="154283"/>
                  <a:pt x="418831" y="206813"/>
                  <a:pt x="385011" y="240632"/>
                </a:cubicBezTo>
                <a:lnTo>
                  <a:pt x="352926" y="272716"/>
                </a:lnTo>
                <a:cubicBezTo>
                  <a:pt x="347579" y="288758"/>
                  <a:pt x="343545" y="305300"/>
                  <a:pt x="336884" y="320843"/>
                </a:cubicBezTo>
                <a:cubicBezTo>
                  <a:pt x="312461" y="377831"/>
                  <a:pt x="304937" y="384805"/>
                  <a:pt x="272716" y="433137"/>
                </a:cubicBezTo>
                <a:lnTo>
                  <a:pt x="224590" y="577516"/>
                </a:lnTo>
                <a:cubicBezTo>
                  <a:pt x="224587" y="577526"/>
                  <a:pt x="192508" y="673758"/>
                  <a:pt x="192505" y="673769"/>
                </a:cubicBezTo>
                <a:cubicBezTo>
                  <a:pt x="187158" y="695158"/>
                  <a:pt x="182520" y="716738"/>
                  <a:pt x="176463" y="737937"/>
                </a:cubicBezTo>
                <a:cubicBezTo>
                  <a:pt x="171817" y="754196"/>
                  <a:pt x="164089" y="769557"/>
                  <a:pt x="160421" y="786064"/>
                </a:cubicBezTo>
                <a:cubicBezTo>
                  <a:pt x="122777" y="955463"/>
                  <a:pt x="164450" y="822102"/>
                  <a:pt x="128337" y="930443"/>
                </a:cubicBezTo>
                <a:cubicBezTo>
                  <a:pt x="122990" y="1261980"/>
                  <a:pt x="122493" y="1593630"/>
                  <a:pt x="112295" y="1925053"/>
                </a:cubicBezTo>
                <a:cubicBezTo>
                  <a:pt x="111775" y="1941955"/>
                  <a:pt x="99921" y="1956672"/>
                  <a:pt x="96253" y="1973179"/>
                </a:cubicBezTo>
                <a:cubicBezTo>
                  <a:pt x="89197" y="2004931"/>
                  <a:pt x="85036" y="2037265"/>
                  <a:pt x="80211" y="2069432"/>
                </a:cubicBezTo>
                <a:cubicBezTo>
                  <a:pt x="42601" y="2320162"/>
                  <a:pt x="72741" y="2220177"/>
                  <a:pt x="32084" y="2342148"/>
                </a:cubicBezTo>
                <a:cubicBezTo>
                  <a:pt x="26737" y="2384927"/>
                  <a:pt x="22597" y="2427874"/>
                  <a:pt x="16042" y="2470485"/>
                </a:cubicBezTo>
                <a:cubicBezTo>
                  <a:pt x="11896" y="2497434"/>
                  <a:pt x="0" y="2523429"/>
                  <a:pt x="0" y="2550695"/>
                </a:cubicBezTo>
                <a:cubicBezTo>
                  <a:pt x="0" y="2641757"/>
                  <a:pt x="2534" y="2733356"/>
                  <a:pt x="16042" y="2823411"/>
                </a:cubicBezTo>
                <a:cubicBezTo>
                  <a:pt x="18902" y="2842478"/>
                  <a:pt x="35430" y="2857027"/>
                  <a:pt x="48126" y="2871537"/>
                </a:cubicBezTo>
                <a:cubicBezTo>
                  <a:pt x="73025" y="2899993"/>
                  <a:pt x="96876" y="2930774"/>
                  <a:pt x="128337" y="2951748"/>
                </a:cubicBezTo>
                <a:cubicBezTo>
                  <a:pt x="144379" y="2962443"/>
                  <a:pt x="158845" y="2976002"/>
                  <a:pt x="176463" y="2983832"/>
                </a:cubicBezTo>
                <a:cubicBezTo>
                  <a:pt x="207368" y="2997567"/>
                  <a:pt x="244576" y="2997156"/>
                  <a:pt x="272716" y="3015916"/>
                </a:cubicBezTo>
                <a:cubicBezTo>
                  <a:pt x="288758" y="3026611"/>
                  <a:pt x="303597" y="3039378"/>
                  <a:pt x="320842" y="3048000"/>
                </a:cubicBezTo>
                <a:cubicBezTo>
                  <a:pt x="346488" y="3060823"/>
                  <a:pt x="409145" y="3073230"/>
                  <a:pt x="433137" y="3080085"/>
                </a:cubicBezTo>
                <a:cubicBezTo>
                  <a:pt x="449396" y="3084730"/>
                  <a:pt x="464423" y="3094596"/>
                  <a:pt x="481263" y="3096127"/>
                </a:cubicBezTo>
                <a:cubicBezTo>
                  <a:pt x="582586" y="3105338"/>
                  <a:pt x="684463" y="3106822"/>
                  <a:pt x="786063" y="3112169"/>
                </a:cubicBezTo>
                <a:cubicBezTo>
                  <a:pt x="1014561" y="3169293"/>
                  <a:pt x="802422" y="3121057"/>
                  <a:pt x="1347537" y="3144253"/>
                </a:cubicBezTo>
                <a:cubicBezTo>
                  <a:pt x="1433184" y="3147898"/>
                  <a:pt x="1518653" y="3154948"/>
                  <a:pt x="1604211" y="3160295"/>
                </a:cubicBezTo>
                <a:cubicBezTo>
                  <a:pt x="1751894" y="3184909"/>
                  <a:pt x="1649878" y="3160859"/>
                  <a:pt x="1780674" y="3208422"/>
                </a:cubicBezTo>
                <a:cubicBezTo>
                  <a:pt x="1812457" y="3219980"/>
                  <a:pt x="1846677" y="3225382"/>
                  <a:pt x="1876926" y="3240506"/>
                </a:cubicBezTo>
                <a:cubicBezTo>
                  <a:pt x="2089750" y="3346916"/>
                  <a:pt x="1823989" y="3217819"/>
                  <a:pt x="1989221" y="3288632"/>
                </a:cubicBezTo>
                <a:cubicBezTo>
                  <a:pt x="2011202" y="3298052"/>
                  <a:pt x="2030915" y="3312543"/>
                  <a:pt x="2053390" y="3320716"/>
                </a:cubicBezTo>
                <a:cubicBezTo>
                  <a:pt x="2089975" y="3334020"/>
                  <a:pt x="2128476" y="3341351"/>
                  <a:pt x="2165684" y="3352800"/>
                </a:cubicBezTo>
                <a:cubicBezTo>
                  <a:pt x="2198008" y="3362746"/>
                  <a:pt x="2228774" y="3378252"/>
                  <a:pt x="2261937" y="3384885"/>
                </a:cubicBezTo>
                <a:cubicBezTo>
                  <a:pt x="2374042" y="3407306"/>
                  <a:pt x="2315252" y="3396445"/>
                  <a:pt x="2438400" y="3416969"/>
                </a:cubicBezTo>
                <a:cubicBezTo>
                  <a:pt x="2620211" y="3411622"/>
                  <a:pt x="2802170" y="3410010"/>
                  <a:pt x="2983832" y="3400927"/>
                </a:cubicBezTo>
                <a:cubicBezTo>
                  <a:pt x="3011213" y="3399558"/>
                  <a:pt x="3093703" y="3386097"/>
                  <a:pt x="3128211" y="3368843"/>
                </a:cubicBezTo>
                <a:cubicBezTo>
                  <a:pt x="3279750" y="3293073"/>
                  <a:pt x="3148021" y="3340849"/>
                  <a:pt x="3256547" y="3304674"/>
                </a:cubicBezTo>
                <a:cubicBezTo>
                  <a:pt x="3312546" y="3248677"/>
                  <a:pt x="3274284" y="3277372"/>
                  <a:pt x="3384884" y="3240506"/>
                </a:cubicBezTo>
                <a:lnTo>
                  <a:pt x="3433011" y="3224464"/>
                </a:lnTo>
                <a:lnTo>
                  <a:pt x="3481137" y="3208422"/>
                </a:lnTo>
                <a:cubicBezTo>
                  <a:pt x="3507874" y="3181685"/>
                  <a:pt x="3549389" y="3164082"/>
                  <a:pt x="3561347" y="3128211"/>
                </a:cubicBezTo>
                <a:cubicBezTo>
                  <a:pt x="3566695" y="3112169"/>
                  <a:pt x="3569828" y="3095210"/>
                  <a:pt x="3577390" y="3080085"/>
                </a:cubicBezTo>
                <a:cubicBezTo>
                  <a:pt x="3620149" y="2994568"/>
                  <a:pt x="3604064" y="3070899"/>
                  <a:pt x="3641558" y="2967790"/>
                </a:cubicBezTo>
                <a:cubicBezTo>
                  <a:pt x="3654862" y="2931204"/>
                  <a:pt x="3659184" y="2891640"/>
                  <a:pt x="3673642" y="2855495"/>
                </a:cubicBezTo>
                <a:cubicBezTo>
                  <a:pt x="3680802" y="2837594"/>
                  <a:pt x="3697896" y="2824987"/>
                  <a:pt x="3705726" y="2807369"/>
                </a:cubicBezTo>
                <a:cubicBezTo>
                  <a:pt x="3705729" y="2807362"/>
                  <a:pt x="3745831" y="2687057"/>
                  <a:pt x="3753853" y="2662990"/>
                </a:cubicBezTo>
                <a:lnTo>
                  <a:pt x="3769895" y="2614864"/>
                </a:lnTo>
                <a:lnTo>
                  <a:pt x="3785937" y="2566737"/>
                </a:lnTo>
                <a:cubicBezTo>
                  <a:pt x="3780590" y="2491874"/>
                  <a:pt x="3778664" y="2416688"/>
                  <a:pt x="3769895" y="2342148"/>
                </a:cubicBezTo>
                <a:cubicBezTo>
                  <a:pt x="3767919" y="2325354"/>
                  <a:pt x="3757954" y="2310427"/>
                  <a:pt x="3753853" y="2294022"/>
                </a:cubicBezTo>
                <a:cubicBezTo>
                  <a:pt x="3747240" y="2267570"/>
                  <a:pt x="3743942" y="2240379"/>
                  <a:pt x="3737811" y="2213811"/>
                </a:cubicBezTo>
                <a:cubicBezTo>
                  <a:pt x="3727896" y="2170845"/>
                  <a:pt x="3730186" y="2122164"/>
                  <a:pt x="3705726" y="2085474"/>
                </a:cubicBezTo>
                <a:cubicBezTo>
                  <a:pt x="3684337" y="2053390"/>
                  <a:pt x="3668824" y="2016488"/>
                  <a:pt x="3641558" y="1989222"/>
                </a:cubicBezTo>
                <a:cubicBezTo>
                  <a:pt x="3625516" y="1973180"/>
                  <a:pt x="3607361" y="1959003"/>
                  <a:pt x="3593432" y="1941095"/>
                </a:cubicBezTo>
                <a:cubicBezTo>
                  <a:pt x="3569758" y="1910657"/>
                  <a:pt x="3565844" y="1857038"/>
                  <a:pt x="3529263" y="1844843"/>
                </a:cubicBezTo>
                <a:cubicBezTo>
                  <a:pt x="3408287" y="1804515"/>
                  <a:pt x="3557414" y="1858917"/>
                  <a:pt x="3433011" y="1796716"/>
                </a:cubicBezTo>
                <a:cubicBezTo>
                  <a:pt x="3417886" y="1789154"/>
                  <a:pt x="3400926" y="1786021"/>
                  <a:pt x="3384884" y="1780674"/>
                </a:cubicBezTo>
                <a:cubicBezTo>
                  <a:pt x="3368842" y="1769979"/>
                  <a:pt x="3354003" y="1757212"/>
                  <a:pt x="3336758" y="1748590"/>
                </a:cubicBezTo>
                <a:cubicBezTo>
                  <a:pt x="3276350" y="1718386"/>
                  <a:pt x="3253649" y="1715781"/>
                  <a:pt x="3192379" y="1700464"/>
                </a:cubicBezTo>
                <a:cubicBezTo>
                  <a:pt x="3170990" y="1684422"/>
                  <a:pt x="3152125" y="1664294"/>
                  <a:pt x="3128211" y="1652337"/>
                </a:cubicBezTo>
                <a:cubicBezTo>
                  <a:pt x="3097962" y="1637212"/>
                  <a:pt x="3063742" y="1631811"/>
                  <a:pt x="3031958" y="1620253"/>
                </a:cubicBezTo>
                <a:cubicBezTo>
                  <a:pt x="2902980" y="1573353"/>
                  <a:pt x="3002189" y="1598257"/>
                  <a:pt x="2871537" y="1572127"/>
                </a:cubicBezTo>
                <a:cubicBezTo>
                  <a:pt x="2726957" y="1582454"/>
                  <a:pt x="2689796" y="1572106"/>
                  <a:pt x="2582779" y="1604211"/>
                </a:cubicBezTo>
                <a:cubicBezTo>
                  <a:pt x="2582767" y="1604214"/>
                  <a:pt x="2462469" y="1644314"/>
                  <a:pt x="2438400" y="1652337"/>
                </a:cubicBezTo>
                <a:lnTo>
                  <a:pt x="2390274" y="1668379"/>
                </a:lnTo>
                <a:cubicBezTo>
                  <a:pt x="2314148" y="1744505"/>
                  <a:pt x="2354802" y="1722982"/>
                  <a:pt x="2277979" y="1748590"/>
                </a:cubicBezTo>
                <a:cubicBezTo>
                  <a:pt x="2153847" y="1730857"/>
                  <a:pt x="2199504" y="1749458"/>
                  <a:pt x="2133600" y="1716506"/>
                </a:cubicBezTo>
              </a:path>
            </a:pathLst>
          </a:custGeom>
          <a:gradFill flip="none" rotWithShape="1">
            <a:gsLst>
              <a:gs pos="0">
                <a:srgbClr val="FE5C5E">
                  <a:alpha val="30000"/>
                </a:srgbClr>
              </a:gs>
              <a:gs pos="88000">
                <a:srgbClr val="FE5C5E">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p:cNvSpPr/>
          <p:nvPr/>
        </p:nvSpPr>
        <p:spPr>
          <a:xfrm>
            <a:off x="9109166" y="1645920"/>
            <a:ext cx="2144514" cy="1950720"/>
          </a:xfrm>
          <a:custGeom>
            <a:avLst/>
            <a:gdLst>
              <a:gd name="connsiteX0" fmla="*/ 1680754 w 2144514"/>
              <a:gd name="connsiteY0" fmla="*/ 374469 h 1950720"/>
              <a:gd name="connsiteX1" fmla="*/ 1611085 w 2144514"/>
              <a:gd name="connsiteY1" fmla="*/ 322217 h 1950720"/>
              <a:gd name="connsiteX2" fmla="*/ 1567543 w 2144514"/>
              <a:gd name="connsiteY2" fmla="*/ 296091 h 1950720"/>
              <a:gd name="connsiteX3" fmla="*/ 1532708 w 2144514"/>
              <a:gd name="connsiteY3" fmla="*/ 269966 h 1950720"/>
              <a:gd name="connsiteX4" fmla="*/ 1489165 w 2144514"/>
              <a:gd name="connsiteY4" fmla="*/ 243840 h 1950720"/>
              <a:gd name="connsiteX5" fmla="*/ 1463040 w 2144514"/>
              <a:gd name="connsiteY5" fmla="*/ 226423 h 1950720"/>
              <a:gd name="connsiteX6" fmla="*/ 1419497 w 2144514"/>
              <a:gd name="connsiteY6" fmla="*/ 200297 h 1950720"/>
              <a:gd name="connsiteX7" fmla="*/ 1393371 w 2144514"/>
              <a:gd name="connsiteY7" fmla="*/ 182880 h 1950720"/>
              <a:gd name="connsiteX8" fmla="*/ 1358537 w 2144514"/>
              <a:gd name="connsiteY8" fmla="*/ 174171 h 1950720"/>
              <a:gd name="connsiteX9" fmla="*/ 1323703 w 2144514"/>
              <a:gd name="connsiteY9" fmla="*/ 148046 h 1950720"/>
              <a:gd name="connsiteX10" fmla="*/ 1193074 w 2144514"/>
              <a:gd name="connsiteY10" fmla="*/ 165463 h 1950720"/>
              <a:gd name="connsiteX11" fmla="*/ 1140823 w 2144514"/>
              <a:gd name="connsiteY11" fmla="*/ 191589 h 1950720"/>
              <a:gd name="connsiteX12" fmla="*/ 1036320 w 2144514"/>
              <a:gd name="connsiteY12" fmla="*/ 182880 h 1950720"/>
              <a:gd name="connsiteX13" fmla="*/ 1010194 w 2144514"/>
              <a:gd name="connsiteY13" fmla="*/ 165463 h 1950720"/>
              <a:gd name="connsiteX14" fmla="*/ 975360 w 2144514"/>
              <a:gd name="connsiteY14" fmla="*/ 148046 h 1950720"/>
              <a:gd name="connsiteX15" fmla="*/ 940525 w 2144514"/>
              <a:gd name="connsiteY15" fmla="*/ 121920 h 1950720"/>
              <a:gd name="connsiteX16" fmla="*/ 914400 w 2144514"/>
              <a:gd name="connsiteY16" fmla="*/ 113211 h 1950720"/>
              <a:gd name="connsiteX17" fmla="*/ 879565 w 2144514"/>
              <a:gd name="connsiteY17" fmla="*/ 95794 h 1950720"/>
              <a:gd name="connsiteX18" fmla="*/ 827314 w 2144514"/>
              <a:gd name="connsiteY18" fmla="*/ 60960 h 1950720"/>
              <a:gd name="connsiteX19" fmla="*/ 792480 w 2144514"/>
              <a:gd name="connsiteY19" fmla="*/ 52251 h 1950720"/>
              <a:gd name="connsiteX20" fmla="*/ 705394 w 2144514"/>
              <a:gd name="connsiteY20" fmla="*/ 17417 h 1950720"/>
              <a:gd name="connsiteX21" fmla="*/ 679268 w 2144514"/>
              <a:gd name="connsiteY21" fmla="*/ 8709 h 1950720"/>
              <a:gd name="connsiteX22" fmla="*/ 609600 w 2144514"/>
              <a:gd name="connsiteY22" fmla="*/ 0 h 1950720"/>
              <a:gd name="connsiteX23" fmla="*/ 409303 w 2144514"/>
              <a:gd name="connsiteY23" fmla="*/ 8709 h 1950720"/>
              <a:gd name="connsiteX24" fmla="*/ 374468 w 2144514"/>
              <a:gd name="connsiteY24" fmla="*/ 17417 h 1950720"/>
              <a:gd name="connsiteX25" fmla="*/ 296091 w 2144514"/>
              <a:gd name="connsiteY25" fmla="*/ 87086 h 1950720"/>
              <a:gd name="connsiteX26" fmla="*/ 269965 w 2144514"/>
              <a:gd name="connsiteY26" fmla="*/ 113211 h 1950720"/>
              <a:gd name="connsiteX27" fmla="*/ 243840 w 2144514"/>
              <a:gd name="connsiteY27" fmla="*/ 139337 h 1950720"/>
              <a:gd name="connsiteX28" fmla="*/ 235131 w 2144514"/>
              <a:gd name="connsiteY28" fmla="*/ 165463 h 1950720"/>
              <a:gd name="connsiteX29" fmla="*/ 217714 w 2144514"/>
              <a:gd name="connsiteY29" fmla="*/ 191589 h 1950720"/>
              <a:gd name="connsiteX30" fmla="*/ 200297 w 2144514"/>
              <a:gd name="connsiteY30" fmla="*/ 243840 h 1950720"/>
              <a:gd name="connsiteX31" fmla="*/ 191588 w 2144514"/>
              <a:gd name="connsiteY31" fmla="*/ 435429 h 1950720"/>
              <a:gd name="connsiteX32" fmla="*/ 156754 w 2144514"/>
              <a:gd name="connsiteY32" fmla="*/ 548640 h 1950720"/>
              <a:gd name="connsiteX33" fmla="*/ 130628 w 2144514"/>
              <a:gd name="connsiteY33" fmla="*/ 627017 h 1950720"/>
              <a:gd name="connsiteX34" fmla="*/ 121920 w 2144514"/>
              <a:gd name="connsiteY34" fmla="*/ 670560 h 1950720"/>
              <a:gd name="connsiteX35" fmla="*/ 104503 w 2144514"/>
              <a:gd name="connsiteY35" fmla="*/ 705394 h 1950720"/>
              <a:gd name="connsiteX36" fmla="*/ 52251 w 2144514"/>
              <a:gd name="connsiteY36" fmla="*/ 783771 h 1950720"/>
              <a:gd name="connsiteX37" fmla="*/ 17417 w 2144514"/>
              <a:gd name="connsiteY37" fmla="*/ 836023 h 1950720"/>
              <a:gd name="connsiteX38" fmla="*/ 0 w 2144514"/>
              <a:gd name="connsiteY38" fmla="*/ 862149 h 1950720"/>
              <a:gd name="connsiteX39" fmla="*/ 8708 w 2144514"/>
              <a:gd name="connsiteY39" fmla="*/ 1036320 h 1950720"/>
              <a:gd name="connsiteX40" fmla="*/ 17417 w 2144514"/>
              <a:gd name="connsiteY40" fmla="*/ 1062446 h 1950720"/>
              <a:gd name="connsiteX41" fmla="*/ 34834 w 2144514"/>
              <a:gd name="connsiteY41" fmla="*/ 1088571 h 1950720"/>
              <a:gd name="connsiteX42" fmla="*/ 87085 w 2144514"/>
              <a:gd name="connsiteY42" fmla="*/ 1114697 h 1950720"/>
              <a:gd name="connsiteX43" fmla="*/ 174171 w 2144514"/>
              <a:gd name="connsiteY43" fmla="*/ 1193074 h 1950720"/>
              <a:gd name="connsiteX44" fmla="*/ 235131 w 2144514"/>
              <a:gd name="connsiteY44" fmla="*/ 1245326 h 1950720"/>
              <a:gd name="connsiteX45" fmla="*/ 269965 w 2144514"/>
              <a:gd name="connsiteY45" fmla="*/ 1262743 h 1950720"/>
              <a:gd name="connsiteX46" fmla="*/ 296091 w 2144514"/>
              <a:gd name="connsiteY46" fmla="*/ 1280160 h 1950720"/>
              <a:gd name="connsiteX47" fmla="*/ 330925 w 2144514"/>
              <a:gd name="connsiteY47" fmla="*/ 1288869 h 1950720"/>
              <a:gd name="connsiteX48" fmla="*/ 391885 w 2144514"/>
              <a:gd name="connsiteY48" fmla="*/ 1323703 h 1950720"/>
              <a:gd name="connsiteX49" fmla="*/ 435428 w 2144514"/>
              <a:gd name="connsiteY49" fmla="*/ 1367246 h 1950720"/>
              <a:gd name="connsiteX50" fmla="*/ 452845 w 2144514"/>
              <a:gd name="connsiteY50" fmla="*/ 1393371 h 1950720"/>
              <a:gd name="connsiteX51" fmla="*/ 496388 w 2144514"/>
              <a:gd name="connsiteY51" fmla="*/ 1436914 h 1950720"/>
              <a:gd name="connsiteX52" fmla="*/ 566057 w 2144514"/>
              <a:gd name="connsiteY52" fmla="*/ 1541417 h 1950720"/>
              <a:gd name="connsiteX53" fmla="*/ 566057 w 2144514"/>
              <a:gd name="connsiteY53" fmla="*/ 1541417 h 1950720"/>
              <a:gd name="connsiteX54" fmla="*/ 592183 w 2144514"/>
              <a:gd name="connsiteY54" fmla="*/ 1584960 h 1950720"/>
              <a:gd name="connsiteX55" fmla="*/ 600891 w 2144514"/>
              <a:gd name="connsiteY55" fmla="*/ 1611086 h 1950720"/>
              <a:gd name="connsiteX56" fmla="*/ 627017 w 2144514"/>
              <a:gd name="connsiteY56" fmla="*/ 1654629 h 1950720"/>
              <a:gd name="connsiteX57" fmla="*/ 644434 w 2144514"/>
              <a:gd name="connsiteY57" fmla="*/ 1724297 h 1950720"/>
              <a:gd name="connsiteX58" fmla="*/ 653143 w 2144514"/>
              <a:gd name="connsiteY58" fmla="*/ 1811383 h 1950720"/>
              <a:gd name="connsiteX59" fmla="*/ 679268 w 2144514"/>
              <a:gd name="connsiteY59" fmla="*/ 1837509 h 1950720"/>
              <a:gd name="connsiteX60" fmla="*/ 722811 w 2144514"/>
              <a:gd name="connsiteY60" fmla="*/ 1881051 h 1950720"/>
              <a:gd name="connsiteX61" fmla="*/ 792480 w 2144514"/>
              <a:gd name="connsiteY61" fmla="*/ 1942011 h 1950720"/>
              <a:gd name="connsiteX62" fmla="*/ 818605 w 2144514"/>
              <a:gd name="connsiteY62" fmla="*/ 1950720 h 1950720"/>
              <a:gd name="connsiteX63" fmla="*/ 1079863 w 2144514"/>
              <a:gd name="connsiteY63" fmla="*/ 1933303 h 1950720"/>
              <a:gd name="connsiteX64" fmla="*/ 1132114 w 2144514"/>
              <a:gd name="connsiteY64" fmla="*/ 1915886 h 1950720"/>
              <a:gd name="connsiteX65" fmla="*/ 1210491 w 2144514"/>
              <a:gd name="connsiteY65" fmla="*/ 1889760 h 1950720"/>
              <a:gd name="connsiteX66" fmla="*/ 1236617 w 2144514"/>
              <a:gd name="connsiteY66" fmla="*/ 1881051 h 1950720"/>
              <a:gd name="connsiteX67" fmla="*/ 1306285 w 2144514"/>
              <a:gd name="connsiteY67" fmla="*/ 1846217 h 1950720"/>
              <a:gd name="connsiteX68" fmla="*/ 1384663 w 2144514"/>
              <a:gd name="connsiteY68" fmla="*/ 1828800 h 1950720"/>
              <a:gd name="connsiteX69" fmla="*/ 1558834 w 2144514"/>
              <a:gd name="connsiteY69" fmla="*/ 1837509 h 1950720"/>
              <a:gd name="connsiteX70" fmla="*/ 1593668 w 2144514"/>
              <a:gd name="connsiteY70" fmla="*/ 1846217 h 1950720"/>
              <a:gd name="connsiteX71" fmla="*/ 1645920 w 2144514"/>
              <a:gd name="connsiteY71" fmla="*/ 1881051 h 1950720"/>
              <a:gd name="connsiteX72" fmla="*/ 1698171 w 2144514"/>
              <a:gd name="connsiteY72" fmla="*/ 1898469 h 1950720"/>
              <a:gd name="connsiteX73" fmla="*/ 1828800 w 2144514"/>
              <a:gd name="connsiteY73" fmla="*/ 1889760 h 1950720"/>
              <a:gd name="connsiteX74" fmla="*/ 1863634 w 2144514"/>
              <a:gd name="connsiteY74" fmla="*/ 1881051 h 1950720"/>
              <a:gd name="connsiteX75" fmla="*/ 1881051 w 2144514"/>
              <a:gd name="connsiteY75" fmla="*/ 1854926 h 1950720"/>
              <a:gd name="connsiteX76" fmla="*/ 1933303 w 2144514"/>
              <a:gd name="connsiteY76" fmla="*/ 1811383 h 1950720"/>
              <a:gd name="connsiteX77" fmla="*/ 1950720 w 2144514"/>
              <a:gd name="connsiteY77" fmla="*/ 1776549 h 1950720"/>
              <a:gd name="connsiteX78" fmla="*/ 1976845 w 2144514"/>
              <a:gd name="connsiteY78" fmla="*/ 1750423 h 1950720"/>
              <a:gd name="connsiteX79" fmla="*/ 1994263 w 2144514"/>
              <a:gd name="connsiteY79" fmla="*/ 1724297 h 1950720"/>
              <a:gd name="connsiteX80" fmla="*/ 2020388 w 2144514"/>
              <a:gd name="connsiteY80" fmla="*/ 1689463 h 1950720"/>
              <a:gd name="connsiteX81" fmla="*/ 2037805 w 2144514"/>
              <a:gd name="connsiteY81" fmla="*/ 1654629 h 1950720"/>
              <a:gd name="connsiteX82" fmla="*/ 2055223 w 2144514"/>
              <a:gd name="connsiteY82" fmla="*/ 1628503 h 1950720"/>
              <a:gd name="connsiteX83" fmla="*/ 2107474 w 2144514"/>
              <a:gd name="connsiteY83" fmla="*/ 1489166 h 1950720"/>
              <a:gd name="connsiteX84" fmla="*/ 2124891 w 2144514"/>
              <a:gd name="connsiteY84" fmla="*/ 1428206 h 1950720"/>
              <a:gd name="connsiteX85" fmla="*/ 2133600 w 2144514"/>
              <a:gd name="connsiteY85" fmla="*/ 1367246 h 1950720"/>
              <a:gd name="connsiteX86" fmla="*/ 2133600 w 2144514"/>
              <a:gd name="connsiteY86" fmla="*/ 879566 h 1950720"/>
              <a:gd name="connsiteX87" fmla="*/ 2107474 w 2144514"/>
              <a:gd name="connsiteY87" fmla="*/ 766354 h 1950720"/>
              <a:gd name="connsiteX88" fmla="*/ 2081348 w 2144514"/>
              <a:gd name="connsiteY88" fmla="*/ 748937 h 1950720"/>
              <a:gd name="connsiteX89" fmla="*/ 2037805 w 2144514"/>
              <a:gd name="connsiteY89" fmla="*/ 696686 h 1950720"/>
              <a:gd name="connsiteX90" fmla="*/ 1985554 w 2144514"/>
              <a:gd name="connsiteY90" fmla="*/ 670560 h 1950720"/>
              <a:gd name="connsiteX91" fmla="*/ 1959428 w 2144514"/>
              <a:gd name="connsiteY91" fmla="*/ 644434 h 1950720"/>
              <a:gd name="connsiteX92" fmla="*/ 1933303 w 2144514"/>
              <a:gd name="connsiteY92" fmla="*/ 627017 h 1950720"/>
              <a:gd name="connsiteX93" fmla="*/ 1915885 w 2144514"/>
              <a:gd name="connsiteY93" fmla="*/ 609600 h 1950720"/>
              <a:gd name="connsiteX94" fmla="*/ 1898468 w 2144514"/>
              <a:gd name="connsiteY94" fmla="*/ 583474 h 1950720"/>
              <a:gd name="connsiteX95" fmla="*/ 1872343 w 2144514"/>
              <a:gd name="connsiteY95" fmla="*/ 574766 h 1950720"/>
              <a:gd name="connsiteX96" fmla="*/ 1837508 w 2144514"/>
              <a:gd name="connsiteY96" fmla="*/ 539931 h 1950720"/>
              <a:gd name="connsiteX97" fmla="*/ 1802674 w 2144514"/>
              <a:gd name="connsiteY97" fmla="*/ 505097 h 1950720"/>
              <a:gd name="connsiteX98" fmla="*/ 1785257 w 2144514"/>
              <a:gd name="connsiteY98" fmla="*/ 478971 h 1950720"/>
              <a:gd name="connsiteX99" fmla="*/ 1733005 w 2144514"/>
              <a:gd name="connsiteY99" fmla="*/ 452846 h 1950720"/>
              <a:gd name="connsiteX100" fmla="*/ 1680754 w 2144514"/>
              <a:gd name="connsiteY100" fmla="*/ 374469 h 19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144514" h="1950720">
                <a:moveTo>
                  <a:pt x="1680754" y="374469"/>
                </a:moveTo>
                <a:cubicBezTo>
                  <a:pt x="1660434" y="352698"/>
                  <a:pt x="1634952" y="338741"/>
                  <a:pt x="1611085" y="322217"/>
                </a:cubicBezTo>
                <a:cubicBezTo>
                  <a:pt x="1597168" y="312582"/>
                  <a:pt x="1581626" y="305480"/>
                  <a:pt x="1567543" y="296091"/>
                </a:cubicBezTo>
                <a:cubicBezTo>
                  <a:pt x="1555466" y="288040"/>
                  <a:pt x="1544785" y="278017"/>
                  <a:pt x="1532708" y="269966"/>
                </a:cubicBezTo>
                <a:cubicBezTo>
                  <a:pt x="1518624" y="260577"/>
                  <a:pt x="1503519" y="252811"/>
                  <a:pt x="1489165" y="243840"/>
                </a:cubicBezTo>
                <a:cubicBezTo>
                  <a:pt x="1480290" y="238293"/>
                  <a:pt x="1471915" y="231970"/>
                  <a:pt x="1463040" y="226423"/>
                </a:cubicBezTo>
                <a:cubicBezTo>
                  <a:pt x="1448686" y="217452"/>
                  <a:pt x="1433851" y="209268"/>
                  <a:pt x="1419497" y="200297"/>
                </a:cubicBezTo>
                <a:cubicBezTo>
                  <a:pt x="1410621" y="194750"/>
                  <a:pt x="1402991" y="187003"/>
                  <a:pt x="1393371" y="182880"/>
                </a:cubicBezTo>
                <a:cubicBezTo>
                  <a:pt x="1382370" y="178165"/>
                  <a:pt x="1370148" y="177074"/>
                  <a:pt x="1358537" y="174171"/>
                </a:cubicBezTo>
                <a:cubicBezTo>
                  <a:pt x="1346926" y="165463"/>
                  <a:pt x="1337179" y="153436"/>
                  <a:pt x="1323703" y="148046"/>
                </a:cubicBezTo>
                <a:cubicBezTo>
                  <a:pt x="1280719" y="130853"/>
                  <a:pt x="1231383" y="139924"/>
                  <a:pt x="1193074" y="165463"/>
                </a:cubicBezTo>
                <a:cubicBezTo>
                  <a:pt x="1159310" y="187972"/>
                  <a:pt x="1176877" y="179570"/>
                  <a:pt x="1140823" y="191589"/>
                </a:cubicBezTo>
                <a:cubicBezTo>
                  <a:pt x="1105989" y="188686"/>
                  <a:pt x="1070596" y="189735"/>
                  <a:pt x="1036320" y="182880"/>
                </a:cubicBezTo>
                <a:cubicBezTo>
                  <a:pt x="1026057" y="180827"/>
                  <a:pt x="1019281" y="170656"/>
                  <a:pt x="1010194" y="165463"/>
                </a:cubicBezTo>
                <a:cubicBezTo>
                  <a:pt x="998923" y="159022"/>
                  <a:pt x="986369" y="154926"/>
                  <a:pt x="975360" y="148046"/>
                </a:cubicBezTo>
                <a:cubicBezTo>
                  <a:pt x="963052" y="140353"/>
                  <a:pt x="953127" y="129121"/>
                  <a:pt x="940525" y="121920"/>
                </a:cubicBezTo>
                <a:cubicBezTo>
                  <a:pt x="932555" y="117366"/>
                  <a:pt x="922837" y="116827"/>
                  <a:pt x="914400" y="113211"/>
                </a:cubicBezTo>
                <a:cubicBezTo>
                  <a:pt x="902468" y="108097"/>
                  <a:pt x="890697" y="102473"/>
                  <a:pt x="879565" y="95794"/>
                </a:cubicBezTo>
                <a:cubicBezTo>
                  <a:pt x="861615" y="85024"/>
                  <a:pt x="847622" y="66037"/>
                  <a:pt x="827314" y="60960"/>
                </a:cubicBezTo>
                <a:cubicBezTo>
                  <a:pt x="815703" y="58057"/>
                  <a:pt x="803751" y="56277"/>
                  <a:pt x="792480" y="52251"/>
                </a:cubicBezTo>
                <a:cubicBezTo>
                  <a:pt x="763037" y="41735"/>
                  <a:pt x="735055" y="27303"/>
                  <a:pt x="705394" y="17417"/>
                </a:cubicBezTo>
                <a:cubicBezTo>
                  <a:pt x="696685" y="14514"/>
                  <a:pt x="688300" y="10351"/>
                  <a:pt x="679268" y="8709"/>
                </a:cubicBezTo>
                <a:cubicBezTo>
                  <a:pt x="656242" y="4522"/>
                  <a:pt x="632823" y="2903"/>
                  <a:pt x="609600" y="0"/>
                </a:cubicBezTo>
                <a:cubicBezTo>
                  <a:pt x="542834" y="2903"/>
                  <a:pt x="475949" y="3772"/>
                  <a:pt x="409303" y="8709"/>
                </a:cubicBezTo>
                <a:cubicBezTo>
                  <a:pt x="397367" y="9593"/>
                  <a:pt x="385469" y="12702"/>
                  <a:pt x="374468" y="17417"/>
                </a:cubicBezTo>
                <a:cubicBezTo>
                  <a:pt x="347275" y="29071"/>
                  <a:pt x="310024" y="73153"/>
                  <a:pt x="296091" y="87086"/>
                </a:cubicBezTo>
                <a:lnTo>
                  <a:pt x="269965" y="113211"/>
                </a:lnTo>
                <a:lnTo>
                  <a:pt x="243840" y="139337"/>
                </a:lnTo>
                <a:cubicBezTo>
                  <a:pt x="240937" y="148046"/>
                  <a:pt x="239236" y="157252"/>
                  <a:pt x="235131" y="165463"/>
                </a:cubicBezTo>
                <a:cubicBezTo>
                  <a:pt x="230450" y="174824"/>
                  <a:pt x="221965" y="182025"/>
                  <a:pt x="217714" y="191589"/>
                </a:cubicBezTo>
                <a:cubicBezTo>
                  <a:pt x="210258" y="208366"/>
                  <a:pt x="200297" y="243840"/>
                  <a:pt x="200297" y="243840"/>
                </a:cubicBezTo>
                <a:cubicBezTo>
                  <a:pt x="197394" y="307703"/>
                  <a:pt x="197949" y="371817"/>
                  <a:pt x="191588" y="435429"/>
                </a:cubicBezTo>
                <a:cubicBezTo>
                  <a:pt x="184432" y="506989"/>
                  <a:pt x="173884" y="491540"/>
                  <a:pt x="156754" y="548640"/>
                </a:cubicBezTo>
                <a:cubicBezTo>
                  <a:pt x="131432" y="633048"/>
                  <a:pt x="167002" y="554268"/>
                  <a:pt x="130628" y="627017"/>
                </a:cubicBezTo>
                <a:cubicBezTo>
                  <a:pt x="127725" y="641531"/>
                  <a:pt x="126601" y="656518"/>
                  <a:pt x="121920" y="670560"/>
                </a:cubicBezTo>
                <a:cubicBezTo>
                  <a:pt x="117815" y="682876"/>
                  <a:pt x="111182" y="694262"/>
                  <a:pt x="104503" y="705394"/>
                </a:cubicBezTo>
                <a:cubicBezTo>
                  <a:pt x="104496" y="705405"/>
                  <a:pt x="60963" y="770702"/>
                  <a:pt x="52251" y="783771"/>
                </a:cubicBezTo>
                <a:lnTo>
                  <a:pt x="17417" y="836023"/>
                </a:lnTo>
                <a:lnTo>
                  <a:pt x="0" y="862149"/>
                </a:lnTo>
                <a:cubicBezTo>
                  <a:pt x="2903" y="920206"/>
                  <a:pt x="3672" y="978409"/>
                  <a:pt x="8708" y="1036320"/>
                </a:cubicBezTo>
                <a:cubicBezTo>
                  <a:pt x="9503" y="1045465"/>
                  <a:pt x="13312" y="1054235"/>
                  <a:pt x="17417" y="1062446"/>
                </a:cubicBezTo>
                <a:cubicBezTo>
                  <a:pt x="22098" y="1071807"/>
                  <a:pt x="27433" y="1081170"/>
                  <a:pt x="34834" y="1088571"/>
                </a:cubicBezTo>
                <a:cubicBezTo>
                  <a:pt x="51717" y="1105454"/>
                  <a:pt x="65835" y="1107614"/>
                  <a:pt x="87085" y="1114697"/>
                </a:cubicBezTo>
                <a:cubicBezTo>
                  <a:pt x="219021" y="1246633"/>
                  <a:pt x="78726" y="1111265"/>
                  <a:pt x="174171" y="1193074"/>
                </a:cubicBezTo>
                <a:cubicBezTo>
                  <a:pt x="212536" y="1225958"/>
                  <a:pt x="188116" y="1215941"/>
                  <a:pt x="235131" y="1245326"/>
                </a:cubicBezTo>
                <a:cubicBezTo>
                  <a:pt x="246140" y="1252206"/>
                  <a:pt x="258694" y="1256302"/>
                  <a:pt x="269965" y="1262743"/>
                </a:cubicBezTo>
                <a:cubicBezTo>
                  <a:pt x="279052" y="1267936"/>
                  <a:pt x="286471" y="1276037"/>
                  <a:pt x="296091" y="1280160"/>
                </a:cubicBezTo>
                <a:cubicBezTo>
                  <a:pt x="307092" y="1284875"/>
                  <a:pt x="319718" y="1284666"/>
                  <a:pt x="330925" y="1288869"/>
                </a:cubicBezTo>
                <a:cubicBezTo>
                  <a:pt x="356183" y="1298341"/>
                  <a:pt x="370226" y="1309263"/>
                  <a:pt x="391885" y="1323703"/>
                </a:cubicBezTo>
                <a:cubicBezTo>
                  <a:pt x="438334" y="1393374"/>
                  <a:pt x="377370" y="1309188"/>
                  <a:pt x="435428" y="1367246"/>
                </a:cubicBezTo>
                <a:cubicBezTo>
                  <a:pt x="442829" y="1374647"/>
                  <a:pt x="445953" y="1385494"/>
                  <a:pt x="452845" y="1393371"/>
                </a:cubicBezTo>
                <a:cubicBezTo>
                  <a:pt x="466362" y="1408819"/>
                  <a:pt x="496388" y="1436914"/>
                  <a:pt x="496388" y="1436914"/>
                </a:cubicBezTo>
                <a:cubicBezTo>
                  <a:pt x="526787" y="1497713"/>
                  <a:pt x="506016" y="1461363"/>
                  <a:pt x="566057" y="1541417"/>
                </a:cubicBezTo>
                <a:lnTo>
                  <a:pt x="566057" y="1541417"/>
                </a:lnTo>
                <a:cubicBezTo>
                  <a:pt x="574766" y="1555931"/>
                  <a:pt x="584613" y="1569820"/>
                  <a:pt x="592183" y="1584960"/>
                </a:cubicBezTo>
                <a:cubicBezTo>
                  <a:pt x="596288" y="1593171"/>
                  <a:pt x="596786" y="1602875"/>
                  <a:pt x="600891" y="1611086"/>
                </a:cubicBezTo>
                <a:cubicBezTo>
                  <a:pt x="608461" y="1626226"/>
                  <a:pt x="618308" y="1640115"/>
                  <a:pt x="627017" y="1654629"/>
                </a:cubicBezTo>
                <a:cubicBezTo>
                  <a:pt x="632823" y="1677852"/>
                  <a:pt x="642052" y="1700478"/>
                  <a:pt x="644434" y="1724297"/>
                </a:cubicBezTo>
                <a:cubicBezTo>
                  <a:pt x="647337" y="1753326"/>
                  <a:pt x="644564" y="1783500"/>
                  <a:pt x="653143" y="1811383"/>
                </a:cubicBezTo>
                <a:cubicBezTo>
                  <a:pt x="656765" y="1823154"/>
                  <a:pt x="670560" y="1828800"/>
                  <a:pt x="679268" y="1837509"/>
                </a:cubicBezTo>
                <a:cubicBezTo>
                  <a:pt x="695888" y="1887364"/>
                  <a:pt x="674386" y="1843387"/>
                  <a:pt x="722811" y="1881051"/>
                </a:cubicBezTo>
                <a:cubicBezTo>
                  <a:pt x="763677" y="1912836"/>
                  <a:pt x="754414" y="1922977"/>
                  <a:pt x="792480" y="1942011"/>
                </a:cubicBezTo>
                <a:cubicBezTo>
                  <a:pt x="800690" y="1946116"/>
                  <a:pt x="809897" y="1947817"/>
                  <a:pt x="818605" y="1950720"/>
                </a:cubicBezTo>
                <a:cubicBezTo>
                  <a:pt x="854050" y="1949243"/>
                  <a:pt x="1007249" y="1951456"/>
                  <a:pt x="1079863" y="1933303"/>
                </a:cubicBezTo>
                <a:cubicBezTo>
                  <a:pt x="1097674" y="1928850"/>
                  <a:pt x="1114697" y="1921692"/>
                  <a:pt x="1132114" y="1915886"/>
                </a:cubicBezTo>
                <a:lnTo>
                  <a:pt x="1210491" y="1889760"/>
                </a:lnTo>
                <a:cubicBezTo>
                  <a:pt x="1219200" y="1886857"/>
                  <a:pt x="1228979" y="1886143"/>
                  <a:pt x="1236617" y="1881051"/>
                </a:cubicBezTo>
                <a:cubicBezTo>
                  <a:pt x="1268616" y="1859719"/>
                  <a:pt x="1263679" y="1860419"/>
                  <a:pt x="1306285" y="1846217"/>
                </a:cubicBezTo>
                <a:cubicBezTo>
                  <a:pt x="1324724" y="1840071"/>
                  <a:pt x="1367418" y="1832249"/>
                  <a:pt x="1384663" y="1828800"/>
                </a:cubicBezTo>
                <a:cubicBezTo>
                  <a:pt x="1442720" y="1831703"/>
                  <a:pt x="1500905" y="1832682"/>
                  <a:pt x="1558834" y="1837509"/>
                </a:cubicBezTo>
                <a:cubicBezTo>
                  <a:pt x="1570761" y="1838503"/>
                  <a:pt x="1582963" y="1840865"/>
                  <a:pt x="1593668" y="1846217"/>
                </a:cubicBezTo>
                <a:cubicBezTo>
                  <a:pt x="1612391" y="1855578"/>
                  <a:pt x="1626061" y="1874431"/>
                  <a:pt x="1645920" y="1881051"/>
                </a:cubicBezTo>
                <a:lnTo>
                  <a:pt x="1698171" y="1898469"/>
                </a:lnTo>
                <a:cubicBezTo>
                  <a:pt x="1741714" y="1895566"/>
                  <a:pt x="1785400" y="1894329"/>
                  <a:pt x="1828800" y="1889760"/>
                </a:cubicBezTo>
                <a:cubicBezTo>
                  <a:pt x="1840703" y="1888507"/>
                  <a:pt x="1853675" y="1887690"/>
                  <a:pt x="1863634" y="1881051"/>
                </a:cubicBezTo>
                <a:cubicBezTo>
                  <a:pt x="1872342" y="1875245"/>
                  <a:pt x="1874351" y="1862966"/>
                  <a:pt x="1881051" y="1854926"/>
                </a:cubicBezTo>
                <a:cubicBezTo>
                  <a:pt x="1902006" y="1829780"/>
                  <a:pt x="1907613" y="1828509"/>
                  <a:pt x="1933303" y="1811383"/>
                </a:cubicBezTo>
                <a:cubicBezTo>
                  <a:pt x="1939109" y="1799772"/>
                  <a:pt x="1943175" y="1787113"/>
                  <a:pt x="1950720" y="1776549"/>
                </a:cubicBezTo>
                <a:cubicBezTo>
                  <a:pt x="1957878" y="1766527"/>
                  <a:pt x="1968961" y="1759884"/>
                  <a:pt x="1976845" y="1750423"/>
                </a:cubicBezTo>
                <a:cubicBezTo>
                  <a:pt x="1983546" y="1742382"/>
                  <a:pt x="1988179" y="1732814"/>
                  <a:pt x="1994263" y="1724297"/>
                </a:cubicBezTo>
                <a:cubicBezTo>
                  <a:pt x="2002699" y="1712486"/>
                  <a:pt x="2012696" y="1701771"/>
                  <a:pt x="2020388" y="1689463"/>
                </a:cubicBezTo>
                <a:cubicBezTo>
                  <a:pt x="2027268" y="1678454"/>
                  <a:pt x="2031364" y="1665900"/>
                  <a:pt x="2037805" y="1654629"/>
                </a:cubicBezTo>
                <a:cubicBezTo>
                  <a:pt x="2042998" y="1645541"/>
                  <a:pt x="2050837" y="1638006"/>
                  <a:pt x="2055223" y="1628503"/>
                </a:cubicBezTo>
                <a:cubicBezTo>
                  <a:pt x="2073328" y="1589277"/>
                  <a:pt x="2093998" y="1532964"/>
                  <a:pt x="2107474" y="1489166"/>
                </a:cubicBezTo>
                <a:cubicBezTo>
                  <a:pt x="2113689" y="1468967"/>
                  <a:pt x="2120463" y="1448870"/>
                  <a:pt x="2124891" y="1428206"/>
                </a:cubicBezTo>
                <a:cubicBezTo>
                  <a:pt x="2129192" y="1408135"/>
                  <a:pt x="2130697" y="1387566"/>
                  <a:pt x="2133600" y="1367246"/>
                </a:cubicBezTo>
                <a:cubicBezTo>
                  <a:pt x="2148665" y="1141253"/>
                  <a:pt x="2147632" y="1216338"/>
                  <a:pt x="2133600" y="879566"/>
                </a:cubicBezTo>
                <a:cubicBezTo>
                  <a:pt x="2133205" y="870075"/>
                  <a:pt x="2121624" y="775787"/>
                  <a:pt x="2107474" y="766354"/>
                </a:cubicBezTo>
                <a:lnTo>
                  <a:pt x="2081348" y="748937"/>
                </a:lnTo>
                <a:cubicBezTo>
                  <a:pt x="2068495" y="729657"/>
                  <a:pt x="2057923" y="710098"/>
                  <a:pt x="2037805" y="696686"/>
                </a:cubicBezTo>
                <a:cubicBezTo>
                  <a:pt x="1959259" y="644322"/>
                  <a:pt x="2067767" y="739070"/>
                  <a:pt x="1985554" y="670560"/>
                </a:cubicBezTo>
                <a:cubicBezTo>
                  <a:pt x="1976093" y="662676"/>
                  <a:pt x="1968889" y="652319"/>
                  <a:pt x="1959428" y="644434"/>
                </a:cubicBezTo>
                <a:cubicBezTo>
                  <a:pt x="1951388" y="637734"/>
                  <a:pt x="1941476" y="633555"/>
                  <a:pt x="1933303" y="627017"/>
                </a:cubicBezTo>
                <a:cubicBezTo>
                  <a:pt x="1926892" y="621888"/>
                  <a:pt x="1921014" y="616011"/>
                  <a:pt x="1915885" y="609600"/>
                </a:cubicBezTo>
                <a:cubicBezTo>
                  <a:pt x="1909347" y="601427"/>
                  <a:pt x="1906641" y="590012"/>
                  <a:pt x="1898468" y="583474"/>
                </a:cubicBezTo>
                <a:cubicBezTo>
                  <a:pt x="1891300" y="577740"/>
                  <a:pt x="1881051" y="577669"/>
                  <a:pt x="1872343" y="574766"/>
                </a:cubicBezTo>
                <a:cubicBezTo>
                  <a:pt x="1849119" y="505097"/>
                  <a:pt x="1883955" y="586378"/>
                  <a:pt x="1837508" y="539931"/>
                </a:cubicBezTo>
                <a:cubicBezTo>
                  <a:pt x="1791062" y="493485"/>
                  <a:pt x="1872345" y="528322"/>
                  <a:pt x="1802674" y="505097"/>
                </a:cubicBezTo>
                <a:cubicBezTo>
                  <a:pt x="1796868" y="496388"/>
                  <a:pt x="1792658" y="486372"/>
                  <a:pt x="1785257" y="478971"/>
                </a:cubicBezTo>
                <a:cubicBezTo>
                  <a:pt x="1768375" y="462089"/>
                  <a:pt x="1754254" y="459928"/>
                  <a:pt x="1733005" y="452846"/>
                </a:cubicBezTo>
                <a:cubicBezTo>
                  <a:pt x="1699634" y="430598"/>
                  <a:pt x="1701074" y="396240"/>
                  <a:pt x="1680754" y="374469"/>
                </a:cubicBezTo>
                <a:close/>
              </a:path>
            </a:pathLst>
          </a:custGeom>
          <a:gradFill>
            <a:gsLst>
              <a:gs pos="0">
                <a:srgbClr val="4BB3FD">
                  <a:alpha val="30000"/>
                </a:srgbClr>
              </a:gs>
              <a:gs pos="88000">
                <a:srgbClr val="4BB3FD">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9582151" y="409917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8170947" y="427209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8536155" y="372978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9019172" y="409466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10458451" y="417826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10049377" y="443142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9423233" y="453570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10779793" y="45908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6905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Means Clustering</a:t>
            </a:r>
            <a:endParaRPr lang="en-GB" dirty="0"/>
          </a:p>
        </p:txBody>
      </p:sp>
      <p:sp>
        <p:nvSpPr>
          <p:cNvPr id="3" name="Content Placeholder 2"/>
          <p:cNvSpPr>
            <a:spLocks noGrp="1"/>
          </p:cNvSpPr>
          <p:nvPr>
            <p:ph idx="1"/>
          </p:nvPr>
        </p:nvSpPr>
        <p:spPr/>
        <p:txBody>
          <a:bodyPr/>
          <a:lstStyle/>
          <a:p>
            <a:pPr marL="0" indent="0">
              <a:buNone/>
            </a:pPr>
            <a:r>
              <a:rPr lang="en-GB" dirty="0" smtClean="0">
                <a:solidFill>
                  <a:srgbClr val="FE5C5E"/>
                </a:solidFill>
              </a:rPr>
              <a:t>Hard clustering. </a:t>
            </a:r>
            <a:r>
              <a:rPr lang="en-GB" dirty="0" smtClean="0"/>
              <a:t>Iterative method, splits data into </a:t>
            </a:r>
            <a:r>
              <a:rPr lang="en-GB" dirty="0" smtClean="0">
                <a:solidFill>
                  <a:srgbClr val="FE5C5E"/>
                </a:solidFill>
              </a:rPr>
              <a:t>k clusters</a:t>
            </a:r>
            <a:r>
              <a:rPr lang="en-GB" dirty="0" smtClean="0"/>
              <a:t>. K is predefined before hand. </a:t>
            </a:r>
          </a:p>
          <a:p>
            <a:pPr marL="0" indent="0">
              <a:buNone/>
            </a:pPr>
            <a:endParaRPr lang="en-GB" dirty="0"/>
          </a:p>
          <a:p>
            <a:pPr marL="0" indent="0">
              <a:buNone/>
            </a:pPr>
            <a:r>
              <a:rPr lang="en-GB" dirty="0" smtClean="0"/>
              <a:t>Much </a:t>
            </a:r>
            <a:r>
              <a:rPr lang="en-GB" dirty="0" smtClean="0">
                <a:solidFill>
                  <a:srgbClr val="FE5C5E"/>
                </a:solidFill>
              </a:rPr>
              <a:t>faster </a:t>
            </a:r>
            <a:r>
              <a:rPr lang="en-GB" dirty="0" smtClean="0"/>
              <a:t>than Hierarchical and is one of the most widely used algorithms. </a:t>
            </a:r>
          </a:p>
          <a:p>
            <a:pPr marL="0" indent="0">
              <a:buNone/>
            </a:pPr>
            <a:endParaRPr lang="en-GB" dirty="0"/>
          </a:p>
          <a:p>
            <a:pPr marL="0" indent="0">
              <a:buNone/>
            </a:pPr>
            <a:r>
              <a:rPr lang="en-GB" dirty="0" smtClean="0"/>
              <a:t>Data must be comparable by </a:t>
            </a:r>
            <a:r>
              <a:rPr lang="en-GB" dirty="0" smtClean="0">
                <a:solidFill>
                  <a:srgbClr val="FE5C5E"/>
                </a:solidFill>
              </a:rPr>
              <a:t>Euclidean distance. </a:t>
            </a:r>
            <a:r>
              <a:rPr lang="en-GB" dirty="0" smtClean="0"/>
              <a:t>Each cluster is </a:t>
            </a:r>
            <a:r>
              <a:rPr lang="en-GB" dirty="0" smtClean="0">
                <a:solidFill>
                  <a:srgbClr val="FE5C5E"/>
                </a:solidFill>
              </a:rPr>
              <a:t>radial</a:t>
            </a:r>
            <a:r>
              <a:rPr lang="en-GB" dirty="0" smtClean="0"/>
              <a:t> and spans a certain radius in n – dimensions.</a:t>
            </a:r>
            <a:endParaRPr lang="en-GB" dirty="0"/>
          </a:p>
        </p:txBody>
      </p:sp>
    </p:spTree>
    <p:extLst>
      <p:ext uri="{BB962C8B-B14F-4D97-AF65-F5344CB8AC3E}">
        <p14:creationId xmlns:p14="http://schemas.microsoft.com/office/powerpoint/2010/main" val="1787639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Means Clustering</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 </a:t>
            </a:r>
            <a:r>
              <a:rPr lang="en-GB" dirty="0" smtClean="0">
                <a:solidFill>
                  <a:srgbClr val="FE5C5E"/>
                </a:solidFill>
              </a:rPr>
              <a:t>Define </a:t>
            </a:r>
            <a:r>
              <a:rPr lang="en-GB" dirty="0" smtClean="0"/>
              <a:t>the number of groups,</a:t>
            </a:r>
            <a:r>
              <a:rPr lang="en-GB" dirty="0" smtClean="0">
                <a:solidFill>
                  <a:srgbClr val="FE5C5E"/>
                </a:solidFill>
              </a:rPr>
              <a:t> k</a:t>
            </a:r>
          </a:p>
          <a:p>
            <a:pPr marL="514350" indent="-514350">
              <a:buFont typeface="+mj-lt"/>
              <a:buAutoNum type="arabicPeriod"/>
            </a:pPr>
            <a:r>
              <a:rPr lang="en-GB" dirty="0" smtClean="0"/>
              <a:t> Randomly </a:t>
            </a:r>
            <a:r>
              <a:rPr lang="en-GB" dirty="0" smtClean="0">
                <a:solidFill>
                  <a:srgbClr val="FE5C5E"/>
                </a:solidFill>
              </a:rPr>
              <a:t>assign k centroids </a:t>
            </a:r>
            <a:r>
              <a:rPr lang="en-GB" dirty="0" smtClean="0"/>
              <a:t>(the centres of groups)</a:t>
            </a:r>
          </a:p>
          <a:p>
            <a:pPr marL="514350" indent="-514350">
              <a:buFont typeface="+mj-lt"/>
              <a:buAutoNum type="arabicPeriod"/>
            </a:pPr>
            <a:r>
              <a:rPr lang="en-GB" dirty="0" smtClean="0"/>
              <a:t> </a:t>
            </a:r>
            <a:r>
              <a:rPr lang="en-GB" dirty="0" smtClean="0">
                <a:solidFill>
                  <a:srgbClr val="FE5C5E"/>
                </a:solidFill>
              </a:rPr>
              <a:t>Classify</a:t>
            </a:r>
            <a:r>
              <a:rPr lang="en-GB" dirty="0" smtClean="0"/>
              <a:t> each data point as a member of a group</a:t>
            </a:r>
          </a:p>
          <a:p>
            <a:pPr marL="514350" indent="-514350">
              <a:buFont typeface="+mj-lt"/>
              <a:buAutoNum type="arabicPeriod"/>
            </a:pPr>
            <a:r>
              <a:rPr lang="en-GB" dirty="0" smtClean="0"/>
              <a:t> Repeat and </a:t>
            </a:r>
            <a:r>
              <a:rPr lang="en-GB" dirty="0" smtClean="0">
                <a:solidFill>
                  <a:srgbClr val="FE5C5E"/>
                </a:solidFill>
              </a:rPr>
              <a:t>update</a:t>
            </a:r>
            <a:r>
              <a:rPr lang="en-GB" dirty="0" smtClean="0"/>
              <a:t> centroids positions until </a:t>
            </a:r>
            <a:r>
              <a:rPr lang="en-GB" dirty="0" smtClean="0">
                <a:solidFill>
                  <a:srgbClr val="FE5C5E"/>
                </a:solidFill>
              </a:rPr>
              <a:t>convergence</a:t>
            </a:r>
          </a:p>
          <a:p>
            <a:pPr marL="514350" indent="-514350">
              <a:buFont typeface="+mj-lt"/>
              <a:buAutoNum type="arabicPeriod"/>
            </a:pPr>
            <a:r>
              <a:rPr lang="en-GB" dirty="0" smtClean="0"/>
              <a:t> </a:t>
            </a:r>
            <a:r>
              <a:rPr lang="en-GB" dirty="0" smtClean="0">
                <a:solidFill>
                  <a:srgbClr val="FE5C5E"/>
                </a:solidFill>
              </a:rPr>
              <a:t>Measure</a:t>
            </a:r>
            <a:r>
              <a:rPr lang="en-GB" dirty="0" smtClean="0"/>
              <a:t> the fit of the model to the data</a:t>
            </a:r>
          </a:p>
          <a:p>
            <a:pPr marL="514350" indent="-514350">
              <a:buFont typeface="+mj-lt"/>
              <a:buAutoNum type="arabicPeriod"/>
            </a:pPr>
            <a:r>
              <a:rPr lang="en-GB" dirty="0" smtClean="0"/>
              <a:t> </a:t>
            </a:r>
            <a:r>
              <a:rPr lang="en-GB" dirty="0" smtClean="0">
                <a:solidFill>
                  <a:srgbClr val="FE5C5E"/>
                </a:solidFill>
              </a:rPr>
              <a:t>Repeat</a:t>
            </a:r>
            <a:r>
              <a:rPr lang="en-GB" dirty="0" smtClean="0"/>
              <a:t> with several models and choose the best one</a:t>
            </a:r>
          </a:p>
          <a:p>
            <a:pPr marL="514350" indent="-514350">
              <a:buFont typeface="+mj-lt"/>
              <a:buAutoNum type="arabicPeriod"/>
            </a:pPr>
            <a:endParaRPr lang="en-GB" dirty="0" smtClean="0"/>
          </a:p>
          <a:p>
            <a:pPr marL="0" indent="0">
              <a:buNone/>
            </a:pPr>
            <a:r>
              <a:rPr lang="en-GB" dirty="0" smtClean="0"/>
              <a:t>That was a lot to take in, so let’s go through this step by step</a:t>
            </a:r>
            <a:endParaRPr lang="en-GB" dirty="0"/>
          </a:p>
        </p:txBody>
      </p:sp>
    </p:spTree>
    <p:extLst>
      <p:ext uri="{BB962C8B-B14F-4D97-AF65-F5344CB8AC3E}">
        <p14:creationId xmlns:p14="http://schemas.microsoft.com/office/powerpoint/2010/main" val="693680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Means Clustering </a:t>
            </a:r>
            <a:r>
              <a:rPr lang="en-GB" sz="2800" dirty="0">
                <a:solidFill>
                  <a:srgbClr val="FE5C5E"/>
                </a:solidFill>
              </a:rPr>
              <a:t>D</a:t>
            </a:r>
            <a:r>
              <a:rPr lang="en-GB" sz="2800" dirty="0" smtClean="0">
                <a:solidFill>
                  <a:srgbClr val="FE5C5E"/>
                </a:solidFill>
              </a:rPr>
              <a:t>efine k groups</a:t>
            </a:r>
            <a:endParaRPr lang="en-GB" dirty="0">
              <a:solidFill>
                <a:srgbClr val="FE5C5E"/>
              </a:solidFill>
            </a:endParaRPr>
          </a:p>
        </p:txBody>
      </p:sp>
      <p:sp>
        <p:nvSpPr>
          <p:cNvPr id="3" name="Content Placeholder 2"/>
          <p:cNvSpPr>
            <a:spLocks noGrp="1"/>
          </p:cNvSpPr>
          <p:nvPr>
            <p:ph idx="1"/>
          </p:nvPr>
        </p:nvSpPr>
        <p:spPr/>
        <p:txBody>
          <a:bodyPr/>
          <a:lstStyle/>
          <a:p>
            <a:pPr marL="0" indent="0">
              <a:buNone/>
            </a:pPr>
            <a:r>
              <a:rPr lang="en-GB" dirty="0" smtClean="0"/>
              <a:t>We will be using K Means on a mailing list dataset. By grouping the data we can find certain groups of consumers and potentially </a:t>
            </a:r>
            <a:r>
              <a:rPr lang="en-GB" dirty="0" smtClean="0">
                <a:solidFill>
                  <a:srgbClr val="FE5C5E"/>
                </a:solidFill>
              </a:rPr>
              <a:t>isolate behaviours,</a:t>
            </a:r>
            <a:r>
              <a:rPr lang="en-GB" dirty="0" smtClean="0"/>
              <a:t> possibly for advertising.</a:t>
            </a:r>
          </a:p>
          <a:p>
            <a:pPr marL="0" indent="0">
              <a:buNone/>
            </a:pPr>
            <a:endParaRPr lang="en-GB" dirty="0"/>
          </a:p>
          <a:p>
            <a:pPr marL="0" indent="0">
              <a:buNone/>
            </a:pPr>
            <a:r>
              <a:rPr lang="en-GB" dirty="0" smtClean="0"/>
              <a:t>Currently the </a:t>
            </a:r>
            <a:r>
              <a:rPr lang="en-GB" dirty="0" smtClean="0">
                <a:solidFill>
                  <a:srgbClr val="FE5C5E"/>
                </a:solidFill>
              </a:rPr>
              <a:t>optimum value </a:t>
            </a:r>
            <a:r>
              <a:rPr lang="en-GB" dirty="0" smtClean="0"/>
              <a:t>of groups is unknown to me. I can graph the data to produce an estimate but later on we will talk about techniques to find k.</a:t>
            </a:r>
            <a:endParaRPr lang="en-GB" dirty="0"/>
          </a:p>
        </p:txBody>
      </p:sp>
    </p:spTree>
    <p:extLst>
      <p:ext uri="{BB962C8B-B14F-4D97-AF65-F5344CB8AC3E}">
        <p14:creationId xmlns:p14="http://schemas.microsoft.com/office/powerpoint/2010/main" val="2344764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Means Clustering </a:t>
            </a:r>
            <a:r>
              <a:rPr lang="en-GB" sz="2800" dirty="0">
                <a:solidFill>
                  <a:srgbClr val="FE5C5E"/>
                </a:solidFill>
              </a:rPr>
              <a:t>D</a:t>
            </a:r>
            <a:r>
              <a:rPr lang="en-GB" sz="2800" dirty="0" smtClean="0">
                <a:solidFill>
                  <a:srgbClr val="FE5C5E"/>
                </a:solidFill>
              </a:rPr>
              <a:t>efine k groups</a:t>
            </a:r>
            <a:endParaRPr lang="en-GB" dirty="0">
              <a:solidFill>
                <a:srgbClr val="FE5C5E"/>
              </a:solidFill>
            </a:endParaRPr>
          </a:p>
        </p:txBody>
      </p:sp>
      <p:sp>
        <p:nvSpPr>
          <p:cNvPr id="3" name="Content Placeholder 2"/>
          <p:cNvSpPr>
            <a:spLocks noGrp="1"/>
          </p:cNvSpPr>
          <p:nvPr>
            <p:ph idx="1"/>
          </p:nvPr>
        </p:nvSpPr>
        <p:spPr>
          <a:xfrm>
            <a:off x="3319461" y="5967413"/>
            <a:ext cx="5534025" cy="371475"/>
          </a:xfrm>
        </p:spPr>
        <p:txBody>
          <a:bodyPr>
            <a:normAutofit/>
          </a:bodyPr>
          <a:lstStyle/>
          <a:p>
            <a:pPr marL="0" indent="0" algn="ctr">
              <a:buNone/>
            </a:pPr>
            <a:r>
              <a:rPr lang="en-GB" sz="2000" dirty="0" smtClean="0"/>
              <a:t>Annual Income</a:t>
            </a:r>
            <a:endParaRPr lang="en-GB" sz="2000" dirty="0"/>
          </a:p>
        </p:txBody>
      </p:sp>
      <p:pic>
        <p:nvPicPr>
          <p:cNvPr id="5" name="Picture 4"/>
          <p:cNvPicPr>
            <a:picLocks noChangeAspect="1"/>
          </p:cNvPicPr>
          <p:nvPr/>
        </p:nvPicPr>
        <p:blipFill rotWithShape="1">
          <a:blip r:embed="rId2"/>
          <a:srcRect l="9841" t="3491" r="2855" b="10850"/>
          <a:stretch/>
        </p:blipFill>
        <p:spPr>
          <a:xfrm>
            <a:off x="3319462" y="2328863"/>
            <a:ext cx="5534025" cy="3571875"/>
          </a:xfrm>
          <a:prstGeom prst="rect">
            <a:avLst/>
          </a:prstGeom>
        </p:spPr>
      </p:pic>
      <p:sp>
        <p:nvSpPr>
          <p:cNvPr id="6" name="Content Placeholder 2"/>
          <p:cNvSpPr txBox="1">
            <a:spLocks/>
          </p:cNvSpPr>
          <p:nvPr/>
        </p:nvSpPr>
        <p:spPr>
          <a:xfrm rot="16200000">
            <a:off x="1162048" y="3929063"/>
            <a:ext cx="3571876"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Spending Score</a:t>
            </a:r>
            <a:endParaRPr lang="en-GB" sz="2000" dirty="0"/>
          </a:p>
        </p:txBody>
      </p:sp>
      <p:sp>
        <p:nvSpPr>
          <p:cNvPr id="7" name="Oval 6"/>
          <p:cNvSpPr/>
          <p:nvPr/>
        </p:nvSpPr>
        <p:spPr>
          <a:xfrm>
            <a:off x="3233736" y="4348162"/>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357685" y="3321843"/>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252785" y="2295525"/>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686423" y="1925238"/>
            <a:ext cx="2319340" cy="231934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593554" y="4086820"/>
            <a:ext cx="1971676" cy="1971676"/>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7294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4251415" y="3476538"/>
            <a:ext cx="1416801" cy="1416801"/>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649257" y="3976392"/>
            <a:ext cx="1416801" cy="1416801"/>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Assign Centroids</a:t>
            </a:r>
            <a:endParaRPr lang="en-GB" dirty="0">
              <a:solidFill>
                <a:srgbClr val="FE5C5E"/>
              </a:solidFill>
            </a:endParaRPr>
          </a:p>
        </p:txBody>
      </p:sp>
      <p:sp>
        <p:nvSpPr>
          <p:cNvPr id="3" name="Content Placeholder 2"/>
          <p:cNvSpPr>
            <a:spLocks noGrp="1"/>
          </p:cNvSpPr>
          <p:nvPr>
            <p:ph idx="1"/>
          </p:nvPr>
        </p:nvSpPr>
        <p:spPr>
          <a:xfrm>
            <a:off x="838200" y="1825624"/>
            <a:ext cx="10515600" cy="4727575"/>
          </a:xfrm>
        </p:spPr>
        <p:txBody>
          <a:bodyPr>
            <a:normAutofit fontScale="92500" lnSpcReduction="10000"/>
          </a:bodyPr>
          <a:lstStyle/>
          <a:p>
            <a:pPr marL="0" indent="0">
              <a:buNone/>
            </a:pPr>
            <a:r>
              <a:rPr lang="en-GB" dirty="0" smtClean="0"/>
              <a:t>Centroids are the centres of our clusters. Given our clusters are circular, there is one unambiguous centre.</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Initially these clusters will be randomly assigned in the data</a:t>
            </a:r>
          </a:p>
          <a:p>
            <a:pPr marL="0" indent="0">
              <a:buNone/>
            </a:pPr>
            <a:r>
              <a:rPr lang="en-GB" dirty="0" smtClean="0"/>
              <a:t>Other ‘centres’ exist, like k-medians or k-</a:t>
            </a:r>
            <a:r>
              <a:rPr lang="en-GB" dirty="0" err="1" smtClean="0"/>
              <a:t>medoids</a:t>
            </a:r>
            <a:endParaRPr lang="en-GB" dirty="0" smtClean="0"/>
          </a:p>
        </p:txBody>
      </p:sp>
      <p:grpSp>
        <p:nvGrpSpPr>
          <p:cNvPr id="4" name="Group 3"/>
          <p:cNvGrpSpPr/>
          <p:nvPr/>
        </p:nvGrpSpPr>
        <p:grpSpPr>
          <a:xfrm>
            <a:off x="4475246" y="3645336"/>
            <a:ext cx="2353513" cy="1493423"/>
            <a:chOff x="7613046" y="4454162"/>
            <a:chExt cx="2353513" cy="1493423"/>
          </a:xfrm>
        </p:grpSpPr>
        <p:sp>
          <p:nvSpPr>
            <p:cNvPr id="5" name="Oval 4"/>
            <p:cNvSpPr/>
            <p:nvPr/>
          </p:nvSpPr>
          <p:spPr>
            <a:xfrm>
              <a:off x="7613046" y="474846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7974452" y="445416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289528" y="467347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8393801" y="502512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9194642" y="494880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9019902" y="535125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9606771" y="513365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9074431" y="573903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8032579" y="538249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9758012" y="563476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Oval 18"/>
          <p:cNvSpPr/>
          <p:nvPr/>
        </p:nvSpPr>
        <p:spPr>
          <a:xfrm>
            <a:off x="6253383" y="4580518"/>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4861726" y="408066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368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5327036" y="3438047"/>
            <a:ext cx="1871443" cy="812673"/>
          </a:xfrm>
          <a:prstGeom prst="line">
            <a:avLst/>
          </a:prstGeom>
          <a:ln w="38100">
            <a:solidFill>
              <a:srgbClr val="4BB3FD"/>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1825625"/>
            <a:ext cx="10515600" cy="4546600"/>
          </a:xfrm>
        </p:spPr>
        <p:txBody>
          <a:bodyPr>
            <a:normAutofit fontScale="92500" lnSpcReduction="10000"/>
          </a:bodyPr>
          <a:lstStyle/>
          <a:p>
            <a:pPr marL="0" indent="0">
              <a:buNone/>
            </a:pPr>
            <a:r>
              <a:rPr lang="en-GB" dirty="0" smtClean="0"/>
              <a:t>For each data point we calculate the distance to each centroid. The data point is classified as a member of the closest centroid.</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smtClean="0"/>
              <a:t>distance metric = Euclidian</a:t>
            </a:r>
          </a:p>
        </p:txBody>
      </p:sp>
      <p:sp>
        <p:nvSpPr>
          <p:cNvPr id="17" name="Oval 16"/>
          <p:cNvSpPr/>
          <p:nvPr/>
        </p:nvSpPr>
        <p:spPr>
          <a:xfrm>
            <a:off x="6819026" y="3854056"/>
            <a:ext cx="758905" cy="758905"/>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3284686" y="3397406"/>
            <a:ext cx="758905" cy="758905"/>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Classify data points</a:t>
            </a:r>
            <a:endParaRPr lang="en-GB" dirty="0">
              <a:solidFill>
                <a:srgbClr val="FE5C5E"/>
              </a:solidFill>
            </a:endParaRPr>
          </a:p>
        </p:txBody>
      </p:sp>
      <p:sp>
        <p:nvSpPr>
          <p:cNvPr id="19" name="Oval 18"/>
          <p:cNvSpPr/>
          <p:nvPr/>
        </p:nvSpPr>
        <p:spPr>
          <a:xfrm>
            <a:off x="7094206" y="41313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59866" y="364550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851173" y="331866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851173" y="402706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3193948" y="305392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2834614" y="421250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7802607" y="382897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147932" y="483973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6700257" y="442105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043658" y="356859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p:nvCxnSpPr>
        <p:spPr>
          <a:xfrm flipV="1">
            <a:off x="3664139" y="3422937"/>
            <a:ext cx="1662897" cy="326845"/>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22763" y="331866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ontent Placeholder 2"/>
          <p:cNvSpPr txBox="1">
            <a:spLocks/>
          </p:cNvSpPr>
          <p:nvPr/>
        </p:nvSpPr>
        <p:spPr>
          <a:xfrm>
            <a:off x="5838472" y="5692543"/>
            <a:ext cx="3928269" cy="4586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a:t>
            </a:r>
            <a:r>
              <a:rPr lang="en-GB" dirty="0" smtClean="0"/>
              <a:t> = √(x – x’)</a:t>
            </a:r>
            <a:r>
              <a:rPr lang="en-GB" baseline="30000" dirty="0" smtClean="0"/>
              <a:t>2</a:t>
            </a:r>
            <a:r>
              <a:rPr lang="en-GB" dirty="0" smtClean="0"/>
              <a:t> + (y – y’)</a:t>
            </a:r>
            <a:r>
              <a:rPr lang="en-GB" baseline="30000" dirty="0" smtClean="0"/>
              <a:t>2</a:t>
            </a:r>
          </a:p>
        </p:txBody>
      </p:sp>
      <p:sp>
        <p:nvSpPr>
          <p:cNvPr id="39" name="Content Placeholder 2"/>
          <p:cNvSpPr txBox="1">
            <a:spLocks/>
          </p:cNvSpPr>
          <p:nvPr/>
        </p:nvSpPr>
        <p:spPr>
          <a:xfrm>
            <a:off x="5838472" y="6207722"/>
            <a:ext cx="5629628" cy="495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E5C5E"/>
                </a:solidFill>
              </a:rPr>
              <a:t>d</a:t>
            </a:r>
            <a:r>
              <a:rPr lang="en-GB" dirty="0" smtClean="0">
                <a:solidFill>
                  <a:srgbClr val="FE5C5E"/>
                </a:solidFill>
              </a:rPr>
              <a:t> = √</a:t>
            </a:r>
            <a:r>
              <a:rPr lang="en-GB" dirty="0">
                <a:solidFill>
                  <a:srgbClr val="FE5C5E"/>
                </a:solidFill>
              </a:rPr>
              <a:t>(x – x’)</a:t>
            </a:r>
            <a:r>
              <a:rPr lang="en-GB" baseline="30000" dirty="0">
                <a:solidFill>
                  <a:srgbClr val="FE5C5E"/>
                </a:solidFill>
              </a:rPr>
              <a:t>2</a:t>
            </a:r>
            <a:r>
              <a:rPr lang="en-GB" dirty="0">
                <a:solidFill>
                  <a:srgbClr val="FE5C5E"/>
                </a:solidFill>
              </a:rPr>
              <a:t> + (y – y’)</a:t>
            </a:r>
            <a:r>
              <a:rPr lang="en-GB" baseline="30000" dirty="0">
                <a:solidFill>
                  <a:srgbClr val="FE5C5E"/>
                </a:solidFill>
              </a:rPr>
              <a:t>2</a:t>
            </a:r>
            <a:r>
              <a:rPr lang="en-GB" dirty="0">
                <a:solidFill>
                  <a:srgbClr val="FE5C5E"/>
                </a:solidFill>
              </a:rPr>
              <a:t> </a:t>
            </a:r>
            <a:r>
              <a:rPr lang="en-GB" dirty="0" smtClean="0">
                <a:solidFill>
                  <a:srgbClr val="FE5C5E"/>
                </a:solidFill>
              </a:rPr>
              <a:t>+(z </a:t>
            </a:r>
            <a:r>
              <a:rPr lang="en-GB" dirty="0">
                <a:solidFill>
                  <a:srgbClr val="FE5C5E"/>
                </a:solidFill>
              </a:rPr>
              <a:t>– </a:t>
            </a:r>
            <a:r>
              <a:rPr lang="en-GB" dirty="0" smtClean="0">
                <a:solidFill>
                  <a:srgbClr val="FE5C5E"/>
                </a:solidFill>
              </a:rPr>
              <a:t>z’)</a:t>
            </a:r>
            <a:r>
              <a:rPr lang="en-GB" baseline="30000" dirty="0" smtClean="0">
                <a:solidFill>
                  <a:srgbClr val="FE5C5E"/>
                </a:solidFill>
              </a:rPr>
              <a:t>2</a:t>
            </a:r>
            <a:r>
              <a:rPr lang="en-GB" dirty="0" smtClean="0">
                <a:solidFill>
                  <a:srgbClr val="FE5C5E"/>
                </a:solidFill>
              </a:rPr>
              <a:t> …</a:t>
            </a:r>
            <a:endParaRPr lang="en-GB" dirty="0">
              <a:solidFill>
                <a:srgbClr val="FE5C5E"/>
              </a:solidFill>
            </a:endParaRPr>
          </a:p>
          <a:p>
            <a:pPr marL="0" indent="0">
              <a:buNone/>
            </a:pPr>
            <a:endParaRPr lang="en-GB" dirty="0">
              <a:solidFill>
                <a:srgbClr val="FE5C5E"/>
              </a:solidFill>
            </a:endParaRPr>
          </a:p>
        </p:txBody>
      </p:sp>
    </p:spTree>
    <p:extLst>
      <p:ext uri="{BB962C8B-B14F-4D97-AF65-F5344CB8AC3E}">
        <p14:creationId xmlns:p14="http://schemas.microsoft.com/office/powerpoint/2010/main" val="125488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273413" y="5503309"/>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5394209" y="4255923"/>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6891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273413" y="5503309"/>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5394209" y="4255923"/>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2050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273413" y="5503309"/>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p:cNvCxnSpPr/>
          <p:nvPr/>
        </p:nvCxnSpPr>
        <p:spPr>
          <a:xfrm flipV="1">
            <a:off x="4705630" y="5423657"/>
            <a:ext cx="285976" cy="51896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5394209" y="4255923"/>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p:cNvCxnSpPr/>
          <p:nvPr/>
        </p:nvCxnSpPr>
        <p:spPr>
          <a:xfrm flipV="1">
            <a:off x="5816099" y="4658689"/>
            <a:ext cx="1391748" cy="6106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91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546127" y="5007031"/>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705759" y="422479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1307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Clustering Algorithms</a:t>
            </a:r>
            <a:endParaRPr lang="en-GB" dirty="0"/>
          </a:p>
        </p:txBody>
      </p:sp>
      <p:sp>
        <p:nvSpPr>
          <p:cNvPr id="3" name="Content Placeholder 2"/>
          <p:cNvSpPr>
            <a:spLocks noGrp="1"/>
          </p:cNvSpPr>
          <p:nvPr>
            <p:ph idx="1"/>
          </p:nvPr>
        </p:nvSpPr>
        <p:spPr>
          <a:xfrm>
            <a:off x="838200" y="1825625"/>
            <a:ext cx="10515600" cy="1257209"/>
          </a:xfrm>
        </p:spPr>
        <p:txBody>
          <a:bodyPr/>
          <a:lstStyle/>
          <a:p>
            <a:pPr marL="0" indent="0">
              <a:buNone/>
            </a:pPr>
            <a:r>
              <a:rPr lang="en-GB" dirty="0" smtClean="0"/>
              <a:t>Clustering Algorithms help to </a:t>
            </a:r>
            <a:r>
              <a:rPr lang="en-GB" dirty="0" smtClean="0">
                <a:solidFill>
                  <a:srgbClr val="FE5C5E"/>
                </a:solidFill>
              </a:rPr>
              <a:t>split up data</a:t>
            </a:r>
            <a:r>
              <a:rPr lang="en-GB" dirty="0" smtClean="0"/>
              <a:t> into k unique groups.  Without any labels, therefore it is classified as </a:t>
            </a:r>
            <a:r>
              <a:rPr lang="en-GB" dirty="0" smtClean="0">
                <a:solidFill>
                  <a:srgbClr val="FE5C5E"/>
                </a:solidFill>
              </a:rPr>
              <a:t>unsupervised learning.</a:t>
            </a:r>
          </a:p>
          <a:p>
            <a:pPr marL="0" indent="0">
              <a:buNone/>
            </a:pPr>
            <a:endParaRPr lang="en-GB" dirty="0" smtClean="0"/>
          </a:p>
          <a:p>
            <a:pPr marL="0" indent="0">
              <a:buNone/>
            </a:pPr>
            <a:endParaRPr lang="en-GB" dirty="0"/>
          </a:p>
          <a:p>
            <a:pPr marL="0" indent="0">
              <a:buNone/>
            </a:pPr>
            <a:endParaRPr lang="en-GB" dirty="0" smtClean="0"/>
          </a:p>
        </p:txBody>
      </p:sp>
      <p:grpSp>
        <p:nvGrpSpPr>
          <p:cNvPr id="4" name="Group 3"/>
          <p:cNvGrpSpPr/>
          <p:nvPr/>
        </p:nvGrpSpPr>
        <p:grpSpPr>
          <a:xfrm>
            <a:off x="1984465" y="3479030"/>
            <a:ext cx="8223069" cy="509498"/>
            <a:chOff x="1561012" y="3409361"/>
            <a:chExt cx="8223069" cy="509498"/>
          </a:xfrm>
        </p:grpSpPr>
        <p:sp>
          <p:nvSpPr>
            <p:cNvPr id="27" name="Content Placeholder 2"/>
            <p:cNvSpPr txBox="1">
              <a:spLocks/>
            </p:cNvSpPr>
            <p:nvPr/>
          </p:nvSpPr>
          <p:spPr>
            <a:xfrm>
              <a:off x="1561012" y="3409361"/>
              <a:ext cx="2828109" cy="509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4BB3FD"/>
                  </a:solidFill>
                </a:rPr>
                <a:t>Hard clustering</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p:txBody>
        </p:sp>
        <p:sp>
          <p:nvSpPr>
            <p:cNvPr id="29" name="Content Placeholder 2"/>
            <p:cNvSpPr txBox="1">
              <a:spLocks/>
            </p:cNvSpPr>
            <p:nvPr/>
          </p:nvSpPr>
          <p:spPr>
            <a:xfrm>
              <a:off x="6955972" y="3409361"/>
              <a:ext cx="2828109" cy="509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FE5C5E"/>
                  </a:solidFill>
                </a:rPr>
                <a:t>Soft clustering</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p:txBody>
        </p:sp>
      </p:grpSp>
      <p:sp>
        <p:nvSpPr>
          <p:cNvPr id="75" name="Oval 74"/>
          <p:cNvSpPr/>
          <p:nvPr/>
        </p:nvSpPr>
        <p:spPr>
          <a:xfrm>
            <a:off x="8548093" y="4691932"/>
            <a:ext cx="1861104" cy="1861104"/>
          </a:xfrm>
          <a:prstGeom prst="ellipse">
            <a:avLst/>
          </a:prstGeom>
          <a:gradFill>
            <a:gsLst>
              <a:gs pos="0">
                <a:srgbClr val="4BB3FD">
                  <a:alpha val="30000"/>
                </a:srgbClr>
              </a:gs>
              <a:gs pos="75000">
                <a:srgbClr val="4BB3FD">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7099360" y="4168419"/>
            <a:ext cx="1980257" cy="1980257"/>
          </a:xfrm>
          <a:prstGeom prst="ellipse">
            <a:avLst/>
          </a:prstGeom>
          <a:gradFill>
            <a:gsLst>
              <a:gs pos="0">
                <a:srgbClr val="FE5C5E">
                  <a:alpha val="30000"/>
                </a:srgbClr>
              </a:gs>
              <a:gs pos="75000">
                <a:srgbClr val="FE5C5E">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Group 44"/>
          <p:cNvGrpSpPr/>
          <p:nvPr/>
        </p:nvGrpSpPr>
        <p:grpSpPr>
          <a:xfrm>
            <a:off x="2208296" y="4626411"/>
            <a:ext cx="2353513" cy="1493423"/>
            <a:chOff x="7613046" y="4454162"/>
            <a:chExt cx="2353513" cy="1493423"/>
          </a:xfrm>
        </p:grpSpPr>
        <p:sp>
          <p:nvSpPr>
            <p:cNvPr id="46" name="Oval 45"/>
            <p:cNvSpPr/>
            <p:nvPr/>
          </p:nvSpPr>
          <p:spPr>
            <a:xfrm>
              <a:off x="7613046" y="474846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7974452" y="445416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8289528" y="467347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014096" y="48820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8393801" y="502512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9194642" y="494880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9019902" y="535125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9606771" y="513365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9403189" y="545023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9074431" y="573903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a:off x="8032579" y="538249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p:cNvSpPr/>
            <p:nvPr/>
          </p:nvSpPr>
          <p:spPr>
            <a:xfrm>
              <a:off x="9758012" y="563476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9" name="Oval 58"/>
          <p:cNvSpPr/>
          <p:nvPr/>
        </p:nvSpPr>
        <p:spPr>
          <a:xfrm>
            <a:off x="3382307" y="4957467"/>
            <a:ext cx="1416801" cy="1416801"/>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1984465" y="4457613"/>
            <a:ext cx="1416801" cy="1416801"/>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2" name="Group 61"/>
          <p:cNvGrpSpPr/>
          <p:nvPr/>
        </p:nvGrpSpPr>
        <p:grpSpPr>
          <a:xfrm>
            <a:off x="7584585" y="4626411"/>
            <a:ext cx="2353513" cy="1493423"/>
            <a:chOff x="7613046" y="4454162"/>
            <a:chExt cx="2353513" cy="1493423"/>
          </a:xfrm>
        </p:grpSpPr>
        <p:sp>
          <p:nvSpPr>
            <p:cNvPr id="63" name="Oval 62"/>
            <p:cNvSpPr/>
            <p:nvPr/>
          </p:nvSpPr>
          <p:spPr>
            <a:xfrm>
              <a:off x="7613046" y="474846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7974452" y="445416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8289528" y="467347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8014096" y="48820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8393801" y="5025125"/>
              <a:ext cx="208547" cy="208547"/>
            </a:xfrm>
            <a:prstGeom prst="ellipse">
              <a:avLst/>
            </a:prstGeom>
            <a:solidFill>
              <a:srgbClr val="D288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9194642" y="4948809"/>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9019902" y="5351250"/>
              <a:ext cx="208547" cy="208547"/>
            </a:xfrm>
            <a:prstGeom prst="ellipse">
              <a:avLst/>
            </a:prstGeom>
            <a:solidFill>
              <a:srgbClr val="939DC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9606771" y="513365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9403189" y="545023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9074431" y="573903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8032579" y="5382495"/>
              <a:ext cx="208547" cy="208547"/>
            </a:xfrm>
            <a:prstGeom prst="ellipse">
              <a:avLst/>
            </a:prstGeom>
            <a:solidFill>
              <a:srgbClr val="DF7B9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9758012" y="563476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36767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546127" y="5007031"/>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705759" y="422479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6264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546127" y="5007031"/>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705759" y="422479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p:cNvCxnSpPr/>
          <p:nvPr/>
        </p:nvCxnSpPr>
        <p:spPr>
          <a:xfrm flipV="1">
            <a:off x="4993754" y="4982487"/>
            <a:ext cx="172410" cy="4584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139649" y="4663817"/>
            <a:ext cx="508339" cy="4138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48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715922" y="4574938"/>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12351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6896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715922" y="4574938"/>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12351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7017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715922" y="4574938"/>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12351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p:cNvCxnSpPr/>
          <p:nvPr/>
        </p:nvCxnSpPr>
        <p:spPr>
          <a:xfrm flipV="1">
            <a:off x="7616365" y="4703026"/>
            <a:ext cx="174282" cy="108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167337" y="4943163"/>
            <a:ext cx="144468" cy="8357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57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860632" y="4473903"/>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27754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5085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860632" y="4473903"/>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27754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4736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860632" y="4473903"/>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277540" y="427408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p:cNvCxnSpPr/>
          <p:nvPr/>
        </p:nvCxnSpPr>
        <p:spPr>
          <a:xfrm flipV="1">
            <a:off x="5322529" y="4825840"/>
            <a:ext cx="144600" cy="11067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729960" y="4688672"/>
            <a:ext cx="312381" cy="136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789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After classifying each data point we can start to move the centroids. We take the mean average of each data point within each cluster and set the centroid of the group to this mean.</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952680" y="4411050"/>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Update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554937" y="443341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443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Notice how the cluster, centroids didn’t change during this iteration. We have reached a final state for this model. </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4952680" y="4411050"/>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Convergence</a:t>
            </a:r>
            <a:endParaRPr lang="en-GB" dirty="0">
              <a:solidFill>
                <a:srgbClr val="FE5C5E"/>
              </a:solidFill>
            </a:endParaRPr>
          </a:p>
        </p:txBody>
      </p:sp>
      <p:sp>
        <p:nvSpPr>
          <p:cNvPr id="19" name="Oval 18"/>
          <p:cNvSpPr/>
          <p:nvPr/>
        </p:nvSpPr>
        <p:spPr>
          <a:xfrm>
            <a:off x="8646709"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071549"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362856" y="42740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362856" y="498248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14272" y="460093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46297" y="51679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315401" y="53736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833794" y="51024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013927" y="49431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7346390" y="460093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4601357" y="58329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5467129" y="56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918519" y="511724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6226407" y="461729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6390767" y="414559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8333321" y="42948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7766262" y="424086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7661989" y="479848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8075448" y="458993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967275" y="555021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554937" y="443341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398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a:t>
            </a:r>
            <a:endParaRPr lang="en-GB" dirty="0"/>
          </a:p>
        </p:txBody>
      </p:sp>
      <p:sp>
        <p:nvSpPr>
          <p:cNvPr id="3" name="Content Placeholder 2"/>
          <p:cNvSpPr>
            <a:spLocks noGrp="1"/>
          </p:cNvSpPr>
          <p:nvPr>
            <p:ph idx="1"/>
          </p:nvPr>
        </p:nvSpPr>
        <p:spPr>
          <a:xfrm>
            <a:off x="838200" y="1825625"/>
            <a:ext cx="10515600" cy="1501049"/>
          </a:xfrm>
        </p:spPr>
        <p:txBody>
          <a:bodyPr/>
          <a:lstStyle/>
          <a:p>
            <a:r>
              <a:rPr lang="en-GB" dirty="0" smtClean="0">
                <a:solidFill>
                  <a:srgbClr val="FE5C5E"/>
                </a:solidFill>
              </a:rPr>
              <a:t>Pre-process data for supervised learning</a:t>
            </a:r>
          </a:p>
          <a:p>
            <a:r>
              <a:rPr lang="en-GB" dirty="0" smtClean="0"/>
              <a:t>Detect patterns (statistics)</a:t>
            </a:r>
          </a:p>
          <a:p>
            <a:r>
              <a:rPr lang="en-GB" dirty="0" smtClean="0"/>
              <a:t>Reduce data sizes and save time &amp; space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12938895"/>
              </p:ext>
            </p:extLst>
          </p:nvPr>
        </p:nvGraphicFramePr>
        <p:xfrm>
          <a:off x="838200" y="4246638"/>
          <a:ext cx="7574280" cy="1483360"/>
        </p:xfrm>
        <a:graphic>
          <a:graphicData uri="http://schemas.openxmlformats.org/drawingml/2006/table">
            <a:tbl>
              <a:tblPr bandRow="1">
                <a:tableStyleId>{5C22544A-7EE6-4342-B048-85BDC9FD1C3A}</a:tableStyleId>
              </a:tblPr>
              <a:tblGrid>
                <a:gridCol w="1893570">
                  <a:extLst>
                    <a:ext uri="{9D8B030D-6E8A-4147-A177-3AD203B41FA5}">
                      <a16:colId xmlns:a16="http://schemas.microsoft.com/office/drawing/2014/main" val="3758312509"/>
                    </a:ext>
                  </a:extLst>
                </a:gridCol>
                <a:gridCol w="1893570">
                  <a:extLst>
                    <a:ext uri="{9D8B030D-6E8A-4147-A177-3AD203B41FA5}">
                      <a16:colId xmlns:a16="http://schemas.microsoft.com/office/drawing/2014/main" val="2529056648"/>
                    </a:ext>
                  </a:extLst>
                </a:gridCol>
                <a:gridCol w="1893570">
                  <a:extLst>
                    <a:ext uri="{9D8B030D-6E8A-4147-A177-3AD203B41FA5}">
                      <a16:colId xmlns:a16="http://schemas.microsoft.com/office/drawing/2014/main" val="97142757"/>
                    </a:ext>
                  </a:extLst>
                </a:gridCol>
                <a:gridCol w="1893570">
                  <a:extLst>
                    <a:ext uri="{9D8B030D-6E8A-4147-A177-3AD203B41FA5}">
                      <a16:colId xmlns:a16="http://schemas.microsoft.com/office/drawing/2014/main" val="416842569"/>
                    </a:ext>
                  </a:extLst>
                </a:gridCol>
              </a:tblGrid>
              <a:tr h="370840">
                <a:tc>
                  <a:txBody>
                    <a:bodyPr/>
                    <a:lstStyle/>
                    <a:p>
                      <a:pPr algn="ctr"/>
                      <a:r>
                        <a:rPr lang="en-GB" sz="1400" dirty="0" smtClean="0">
                          <a:solidFill>
                            <a:schemeClr val="bg1"/>
                          </a:solidFill>
                          <a:latin typeface="Aileron Bold" panose="00000800000000000000" pitchFamily="50" charset="0"/>
                        </a:rPr>
                        <a:t>Petal</a:t>
                      </a:r>
                      <a:r>
                        <a:rPr lang="en-GB" sz="1400" baseline="0" dirty="0" smtClean="0">
                          <a:solidFill>
                            <a:schemeClr val="bg1"/>
                          </a:solidFill>
                          <a:latin typeface="Aileron Bold" panose="00000800000000000000" pitchFamily="50" charset="0"/>
                        </a:rPr>
                        <a:t> Length (cm)</a:t>
                      </a: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Petal Width (cm)</a:t>
                      </a: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 Petals</a:t>
                      </a: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Stem Length</a:t>
                      </a:r>
                      <a:r>
                        <a:rPr lang="en-GB" sz="1400" baseline="0" dirty="0" smtClean="0">
                          <a:solidFill>
                            <a:schemeClr val="bg1"/>
                          </a:solidFill>
                          <a:latin typeface="Aileron Bold" panose="00000800000000000000" pitchFamily="50" charset="0"/>
                        </a:rPr>
                        <a:t> (cm)</a:t>
                      </a:r>
                      <a:endParaRPr lang="en-GB" sz="1400"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737288699"/>
                  </a:ext>
                </a:extLst>
              </a:tr>
              <a:tr h="370840">
                <a:tc>
                  <a:txBody>
                    <a:bodyPr/>
                    <a:lstStyle/>
                    <a:p>
                      <a:r>
                        <a:rPr lang="en-GB" dirty="0" smtClean="0">
                          <a:solidFill>
                            <a:schemeClr val="bg1"/>
                          </a:solidFill>
                          <a:latin typeface="Aileron Bold" panose="00000800000000000000" pitchFamily="50" charset="0"/>
                        </a:rPr>
                        <a:t>0.7</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0.4</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4</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15</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1609780482"/>
                  </a:ext>
                </a:extLst>
              </a:tr>
              <a:tr h="370840">
                <a:tc>
                  <a:txBody>
                    <a:bodyPr/>
                    <a:lstStyle/>
                    <a:p>
                      <a:r>
                        <a:rPr lang="en-GB" dirty="0" smtClean="0">
                          <a:solidFill>
                            <a:schemeClr val="bg1"/>
                          </a:solidFill>
                          <a:latin typeface="Aileron Bold" panose="00000800000000000000" pitchFamily="50" charset="0"/>
                        </a:rPr>
                        <a:t>0.5</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0.2</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4</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12</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3882626824"/>
                  </a:ext>
                </a:extLst>
              </a:tr>
              <a:tr h="370840">
                <a:tc>
                  <a:txBody>
                    <a:bodyPr/>
                    <a:lstStyle/>
                    <a:p>
                      <a:r>
                        <a:rPr lang="en-GB" dirty="0" smtClean="0">
                          <a:solidFill>
                            <a:schemeClr val="bg1"/>
                          </a:solidFill>
                          <a:latin typeface="Aileron Bold" panose="00000800000000000000" pitchFamily="50" charset="0"/>
                        </a:rPr>
                        <a:t>0.4</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0.3</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5</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14</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299952678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9023284"/>
              </p:ext>
            </p:extLst>
          </p:nvPr>
        </p:nvGraphicFramePr>
        <p:xfrm>
          <a:off x="9460230" y="4246638"/>
          <a:ext cx="1893570" cy="1483360"/>
        </p:xfrm>
        <a:graphic>
          <a:graphicData uri="http://schemas.openxmlformats.org/drawingml/2006/table">
            <a:tbl>
              <a:tblPr bandRow="1">
                <a:tableStyleId>{5C22544A-7EE6-4342-B048-85BDC9FD1C3A}</a:tableStyleId>
              </a:tblPr>
              <a:tblGrid>
                <a:gridCol w="1893570">
                  <a:extLst>
                    <a:ext uri="{9D8B030D-6E8A-4147-A177-3AD203B41FA5}">
                      <a16:colId xmlns:a16="http://schemas.microsoft.com/office/drawing/2014/main" val="416842569"/>
                    </a:ext>
                  </a:extLst>
                </a:gridCol>
              </a:tblGrid>
              <a:tr h="370840">
                <a:tc>
                  <a:txBody>
                    <a:bodyPr/>
                    <a:lstStyle/>
                    <a:p>
                      <a:pPr algn="ctr"/>
                      <a:r>
                        <a:rPr lang="en-GB" sz="1400" dirty="0" smtClean="0">
                          <a:solidFill>
                            <a:schemeClr val="bg1"/>
                          </a:solidFill>
                          <a:latin typeface="Aileron Bold" panose="00000800000000000000" pitchFamily="50" charset="0"/>
                        </a:rPr>
                        <a:t>Cluster ID</a:t>
                      </a:r>
                      <a:endParaRPr lang="en-GB" sz="1400"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737288699"/>
                  </a:ext>
                </a:extLst>
              </a:tr>
              <a:tr h="370840">
                <a:tc>
                  <a:txBody>
                    <a:bodyPr/>
                    <a:lstStyle/>
                    <a:p>
                      <a:pPr algn="ctr"/>
                      <a:r>
                        <a:rPr lang="en-GB" dirty="0" smtClean="0">
                          <a:solidFill>
                            <a:schemeClr val="bg1"/>
                          </a:solidFill>
                          <a:latin typeface="Aileron Bold" panose="00000800000000000000" pitchFamily="50" charset="0"/>
                        </a:rPr>
                        <a:t>2</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1609780482"/>
                  </a:ext>
                </a:extLst>
              </a:tr>
              <a:tr h="370840">
                <a:tc>
                  <a:txBody>
                    <a:bodyPr/>
                    <a:lstStyle/>
                    <a:p>
                      <a:pPr algn="ctr"/>
                      <a:r>
                        <a:rPr lang="en-GB" dirty="0" smtClean="0">
                          <a:solidFill>
                            <a:schemeClr val="bg1"/>
                          </a:solidFill>
                          <a:latin typeface="Aileron Bold" panose="00000800000000000000" pitchFamily="50" charset="0"/>
                        </a:rPr>
                        <a:t>1</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3882626824"/>
                  </a:ext>
                </a:extLst>
              </a:tr>
              <a:tr h="370840">
                <a:tc>
                  <a:txBody>
                    <a:bodyPr/>
                    <a:lstStyle/>
                    <a:p>
                      <a:pPr algn="ctr"/>
                      <a:r>
                        <a:rPr lang="en-GB" dirty="0" smtClean="0">
                          <a:solidFill>
                            <a:schemeClr val="bg1"/>
                          </a:solidFill>
                          <a:latin typeface="Aileron Bold" panose="00000800000000000000" pitchFamily="50" charset="0"/>
                        </a:rPr>
                        <a:t>3</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2999526785"/>
                  </a:ext>
                </a:extLst>
              </a:tr>
            </a:tbl>
          </a:graphicData>
        </a:graphic>
      </p:graphicFrame>
      <p:sp>
        <p:nvSpPr>
          <p:cNvPr id="6" name="Right Arrow 5"/>
          <p:cNvSpPr/>
          <p:nvPr/>
        </p:nvSpPr>
        <p:spPr>
          <a:xfrm>
            <a:off x="8696869" y="4885456"/>
            <a:ext cx="478971" cy="205724"/>
          </a:xfrm>
          <a:prstGeom prst="rightArrow">
            <a:avLst>
              <a:gd name="adj1" fmla="val 50000"/>
              <a:gd name="adj2" fmla="val 777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7093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p:cNvSpPr/>
          <p:nvPr/>
        </p:nvSpPr>
        <p:spPr>
          <a:xfrm>
            <a:off x="6836703" y="4549858"/>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838200" y="1825625"/>
            <a:ext cx="10515600" cy="1875893"/>
          </a:xfrm>
        </p:spPr>
        <p:txBody>
          <a:bodyPr>
            <a:normAutofit/>
          </a:bodyPr>
          <a:lstStyle/>
          <a:p>
            <a:pPr marL="0" indent="0">
              <a:buNone/>
            </a:pPr>
            <a:r>
              <a:rPr lang="en-GB" dirty="0" smtClean="0"/>
              <a:t>Observe that based on our initial centroids we can come to different conclusion states. How do we know </a:t>
            </a:r>
            <a:r>
              <a:rPr lang="en-GB" dirty="0" smtClean="0">
                <a:solidFill>
                  <a:srgbClr val="FE5C5E"/>
                </a:solidFill>
              </a:rPr>
              <a:t>what states are the best?</a:t>
            </a:r>
            <a:r>
              <a:rPr lang="en-GB" dirty="0" smtClean="0"/>
              <a:t> We need a </a:t>
            </a:r>
            <a:r>
              <a:rPr lang="en-GB" dirty="0" smtClean="0">
                <a:solidFill>
                  <a:srgbClr val="FE5C5E"/>
                </a:solidFill>
              </a:rPr>
              <a:t>metric</a:t>
            </a:r>
            <a:r>
              <a:rPr lang="en-GB" dirty="0" smtClean="0"/>
              <a:t> for how well our model </a:t>
            </a:r>
            <a:r>
              <a:rPr lang="en-GB" dirty="0" smtClean="0">
                <a:solidFill>
                  <a:srgbClr val="FE5C5E"/>
                </a:solidFill>
              </a:rPr>
              <a:t>fits</a:t>
            </a:r>
            <a:r>
              <a:rPr lang="en-GB" dirty="0" smtClean="0"/>
              <a:t> the data.</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1782760" y="4101906"/>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Convergence</a:t>
            </a:r>
            <a:endParaRPr lang="en-GB" dirty="0">
              <a:solidFill>
                <a:srgbClr val="FE5C5E"/>
              </a:solidFill>
            </a:endParaRPr>
          </a:p>
        </p:txBody>
      </p:sp>
      <p:sp>
        <p:nvSpPr>
          <p:cNvPr id="19" name="Oval 18"/>
          <p:cNvSpPr/>
          <p:nvPr/>
        </p:nvSpPr>
        <p:spPr>
          <a:xfrm>
            <a:off x="5476789" y="42917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1901629" y="429178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192936" y="396494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2192936" y="467334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2544352" y="429178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1176377" y="485878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5145481" y="506446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663874" y="479334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844007" y="463401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4176470" y="42917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1431437" y="552378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2297209" y="529895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1748599" y="480810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3056487" y="430814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3220847" y="383645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5163401" y="398566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4596342" y="393171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4492069" y="448934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4905528" y="42807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1797355" y="524107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4385017" y="4124275"/>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8988371" y="4290158"/>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10900958" y="448053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325798" y="448053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7617105" y="415369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7617105" y="48620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7968521" y="448053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6600546" y="5047532"/>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10569650" y="52532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10088043" y="498209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9268176" y="482276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9600639" y="448053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6855606" y="571252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7721378" y="548770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7172768" y="499684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8480656" y="449689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a:off x="8645016" y="402520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p:cNvSpPr/>
          <p:nvPr/>
        </p:nvSpPr>
        <p:spPr>
          <a:xfrm>
            <a:off x="10587570" y="417441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a:off x="10020511" y="412046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9916238" y="467808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10329697" y="446953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7221524" y="542981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9277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6529220" y="4791332"/>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838200" y="1825625"/>
            <a:ext cx="10675620" cy="2103642"/>
          </a:xfrm>
        </p:spPr>
        <p:txBody>
          <a:bodyPr>
            <a:normAutofit fontScale="92500" lnSpcReduction="10000"/>
          </a:bodyPr>
          <a:lstStyle/>
          <a:p>
            <a:pPr marL="0" indent="0">
              <a:buNone/>
            </a:pPr>
            <a:r>
              <a:rPr lang="en-GB" dirty="0" smtClean="0"/>
              <a:t>We can measure the ‘fitness’ of a model, based on its </a:t>
            </a:r>
            <a:r>
              <a:rPr lang="en-GB" dirty="0" smtClean="0">
                <a:solidFill>
                  <a:srgbClr val="FE5C5E"/>
                </a:solidFill>
              </a:rPr>
              <a:t>variance. </a:t>
            </a:r>
            <a:r>
              <a:rPr lang="en-GB" dirty="0" smtClean="0"/>
              <a:t>Variance is the </a:t>
            </a:r>
            <a:r>
              <a:rPr lang="en-GB" dirty="0" smtClean="0">
                <a:solidFill>
                  <a:srgbClr val="FE5C5E"/>
                </a:solidFill>
              </a:rPr>
              <a:t>summation</a:t>
            </a:r>
            <a:r>
              <a:rPr lang="en-GB" dirty="0" smtClean="0"/>
              <a:t> of the Euclidean </a:t>
            </a:r>
            <a:r>
              <a:rPr lang="en-GB" dirty="0" smtClean="0">
                <a:solidFill>
                  <a:srgbClr val="FE5C5E"/>
                </a:solidFill>
              </a:rPr>
              <a:t>distances from the centre.</a:t>
            </a:r>
            <a:r>
              <a:rPr lang="en-GB" dirty="0" smtClean="0"/>
              <a:t> </a:t>
            </a:r>
          </a:p>
          <a:p>
            <a:pPr marL="0" indent="0">
              <a:buNone/>
            </a:pPr>
            <a:endParaRPr lang="en-GB" dirty="0" smtClean="0"/>
          </a:p>
          <a:p>
            <a:pPr marL="0" indent="0">
              <a:buNone/>
            </a:pPr>
            <a:r>
              <a:rPr lang="en-GB" dirty="0" smtClean="0"/>
              <a:t>The lower the variance the better the fit.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30" name="Oval 29"/>
          <p:cNvSpPr/>
          <p:nvPr/>
        </p:nvSpPr>
        <p:spPr>
          <a:xfrm>
            <a:off x="3984940" y="4733515"/>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Measure fit</a:t>
            </a:r>
            <a:endParaRPr lang="en-GB" dirty="0">
              <a:solidFill>
                <a:srgbClr val="FE5C5E"/>
              </a:solidFill>
            </a:endParaRPr>
          </a:p>
        </p:txBody>
      </p:sp>
      <p:sp>
        <p:nvSpPr>
          <p:cNvPr id="19" name="Oval 18"/>
          <p:cNvSpPr/>
          <p:nvPr/>
        </p:nvSpPr>
        <p:spPr>
          <a:xfrm>
            <a:off x="7621819" y="507962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735883" y="452496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433711" y="534617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746532" y="492339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7107708" y="574519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176010" y="549702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3735883" y="544175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537985" y="462924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7365581" y="461727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409958" y="452496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6617636" y="503486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p:cNvCxnSpPr/>
          <p:nvPr/>
        </p:nvCxnSpPr>
        <p:spPr>
          <a:xfrm flipH="1" flipV="1">
            <a:off x="4411578" y="5167405"/>
            <a:ext cx="127421" cy="29510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411578" y="5028145"/>
            <a:ext cx="439228" cy="139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4411578" y="4733041"/>
            <a:ext cx="231263" cy="44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3840157" y="5167405"/>
            <a:ext cx="565498" cy="387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3840157" y="4621678"/>
            <a:ext cx="578673" cy="54572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6721910" y="5148993"/>
            <a:ext cx="209781" cy="944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287186" y="5243410"/>
            <a:ext cx="644505" cy="35761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514234" y="4629242"/>
            <a:ext cx="404282" cy="6141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6930457" y="5243410"/>
            <a:ext cx="285205" cy="5959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939094" y="4714664"/>
            <a:ext cx="535203" cy="5287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914599" y="5186076"/>
            <a:ext cx="811493" cy="57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2677806" y="5218885"/>
            <a:ext cx="127421" cy="29510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677806" y="5079625"/>
            <a:ext cx="439228" cy="139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677806" y="4784521"/>
            <a:ext cx="231263" cy="44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2106385" y="5218885"/>
            <a:ext cx="565498" cy="387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2106385" y="4673158"/>
            <a:ext cx="578673" cy="54572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9003851" y="5152421"/>
            <a:ext cx="209781" cy="944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8569127" y="5246838"/>
            <a:ext cx="644505" cy="35761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8796175" y="4632670"/>
            <a:ext cx="404282" cy="6141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9212398" y="5246838"/>
            <a:ext cx="285205" cy="5959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9221035" y="4718092"/>
            <a:ext cx="535203" cy="5287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9196540" y="5189504"/>
            <a:ext cx="811493" cy="57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34553" y="6113735"/>
            <a:ext cx="2564907" cy="0"/>
          </a:xfrm>
          <a:prstGeom prst="line">
            <a:avLst/>
          </a:prstGeom>
          <a:ln w="127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912101" y="6109940"/>
            <a:ext cx="3685539" cy="0"/>
          </a:xfrm>
          <a:prstGeom prst="line">
            <a:avLst/>
          </a:prstGeom>
          <a:ln w="12700">
            <a:solidFill>
              <a:srgbClr val="4BB3FD"/>
            </a:solidFill>
          </a:ln>
        </p:spPr>
        <p:style>
          <a:lnRef idx="1">
            <a:schemeClr val="accent1"/>
          </a:lnRef>
          <a:fillRef idx="0">
            <a:schemeClr val="accent1"/>
          </a:fillRef>
          <a:effectRef idx="0">
            <a:schemeClr val="accent1"/>
          </a:effectRef>
          <a:fontRef idx="minor">
            <a:schemeClr val="tx1"/>
          </a:fontRef>
        </p:style>
      </p:cxnSp>
      <p:sp>
        <p:nvSpPr>
          <p:cNvPr id="108" name="Content Placeholder 2"/>
          <p:cNvSpPr txBox="1">
            <a:spLocks/>
          </p:cNvSpPr>
          <p:nvPr/>
        </p:nvSpPr>
        <p:spPr>
          <a:xfrm>
            <a:off x="1510276" y="6220147"/>
            <a:ext cx="1013460" cy="493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rgbClr val="FE5C5E"/>
                </a:solidFill>
              </a:rPr>
              <a:t>15.3</a:t>
            </a:r>
            <a:endParaRPr lang="en-GB" dirty="0">
              <a:solidFill>
                <a:srgbClr val="FE5C5E"/>
              </a:solidFill>
            </a:endParaRPr>
          </a:p>
        </p:txBody>
      </p:sp>
      <p:sp>
        <p:nvSpPr>
          <p:cNvPr id="109" name="Content Placeholder 2"/>
          <p:cNvSpPr txBox="1">
            <a:spLocks/>
          </p:cNvSpPr>
          <p:nvPr/>
        </p:nvSpPr>
        <p:spPr>
          <a:xfrm>
            <a:off x="8998316" y="6212587"/>
            <a:ext cx="1013460" cy="493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srgbClr val="4BB3FD"/>
                </a:solidFill>
              </a:rPr>
              <a:t>21.4</a:t>
            </a:r>
            <a:endParaRPr lang="en-GB" dirty="0">
              <a:solidFill>
                <a:srgbClr val="4BB3FD"/>
              </a:solidFill>
            </a:endParaRPr>
          </a:p>
        </p:txBody>
      </p:sp>
      <p:sp>
        <p:nvSpPr>
          <p:cNvPr id="110" name="Content Placeholder 2"/>
          <p:cNvSpPr txBox="1">
            <a:spLocks/>
          </p:cNvSpPr>
          <p:nvPr/>
        </p:nvSpPr>
        <p:spPr>
          <a:xfrm>
            <a:off x="4746532" y="5971652"/>
            <a:ext cx="1503100" cy="30257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solidFill>
                  <a:srgbClr val="99A0C1"/>
                </a:solidFill>
              </a:rPr>
              <a:t>15.3 + 21.4</a:t>
            </a:r>
            <a:endParaRPr lang="en-GB" dirty="0">
              <a:solidFill>
                <a:srgbClr val="99A0C1"/>
              </a:solidFill>
            </a:endParaRPr>
          </a:p>
        </p:txBody>
      </p:sp>
      <p:sp>
        <p:nvSpPr>
          <p:cNvPr id="111" name="Content Placeholder 2"/>
          <p:cNvSpPr txBox="1">
            <a:spLocks/>
          </p:cNvSpPr>
          <p:nvPr/>
        </p:nvSpPr>
        <p:spPr>
          <a:xfrm>
            <a:off x="4746532" y="6254255"/>
            <a:ext cx="1503100" cy="302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smtClean="0"/>
              <a:t>36.7</a:t>
            </a:r>
            <a:endParaRPr lang="en-GB" sz="2400" dirty="0"/>
          </a:p>
        </p:txBody>
      </p:sp>
    </p:spTree>
    <p:extLst>
      <p:ext uri="{BB962C8B-B14F-4D97-AF65-F5344CB8AC3E}">
        <p14:creationId xmlns:p14="http://schemas.microsoft.com/office/powerpoint/2010/main" val="2072003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Oval 157"/>
          <p:cNvSpPr/>
          <p:nvPr/>
        </p:nvSpPr>
        <p:spPr>
          <a:xfrm>
            <a:off x="2349057" y="4303533"/>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838200" y="1825625"/>
            <a:ext cx="10675620" cy="1572895"/>
          </a:xfrm>
        </p:spPr>
        <p:txBody>
          <a:bodyPr>
            <a:normAutofit/>
          </a:bodyPr>
          <a:lstStyle/>
          <a:p>
            <a:pPr marL="0" indent="0">
              <a:buNone/>
            </a:pPr>
            <a:r>
              <a:rPr lang="en-GB" dirty="0" smtClean="0"/>
              <a:t>By repeating the model and picking different initial centroids we can end up with different variance values.  </a:t>
            </a:r>
          </a:p>
          <a:p>
            <a:pPr marL="0" indent="0">
              <a:buNone/>
            </a:pPr>
            <a:r>
              <a:rPr lang="en-GB" dirty="0" smtClean="0">
                <a:solidFill>
                  <a:srgbClr val="FE5C5E"/>
                </a:solidFill>
              </a:rPr>
              <a:t>We can use the model with the lowest variance. </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Repeat</a:t>
            </a:r>
            <a:endParaRPr lang="en-GB" dirty="0">
              <a:solidFill>
                <a:srgbClr val="FE5C5E"/>
              </a:solidFill>
            </a:endParaRPr>
          </a:p>
        </p:txBody>
      </p:sp>
      <p:sp>
        <p:nvSpPr>
          <p:cNvPr id="44" name="Oval 43"/>
          <p:cNvSpPr/>
          <p:nvPr/>
        </p:nvSpPr>
        <p:spPr>
          <a:xfrm>
            <a:off x="5322425" y="4158497"/>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647275" y="412130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5441294" y="434838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732601" y="402153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5732601" y="472993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6084017" y="434838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5297701" y="477041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6576812" y="4986922"/>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6561029" y="533247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6925768" y="473013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5872692" y="579840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6532500" y="447936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a:off x="5836874" y="535555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BB3FD"/>
              </a:solidFill>
            </a:endParaRPr>
          </a:p>
        </p:txBody>
      </p:sp>
      <p:sp>
        <p:nvSpPr>
          <p:cNvPr id="58" name="Oval 57"/>
          <p:cNvSpPr/>
          <p:nvPr/>
        </p:nvSpPr>
        <p:spPr>
          <a:xfrm>
            <a:off x="5819119" y="436277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a:off x="6142282" y="395178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4880127" y="415214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6859623" y="549228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6174961" y="509279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6265008" y="550621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6601750" y="578740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4880126" y="46115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6162262" y="5123924"/>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p:cNvSpPr/>
          <p:nvPr/>
        </p:nvSpPr>
        <p:spPr>
          <a:xfrm>
            <a:off x="1195346" y="4015182"/>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p:cNvSpPr/>
          <p:nvPr/>
        </p:nvSpPr>
        <p:spPr>
          <a:xfrm>
            <a:off x="3069710" y="4114954"/>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p:cNvSpPr/>
          <p:nvPr/>
        </p:nvSpPr>
        <p:spPr>
          <a:xfrm>
            <a:off x="1863729" y="434202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p:cNvSpPr/>
          <p:nvPr/>
        </p:nvSpPr>
        <p:spPr>
          <a:xfrm>
            <a:off x="2155036" y="4015182"/>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p:cNvSpPr/>
          <p:nvPr/>
        </p:nvSpPr>
        <p:spPr>
          <a:xfrm>
            <a:off x="2155036" y="4723581"/>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p:cNvSpPr/>
          <p:nvPr/>
        </p:nvSpPr>
        <p:spPr>
          <a:xfrm>
            <a:off x="2506452" y="434202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p:cNvSpPr/>
          <p:nvPr/>
        </p:nvSpPr>
        <p:spPr>
          <a:xfrm>
            <a:off x="1720136" y="476406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p:cNvSpPr/>
          <p:nvPr/>
        </p:nvSpPr>
        <p:spPr>
          <a:xfrm>
            <a:off x="2999247" y="498056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p:cNvSpPr/>
          <p:nvPr/>
        </p:nvSpPr>
        <p:spPr>
          <a:xfrm>
            <a:off x="2983464" y="532611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p:cNvSpPr/>
          <p:nvPr/>
        </p:nvSpPr>
        <p:spPr>
          <a:xfrm>
            <a:off x="3348203" y="472377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p:cNvSpPr/>
          <p:nvPr/>
        </p:nvSpPr>
        <p:spPr>
          <a:xfrm>
            <a:off x="2295127" y="5792052"/>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p:cNvSpPr/>
          <p:nvPr/>
        </p:nvSpPr>
        <p:spPr>
          <a:xfrm>
            <a:off x="2954935" y="447300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p:cNvSpPr/>
          <p:nvPr/>
        </p:nvSpPr>
        <p:spPr>
          <a:xfrm>
            <a:off x="2259309" y="534919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BB3FD"/>
              </a:solidFill>
            </a:endParaRPr>
          </a:p>
        </p:txBody>
      </p:sp>
      <p:sp>
        <p:nvSpPr>
          <p:cNvPr id="150" name="Oval 149"/>
          <p:cNvSpPr/>
          <p:nvPr/>
        </p:nvSpPr>
        <p:spPr>
          <a:xfrm>
            <a:off x="2241554" y="435642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p:cNvSpPr/>
          <p:nvPr/>
        </p:nvSpPr>
        <p:spPr>
          <a:xfrm>
            <a:off x="2564717" y="3945435"/>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p:cNvSpPr/>
          <p:nvPr/>
        </p:nvSpPr>
        <p:spPr>
          <a:xfrm>
            <a:off x="1302562" y="414579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p:cNvSpPr/>
          <p:nvPr/>
        </p:nvSpPr>
        <p:spPr>
          <a:xfrm>
            <a:off x="3282058" y="548593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p:cNvSpPr/>
          <p:nvPr/>
        </p:nvSpPr>
        <p:spPr>
          <a:xfrm>
            <a:off x="2597396" y="508644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Oval 154"/>
          <p:cNvSpPr/>
          <p:nvPr/>
        </p:nvSpPr>
        <p:spPr>
          <a:xfrm>
            <a:off x="2687443" y="549985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p:cNvSpPr/>
          <p:nvPr/>
        </p:nvSpPr>
        <p:spPr>
          <a:xfrm>
            <a:off x="3024185" y="578105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p:cNvSpPr/>
          <p:nvPr/>
        </p:nvSpPr>
        <p:spPr>
          <a:xfrm>
            <a:off x="1302561" y="460517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p:cNvSpPr/>
          <p:nvPr/>
        </p:nvSpPr>
        <p:spPr>
          <a:xfrm>
            <a:off x="9620838" y="4391567"/>
            <a:ext cx="867780" cy="86778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p:cNvSpPr/>
          <p:nvPr/>
        </p:nvSpPr>
        <p:spPr>
          <a:xfrm>
            <a:off x="10240447" y="4114954"/>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p:cNvSpPr/>
          <p:nvPr/>
        </p:nvSpPr>
        <p:spPr>
          <a:xfrm>
            <a:off x="9034466" y="434202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p:cNvSpPr/>
          <p:nvPr/>
        </p:nvSpPr>
        <p:spPr>
          <a:xfrm>
            <a:off x="9325773" y="4015182"/>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p:cNvSpPr/>
          <p:nvPr/>
        </p:nvSpPr>
        <p:spPr>
          <a:xfrm>
            <a:off x="9325773" y="472358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p:cNvSpPr/>
          <p:nvPr/>
        </p:nvSpPr>
        <p:spPr>
          <a:xfrm>
            <a:off x="9677189" y="434202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p:cNvSpPr/>
          <p:nvPr/>
        </p:nvSpPr>
        <p:spPr>
          <a:xfrm>
            <a:off x="8890873" y="476406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p:cNvSpPr/>
          <p:nvPr/>
        </p:nvSpPr>
        <p:spPr>
          <a:xfrm>
            <a:off x="10169984" y="4980569"/>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p:cNvSpPr/>
          <p:nvPr/>
        </p:nvSpPr>
        <p:spPr>
          <a:xfrm>
            <a:off x="10154201" y="532611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p:cNvSpPr/>
          <p:nvPr/>
        </p:nvSpPr>
        <p:spPr>
          <a:xfrm>
            <a:off x="10518940" y="4723777"/>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p:cNvSpPr/>
          <p:nvPr/>
        </p:nvSpPr>
        <p:spPr>
          <a:xfrm>
            <a:off x="9465864" y="5792052"/>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p:cNvSpPr/>
          <p:nvPr/>
        </p:nvSpPr>
        <p:spPr>
          <a:xfrm>
            <a:off x="10125672" y="4473008"/>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p:cNvSpPr/>
          <p:nvPr/>
        </p:nvSpPr>
        <p:spPr>
          <a:xfrm>
            <a:off x="9430046" y="534919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BB3FD"/>
              </a:solidFill>
            </a:endParaRPr>
          </a:p>
        </p:txBody>
      </p:sp>
      <p:sp>
        <p:nvSpPr>
          <p:cNvPr id="172" name="Oval 171"/>
          <p:cNvSpPr/>
          <p:nvPr/>
        </p:nvSpPr>
        <p:spPr>
          <a:xfrm>
            <a:off x="9412291" y="435642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p:cNvSpPr/>
          <p:nvPr/>
        </p:nvSpPr>
        <p:spPr>
          <a:xfrm>
            <a:off x="9735454" y="3945435"/>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p:cNvSpPr/>
          <p:nvPr/>
        </p:nvSpPr>
        <p:spPr>
          <a:xfrm>
            <a:off x="8473299" y="4145791"/>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p:cNvSpPr/>
          <p:nvPr/>
        </p:nvSpPr>
        <p:spPr>
          <a:xfrm>
            <a:off x="10452795" y="5485930"/>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p:cNvSpPr/>
          <p:nvPr/>
        </p:nvSpPr>
        <p:spPr>
          <a:xfrm>
            <a:off x="9768133" y="508644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p:cNvSpPr/>
          <p:nvPr/>
        </p:nvSpPr>
        <p:spPr>
          <a:xfrm>
            <a:off x="9858180" y="549985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p:cNvSpPr/>
          <p:nvPr/>
        </p:nvSpPr>
        <p:spPr>
          <a:xfrm>
            <a:off x="10194922" y="578105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p:cNvSpPr/>
          <p:nvPr/>
        </p:nvSpPr>
        <p:spPr>
          <a:xfrm>
            <a:off x="8473298" y="460517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p:cNvSpPr/>
          <p:nvPr/>
        </p:nvSpPr>
        <p:spPr>
          <a:xfrm>
            <a:off x="9196374" y="5239729"/>
            <a:ext cx="867780" cy="867780"/>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597944" y="3720862"/>
            <a:ext cx="2996111" cy="267993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4772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75620" cy="1572895"/>
          </a:xfrm>
        </p:spPr>
        <p:txBody>
          <a:bodyPr>
            <a:normAutofit/>
          </a:bodyPr>
          <a:lstStyle/>
          <a:p>
            <a:pPr marL="0" indent="0">
              <a:buNone/>
            </a:pPr>
            <a:r>
              <a:rPr lang="en-GB" dirty="0" smtClean="0"/>
              <a:t>For certain datasets, the best K to use may not be clear. </a:t>
            </a:r>
            <a:endParaRPr lang="en-GB" dirty="0" smtClean="0">
              <a:solidFill>
                <a:srgbClr val="FE5C5E"/>
              </a:solidFill>
            </a:endParaRP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Optimum K</a:t>
            </a:r>
            <a:endParaRPr lang="en-GB" dirty="0">
              <a:solidFill>
                <a:srgbClr val="FE5C5E"/>
              </a:solidFill>
            </a:endParaRPr>
          </a:p>
        </p:txBody>
      </p:sp>
      <p:grpSp>
        <p:nvGrpSpPr>
          <p:cNvPr id="12" name="Group 11"/>
          <p:cNvGrpSpPr/>
          <p:nvPr/>
        </p:nvGrpSpPr>
        <p:grpSpPr>
          <a:xfrm>
            <a:off x="1229539" y="3317965"/>
            <a:ext cx="3772533" cy="2733539"/>
            <a:chOff x="2762248" y="1925238"/>
            <a:chExt cx="6091239" cy="4413650"/>
          </a:xfrm>
        </p:grpSpPr>
        <p:sp>
          <p:nvSpPr>
            <p:cNvPr id="4" name="Content Placeholder 2"/>
            <p:cNvSpPr txBox="1">
              <a:spLocks/>
            </p:cNvSpPr>
            <p:nvPr/>
          </p:nvSpPr>
          <p:spPr>
            <a:xfrm>
              <a:off x="3319461" y="5967413"/>
              <a:ext cx="5534025" cy="3714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smtClean="0"/>
                <a:t>Annual Income</a:t>
              </a:r>
              <a:endParaRPr lang="en-GB" sz="2000" dirty="0"/>
            </a:p>
          </p:txBody>
        </p:sp>
        <p:pic>
          <p:nvPicPr>
            <p:cNvPr id="5" name="Picture 4"/>
            <p:cNvPicPr>
              <a:picLocks noChangeAspect="1"/>
            </p:cNvPicPr>
            <p:nvPr/>
          </p:nvPicPr>
          <p:blipFill rotWithShape="1">
            <a:blip r:embed="rId3"/>
            <a:srcRect l="9841" t="3491" r="2855" b="10850"/>
            <a:stretch/>
          </p:blipFill>
          <p:spPr>
            <a:xfrm>
              <a:off x="3319462" y="2328863"/>
              <a:ext cx="5534025" cy="3571875"/>
            </a:xfrm>
            <a:prstGeom prst="rect">
              <a:avLst/>
            </a:prstGeom>
          </p:spPr>
        </p:pic>
        <p:sp>
          <p:nvSpPr>
            <p:cNvPr id="6" name="Content Placeholder 2"/>
            <p:cNvSpPr txBox="1">
              <a:spLocks/>
            </p:cNvSpPr>
            <p:nvPr/>
          </p:nvSpPr>
          <p:spPr>
            <a:xfrm rot="16200000">
              <a:off x="1162048" y="3929063"/>
              <a:ext cx="3571876" cy="3714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Spending Score</a:t>
              </a:r>
              <a:endParaRPr lang="en-GB" sz="2000" dirty="0"/>
            </a:p>
          </p:txBody>
        </p:sp>
        <p:sp>
          <p:nvSpPr>
            <p:cNvPr id="7" name="Oval 6"/>
            <p:cNvSpPr/>
            <p:nvPr/>
          </p:nvSpPr>
          <p:spPr>
            <a:xfrm>
              <a:off x="3233736" y="4348162"/>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357685" y="3321843"/>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252785" y="2295525"/>
              <a:ext cx="1585914" cy="1585914"/>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686423" y="1925238"/>
              <a:ext cx="2319340" cy="2319340"/>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593554" y="4086820"/>
              <a:ext cx="1971676" cy="1971676"/>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6679434" y="3533457"/>
            <a:ext cx="3772533" cy="2518047"/>
            <a:chOff x="2762248" y="2273178"/>
            <a:chExt cx="6091240" cy="4065710"/>
          </a:xfrm>
        </p:grpSpPr>
        <p:sp>
          <p:nvSpPr>
            <p:cNvPr id="14" name="Content Placeholder 2"/>
            <p:cNvSpPr txBox="1">
              <a:spLocks/>
            </p:cNvSpPr>
            <p:nvPr/>
          </p:nvSpPr>
          <p:spPr>
            <a:xfrm>
              <a:off x="3319461" y="5967413"/>
              <a:ext cx="5534025" cy="3714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smtClean="0"/>
                <a:t>Annual Income</a:t>
              </a:r>
              <a:endParaRPr lang="en-GB" sz="2000" dirty="0"/>
            </a:p>
          </p:txBody>
        </p:sp>
        <p:pic>
          <p:nvPicPr>
            <p:cNvPr id="15" name="Picture 14"/>
            <p:cNvPicPr>
              <a:picLocks noChangeAspect="1"/>
            </p:cNvPicPr>
            <p:nvPr/>
          </p:nvPicPr>
          <p:blipFill rotWithShape="1">
            <a:blip r:embed="rId3"/>
            <a:srcRect l="9841" t="3491" r="2855" b="10850"/>
            <a:stretch/>
          </p:blipFill>
          <p:spPr>
            <a:xfrm>
              <a:off x="3319463" y="2328863"/>
              <a:ext cx="5534025" cy="3571875"/>
            </a:xfrm>
            <a:prstGeom prst="rect">
              <a:avLst/>
            </a:prstGeom>
          </p:spPr>
        </p:pic>
        <p:sp>
          <p:nvSpPr>
            <p:cNvPr id="16" name="Content Placeholder 2"/>
            <p:cNvSpPr txBox="1">
              <a:spLocks/>
            </p:cNvSpPr>
            <p:nvPr/>
          </p:nvSpPr>
          <p:spPr>
            <a:xfrm rot="16200000">
              <a:off x="1162048" y="3929063"/>
              <a:ext cx="3571876" cy="3714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Spending Score</a:t>
              </a:r>
              <a:endParaRPr lang="en-GB" sz="2000" dirty="0"/>
            </a:p>
          </p:txBody>
        </p:sp>
        <p:sp>
          <p:nvSpPr>
            <p:cNvPr id="17" name="Oval 16"/>
            <p:cNvSpPr/>
            <p:nvPr/>
          </p:nvSpPr>
          <p:spPr>
            <a:xfrm>
              <a:off x="3403995" y="2847827"/>
              <a:ext cx="2436017" cy="2436017"/>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593554" y="2273178"/>
              <a:ext cx="1575495" cy="1575495"/>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5593554" y="4086820"/>
              <a:ext cx="1971676" cy="1971676"/>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44596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75620" cy="2014855"/>
          </a:xfrm>
        </p:spPr>
        <p:txBody>
          <a:bodyPr>
            <a:normAutofit/>
          </a:bodyPr>
          <a:lstStyle/>
          <a:p>
            <a:pPr marL="0" indent="0">
              <a:buNone/>
            </a:pPr>
            <a:r>
              <a:rPr lang="en-GB" dirty="0" smtClean="0"/>
              <a:t>We can figure out the best clustering with the elbow method. If we continue to increase K, the model will have </a:t>
            </a:r>
            <a:r>
              <a:rPr lang="en-GB" dirty="0" smtClean="0">
                <a:solidFill>
                  <a:srgbClr val="FE5C5E"/>
                </a:solidFill>
              </a:rPr>
              <a:t>less variance </a:t>
            </a:r>
            <a:r>
              <a:rPr lang="en-GB" dirty="0" smtClean="0"/>
              <a:t>but as some point will </a:t>
            </a:r>
            <a:r>
              <a:rPr lang="en-GB" dirty="0" smtClean="0">
                <a:solidFill>
                  <a:srgbClr val="FE5C5E"/>
                </a:solidFill>
              </a:rPr>
              <a:t>over fit</a:t>
            </a:r>
            <a:r>
              <a:rPr lang="en-GB" dirty="0" smtClean="0">
                <a:solidFill>
                  <a:srgbClr val="FE5C5E"/>
                </a:solidFill>
              </a:rPr>
              <a:t>.</a:t>
            </a:r>
            <a:r>
              <a:rPr lang="en-GB" dirty="0" smtClean="0"/>
              <a:t> We can use the idea of diminishing returns and </a:t>
            </a:r>
            <a:r>
              <a:rPr lang="en-GB" dirty="0" smtClean="0">
                <a:solidFill>
                  <a:srgbClr val="FE5C5E"/>
                </a:solidFill>
              </a:rPr>
              <a:t>find the elbow </a:t>
            </a:r>
            <a:r>
              <a:rPr lang="en-GB" dirty="0" smtClean="0"/>
              <a:t>in the graph below.</a:t>
            </a:r>
            <a:endParaRPr lang="en-GB" dirty="0" smtClean="0">
              <a:solidFill>
                <a:srgbClr val="FE5C5E"/>
              </a:solidFill>
            </a:endParaRP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2" name="Title 1"/>
          <p:cNvSpPr>
            <a:spLocks noGrp="1"/>
          </p:cNvSpPr>
          <p:nvPr>
            <p:ph type="title"/>
          </p:nvPr>
        </p:nvSpPr>
        <p:spPr/>
        <p:txBody>
          <a:bodyPr/>
          <a:lstStyle/>
          <a:p>
            <a:r>
              <a:rPr lang="en-GB" dirty="0" smtClean="0"/>
              <a:t>K Means Clustering </a:t>
            </a:r>
            <a:r>
              <a:rPr lang="en-GB" sz="2800" dirty="0" smtClean="0">
                <a:solidFill>
                  <a:srgbClr val="FE5C5E"/>
                </a:solidFill>
              </a:rPr>
              <a:t>Optimum K</a:t>
            </a:r>
            <a:endParaRPr lang="en-GB" dirty="0">
              <a:solidFill>
                <a:srgbClr val="FE5C5E"/>
              </a:solidFill>
            </a:endParaRPr>
          </a:p>
        </p:txBody>
      </p:sp>
      <p:cxnSp>
        <p:nvCxnSpPr>
          <p:cNvPr id="19" name="Straight Arrow Connector 18"/>
          <p:cNvCxnSpPr/>
          <p:nvPr/>
        </p:nvCxnSpPr>
        <p:spPr>
          <a:xfrm flipV="1">
            <a:off x="2812869" y="3935957"/>
            <a:ext cx="0" cy="227293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2869" y="6208893"/>
            <a:ext cx="7141029"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17441" y="3670720"/>
            <a:ext cx="833621" cy="964702"/>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176010" y="5620932"/>
            <a:ext cx="1448906" cy="122458"/>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51062" y="4635422"/>
            <a:ext cx="842164" cy="673754"/>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93226" y="5309176"/>
            <a:ext cx="1382784" cy="312121"/>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624916" y="5743389"/>
            <a:ext cx="1645920" cy="1"/>
          </a:xfrm>
          <a:prstGeom prst="line">
            <a:avLst/>
          </a:prstGeom>
          <a:ln w="38100">
            <a:solidFill>
              <a:srgbClr val="FE5C5E"/>
            </a:solidFill>
          </a:ln>
        </p:spPr>
        <p:style>
          <a:lnRef idx="1">
            <a:schemeClr val="accent1"/>
          </a:lnRef>
          <a:fillRef idx="0">
            <a:schemeClr val="accent1"/>
          </a:fillRef>
          <a:effectRef idx="0">
            <a:schemeClr val="accent1"/>
          </a:effectRef>
          <a:fontRef idx="minor">
            <a:schemeClr val="tx1"/>
          </a:fontRef>
        </p:style>
      </p:cxnSp>
      <p:sp>
        <p:nvSpPr>
          <p:cNvPr id="66" name="Content Placeholder 2"/>
          <p:cNvSpPr txBox="1">
            <a:spLocks/>
          </p:cNvSpPr>
          <p:nvPr/>
        </p:nvSpPr>
        <p:spPr>
          <a:xfrm>
            <a:off x="5484618" y="6372526"/>
            <a:ext cx="2357284" cy="4467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Values of K</a:t>
            </a:r>
            <a:endParaRPr lang="en-GB" dirty="0"/>
          </a:p>
        </p:txBody>
      </p:sp>
      <p:sp>
        <p:nvSpPr>
          <p:cNvPr id="67" name="Content Placeholder 2"/>
          <p:cNvSpPr txBox="1">
            <a:spLocks/>
          </p:cNvSpPr>
          <p:nvPr/>
        </p:nvSpPr>
        <p:spPr>
          <a:xfrm rot="16200000">
            <a:off x="1232427" y="4891213"/>
            <a:ext cx="2357284" cy="4467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smtClean="0"/>
              <a:t>Variance</a:t>
            </a:r>
            <a:endParaRPr lang="en-GB" dirty="0"/>
          </a:p>
        </p:txBody>
      </p:sp>
      <p:sp>
        <p:nvSpPr>
          <p:cNvPr id="65" name="Oval 64"/>
          <p:cNvSpPr/>
          <p:nvPr/>
        </p:nvSpPr>
        <p:spPr>
          <a:xfrm>
            <a:off x="4614811" y="5145544"/>
            <a:ext cx="311345" cy="311345"/>
          </a:xfrm>
          <a:prstGeom prst="ellipse">
            <a:avLst/>
          </a:prstGeom>
          <a:noFill/>
          <a:ln w="381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3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rgbClr val="FE5C5E"/>
                </a:solidFill>
                <a:latin typeface="Aileron Heavy" panose="00000A00000000000000" pitchFamily="50" charset="0"/>
              </a:rPr>
              <a:t>Notebook break</a:t>
            </a:r>
            <a:endParaRPr lang="en-GB" dirty="0">
              <a:solidFill>
                <a:srgbClr val="FE5C5E"/>
              </a:solidFill>
            </a:endParaRPr>
          </a:p>
        </p:txBody>
      </p:sp>
      <p:sp>
        <p:nvSpPr>
          <p:cNvPr id="3" name="Text Placeholder 2"/>
          <p:cNvSpPr>
            <a:spLocks noGrp="1"/>
          </p:cNvSpPr>
          <p:nvPr>
            <p:ph type="body" idx="1"/>
          </p:nvPr>
        </p:nvSpPr>
        <p:spPr/>
        <p:txBody>
          <a:bodyPr>
            <a:normAutofit/>
          </a:bodyPr>
          <a:lstStyle/>
          <a:p>
            <a:r>
              <a:rPr lang="en-GB" dirty="0" smtClean="0">
                <a:solidFill>
                  <a:schemeClr val="bg1"/>
                </a:solidFill>
                <a:latin typeface="Aileron Bold" panose="00000800000000000000" pitchFamily="50" charset="0"/>
              </a:rPr>
              <a:t>Read through the material and get a grasp on the data that </a:t>
            </a:r>
            <a:r>
              <a:rPr lang="en-GB" dirty="0">
                <a:solidFill>
                  <a:schemeClr val="bg1"/>
                </a:solidFill>
                <a:latin typeface="Aileron Bold" panose="00000800000000000000" pitchFamily="50" charset="0"/>
              </a:rPr>
              <a:t>we are dealing </a:t>
            </a:r>
            <a:r>
              <a:rPr lang="en-GB" dirty="0" smtClean="0">
                <a:solidFill>
                  <a:schemeClr val="bg1"/>
                </a:solidFill>
                <a:latin typeface="Aileron Bold" panose="00000800000000000000" pitchFamily="50" charset="0"/>
              </a:rPr>
              <a:t>with</a:t>
            </a:r>
            <a:r>
              <a:rPr lang="en-GB" dirty="0">
                <a:solidFill>
                  <a:schemeClr val="bg1"/>
                </a:solidFill>
                <a:latin typeface="Aileron Bold" panose="00000800000000000000" pitchFamily="50" charset="0"/>
              </a:rPr>
              <a:t> </a:t>
            </a:r>
            <a:r>
              <a:rPr lang="en-GB" dirty="0" smtClean="0">
                <a:solidFill>
                  <a:schemeClr val="bg1"/>
                </a:solidFill>
                <a:latin typeface="Aileron Bold" panose="00000800000000000000" pitchFamily="50" charset="0"/>
              </a:rPr>
              <a:t>as well as the end goal.</a:t>
            </a:r>
            <a:endParaRPr lang="en-GB" dirty="0">
              <a:solidFill>
                <a:schemeClr val="bg1"/>
              </a:solidFill>
              <a:latin typeface="Aileron Bold" panose="00000800000000000000" pitchFamily="50" charset="0"/>
            </a:endParaRPr>
          </a:p>
        </p:txBody>
      </p:sp>
    </p:spTree>
    <p:extLst>
      <p:ext uri="{BB962C8B-B14F-4D97-AF65-F5344CB8AC3E}">
        <p14:creationId xmlns:p14="http://schemas.microsoft.com/office/powerpoint/2010/main" val="2893625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rgbClr val="FE5C5E"/>
                </a:solidFill>
                <a:latin typeface="Aileron Heavy" panose="00000A00000000000000" pitchFamily="50" charset="0"/>
              </a:rPr>
              <a:t>Extension </a:t>
            </a:r>
            <a:br>
              <a:rPr lang="en-GB" sz="4400" dirty="0" smtClean="0">
                <a:solidFill>
                  <a:srgbClr val="FE5C5E"/>
                </a:solidFill>
                <a:latin typeface="Aileron Heavy" panose="00000A00000000000000" pitchFamily="50" charset="0"/>
              </a:rPr>
            </a:br>
            <a:r>
              <a:rPr lang="en-GB" sz="4400" dirty="0" smtClean="0">
                <a:solidFill>
                  <a:schemeClr val="bg1"/>
                </a:solidFill>
                <a:latin typeface="Aileron Heavy" panose="00000A00000000000000" pitchFamily="50" charset="0"/>
              </a:rPr>
              <a:t>Gaussian distribution models</a:t>
            </a:r>
            <a:endParaRPr lang="en-GB" dirty="0">
              <a:solidFill>
                <a:schemeClr val="bg1"/>
              </a:solidFill>
            </a:endParaRPr>
          </a:p>
        </p:txBody>
      </p:sp>
      <p:sp>
        <p:nvSpPr>
          <p:cNvPr id="3" name="Text Placeholder 2"/>
          <p:cNvSpPr>
            <a:spLocks noGrp="1"/>
          </p:cNvSpPr>
          <p:nvPr>
            <p:ph type="body" idx="1"/>
          </p:nvPr>
        </p:nvSpPr>
        <p:spPr/>
        <p:txBody>
          <a:bodyPr>
            <a:normAutofit/>
          </a:bodyPr>
          <a:lstStyle/>
          <a:p>
            <a:r>
              <a:rPr lang="en-GB" dirty="0" smtClean="0">
                <a:solidFill>
                  <a:schemeClr val="bg1"/>
                </a:solidFill>
                <a:latin typeface="Aileron Bold" panose="00000800000000000000" pitchFamily="50" charset="0"/>
              </a:rPr>
              <a:t>Soft clustering model, using Gaussians. Very similar to K Means</a:t>
            </a:r>
            <a:endParaRPr lang="en-GB" dirty="0">
              <a:solidFill>
                <a:schemeClr val="bg1"/>
              </a:solidFill>
              <a:latin typeface="Aileron Bold" panose="00000800000000000000" pitchFamily="50" charset="0"/>
            </a:endParaRPr>
          </a:p>
        </p:txBody>
      </p:sp>
    </p:spTree>
    <p:extLst>
      <p:ext uri="{BB962C8B-B14F-4D97-AF65-F5344CB8AC3E}">
        <p14:creationId xmlns:p14="http://schemas.microsoft.com/office/powerpoint/2010/main" val="4036438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675620" cy="1889125"/>
          </a:xfrm>
        </p:spPr>
        <p:txBody>
          <a:bodyPr>
            <a:normAutofit/>
          </a:bodyPr>
          <a:lstStyle/>
          <a:p>
            <a:pPr marL="0" indent="0">
              <a:buNone/>
            </a:pPr>
            <a:r>
              <a:rPr lang="en-GB" dirty="0" smtClean="0"/>
              <a:t>Due to the way K means equates distances and plots centroids, the clustering of K means is restricted in a </a:t>
            </a:r>
            <a:r>
              <a:rPr lang="en-GB" dirty="0" smtClean="0">
                <a:solidFill>
                  <a:srgbClr val="FE5C5E"/>
                </a:solidFill>
              </a:rPr>
              <a:t>radial </a:t>
            </a:r>
            <a:r>
              <a:rPr lang="en-GB" dirty="0" smtClean="0"/>
              <a:t>fashion and doesn’t allow for </a:t>
            </a:r>
            <a:r>
              <a:rPr lang="en-GB" dirty="0" smtClean="0">
                <a:solidFill>
                  <a:srgbClr val="FE5C5E"/>
                </a:solidFill>
              </a:rPr>
              <a:t>soft clustering. </a:t>
            </a:r>
            <a:r>
              <a:rPr lang="en-GB" dirty="0" smtClean="0"/>
              <a:t>Take a look at the graph below.</a:t>
            </a:r>
            <a:endParaRPr lang="en-GB" dirty="0" smtClean="0">
              <a:solidFill>
                <a:srgbClr val="FE5C5E"/>
              </a:solidFill>
            </a:endParaRP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2" name="Title 1"/>
          <p:cNvSpPr>
            <a:spLocks noGrp="1"/>
          </p:cNvSpPr>
          <p:nvPr>
            <p:ph type="title"/>
          </p:nvPr>
        </p:nvSpPr>
        <p:spPr/>
        <p:txBody>
          <a:bodyPr/>
          <a:lstStyle/>
          <a:p>
            <a:r>
              <a:rPr lang="en-GB" dirty="0" smtClean="0"/>
              <a:t>K Means </a:t>
            </a:r>
            <a:r>
              <a:rPr lang="en-GB" dirty="0" smtClean="0"/>
              <a:t>Limitations</a:t>
            </a:r>
            <a:endParaRPr lang="en-GB" dirty="0">
              <a:solidFill>
                <a:srgbClr val="FE5C5E"/>
              </a:solidFill>
            </a:endParaRPr>
          </a:p>
        </p:txBody>
      </p:sp>
      <p:cxnSp>
        <p:nvCxnSpPr>
          <p:cNvPr id="5" name="Straight Connector 4"/>
          <p:cNvCxnSpPr/>
          <p:nvPr/>
        </p:nvCxnSpPr>
        <p:spPr>
          <a:xfrm>
            <a:off x="2407840" y="4995070"/>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407839" y="5085558"/>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653848" y="3544446"/>
            <a:ext cx="1621111" cy="1621111"/>
          </a:xfrm>
          <a:prstGeom prst="ellipse">
            <a:avLst/>
          </a:prstGeom>
          <a:solidFill>
            <a:srgbClr val="4BB3F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p:cNvSpPr/>
          <p:nvPr/>
        </p:nvSpPr>
        <p:spPr>
          <a:xfrm>
            <a:off x="7332731" y="5078980"/>
            <a:ext cx="1448488" cy="1448488"/>
          </a:xfrm>
          <a:prstGeom prst="ellipse">
            <a:avLst/>
          </a:prstGeom>
          <a:solidFill>
            <a:srgbClr val="FE5C5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4075266" y="4107360"/>
            <a:ext cx="604285" cy="2431009"/>
            <a:chOff x="4350108" y="3858117"/>
            <a:chExt cx="604285" cy="2431009"/>
          </a:xfrm>
        </p:grpSpPr>
        <p:grpSp>
          <p:nvGrpSpPr>
            <p:cNvPr id="37" name="Group 36"/>
            <p:cNvGrpSpPr/>
            <p:nvPr/>
          </p:nvGrpSpPr>
          <p:grpSpPr>
            <a:xfrm rot="5400000">
              <a:off x="4011398" y="5346131"/>
              <a:ext cx="1394101" cy="491889"/>
              <a:chOff x="1546347" y="3773487"/>
              <a:chExt cx="1394101" cy="491889"/>
            </a:xfrm>
          </p:grpSpPr>
          <p:sp>
            <p:nvSpPr>
              <p:cNvPr id="38" name="Oval 37"/>
              <p:cNvSpPr/>
              <p:nvPr/>
            </p:nvSpPr>
            <p:spPr>
              <a:xfrm>
                <a:off x="1546347" y="39471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1858409" y="40995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1858409"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2145506"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2104665" y="4002722"/>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2407123" y="38828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461656" y="41129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788048" y="380678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8" name="Oval 107"/>
            <p:cNvSpPr/>
            <p:nvPr/>
          </p:nvSpPr>
          <p:spPr>
            <a:xfrm rot="5400000">
              <a:off x="4515963" y="385811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p:cNvSpPr/>
            <p:nvPr/>
          </p:nvSpPr>
          <p:spPr>
            <a:xfrm rot="5400000">
              <a:off x="4363563" y="4170179"/>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p:cNvSpPr/>
            <p:nvPr/>
          </p:nvSpPr>
          <p:spPr>
            <a:xfrm rot="5400000">
              <a:off x="4689597" y="4170179"/>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p:cNvSpPr/>
            <p:nvPr/>
          </p:nvSpPr>
          <p:spPr>
            <a:xfrm rot="5400000">
              <a:off x="4689597" y="44572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p:cNvSpPr/>
            <p:nvPr/>
          </p:nvSpPr>
          <p:spPr>
            <a:xfrm rot="5400000">
              <a:off x="4460362" y="441643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p:cNvSpPr/>
            <p:nvPr/>
          </p:nvSpPr>
          <p:spPr>
            <a:xfrm rot="5400000">
              <a:off x="4580258" y="4718893"/>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p:cNvSpPr/>
            <p:nvPr/>
          </p:nvSpPr>
          <p:spPr>
            <a:xfrm rot="5400000">
              <a:off x="4350108" y="47734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p:cNvSpPr/>
            <p:nvPr/>
          </p:nvSpPr>
          <p:spPr>
            <a:xfrm rot="5400000">
              <a:off x="4656299" y="5099818"/>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6" name="Group 115"/>
          <p:cNvGrpSpPr/>
          <p:nvPr/>
        </p:nvGrpSpPr>
        <p:grpSpPr>
          <a:xfrm>
            <a:off x="3227737" y="3656532"/>
            <a:ext cx="604285" cy="2431009"/>
            <a:chOff x="4350108" y="3858117"/>
            <a:chExt cx="604285" cy="2431009"/>
          </a:xfrm>
          <a:solidFill>
            <a:srgbClr val="4BB3FD"/>
          </a:solidFill>
        </p:grpSpPr>
        <p:grpSp>
          <p:nvGrpSpPr>
            <p:cNvPr id="117" name="Group 116"/>
            <p:cNvGrpSpPr/>
            <p:nvPr/>
          </p:nvGrpSpPr>
          <p:grpSpPr>
            <a:xfrm rot="5400000">
              <a:off x="4011398" y="5346131"/>
              <a:ext cx="1394101" cy="491889"/>
              <a:chOff x="1546347" y="3773487"/>
              <a:chExt cx="1394101" cy="491889"/>
            </a:xfrm>
            <a:grpFill/>
          </p:grpSpPr>
          <p:sp>
            <p:nvSpPr>
              <p:cNvPr id="126" name="Oval 125"/>
              <p:cNvSpPr/>
              <p:nvPr/>
            </p:nvSpPr>
            <p:spPr>
              <a:xfrm>
                <a:off x="1546347" y="39471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p:cNvSpPr/>
              <p:nvPr/>
            </p:nvSpPr>
            <p:spPr>
              <a:xfrm>
                <a:off x="1858409" y="40995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p:cNvSpPr/>
              <p:nvPr/>
            </p:nvSpPr>
            <p:spPr>
              <a:xfrm>
                <a:off x="1858409" y="377348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p:cNvSpPr/>
              <p:nvPr/>
            </p:nvSpPr>
            <p:spPr>
              <a:xfrm>
                <a:off x="2145506" y="377348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p:cNvSpPr/>
              <p:nvPr/>
            </p:nvSpPr>
            <p:spPr>
              <a:xfrm>
                <a:off x="2104665" y="4002722"/>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p:cNvSpPr/>
              <p:nvPr/>
            </p:nvSpPr>
            <p:spPr>
              <a:xfrm>
                <a:off x="2407123" y="388282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p:cNvSpPr/>
              <p:nvPr/>
            </p:nvSpPr>
            <p:spPr>
              <a:xfrm>
                <a:off x="2461656" y="411297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p:cNvSpPr/>
              <p:nvPr/>
            </p:nvSpPr>
            <p:spPr>
              <a:xfrm>
                <a:off x="2788048" y="3806785"/>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Oval 117"/>
            <p:cNvSpPr/>
            <p:nvPr/>
          </p:nvSpPr>
          <p:spPr>
            <a:xfrm rot="5400000">
              <a:off x="4515963" y="385811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p:cNvSpPr/>
            <p:nvPr/>
          </p:nvSpPr>
          <p:spPr>
            <a:xfrm rot="5400000">
              <a:off x="4363563"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p:cNvSpPr/>
            <p:nvPr/>
          </p:nvSpPr>
          <p:spPr>
            <a:xfrm rot="5400000">
              <a:off x="4689597"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p:cNvSpPr/>
            <p:nvPr/>
          </p:nvSpPr>
          <p:spPr>
            <a:xfrm rot="5400000">
              <a:off x="4689597" y="445727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p:cNvSpPr/>
            <p:nvPr/>
          </p:nvSpPr>
          <p:spPr>
            <a:xfrm rot="5400000">
              <a:off x="4460362" y="4416435"/>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p:cNvSpPr/>
            <p:nvPr/>
          </p:nvSpPr>
          <p:spPr>
            <a:xfrm rot="5400000">
              <a:off x="4580258" y="4718893"/>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p:cNvSpPr/>
            <p:nvPr/>
          </p:nvSpPr>
          <p:spPr>
            <a:xfrm rot="5400000">
              <a:off x="4350108" y="477342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p:cNvSpPr/>
            <p:nvPr/>
          </p:nvSpPr>
          <p:spPr>
            <a:xfrm rot="5400000">
              <a:off x="4656299" y="5099818"/>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4" name="Straight Connector 133"/>
          <p:cNvCxnSpPr/>
          <p:nvPr/>
        </p:nvCxnSpPr>
        <p:spPr>
          <a:xfrm>
            <a:off x="6282684" y="5001338"/>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6282683" y="5091826"/>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7950110" y="4113628"/>
            <a:ext cx="604285" cy="2431009"/>
            <a:chOff x="4350108" y="3858117"/>
            <a:chExt cx="604285" cy="2431009"/>
          </a:xfrm>
        </p:grpSpPr>
        <p:grpSp>
          <p:nvGrpSpPr>
            <p:cNvPr id="137" name="Group 136"/>
            <p:cNvGrpSpPr/>
            <p:nvPr/>
          </p:nvGrpSpPr>
          <p:grpSpPr>
            <a:xfrm rot="5400000">
              <a:off x="4011398" y="5346131"/>
              <a:ext cx="1394101" cy="491889"/>
              <a:chOff x="1546347" y="3773487"/>
              <a:chExt cx="1394101" cy="491889"/>
            </a:xfrm>
          </p:grpSpPr>
          <p:sp>
            <p:nvSpPr>
              <p:cNvPr id="146" name="Oval 145"/>
              <p:cNvSpPr/>
              <p:nvPr/>
            </p:nvSpPr>
            <p:spPr>
              <a:xfrm>
                <a:off x="1546347" y="39471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p:cNvSpPr/>
              <p:nvPr/>
            </p:nvSpPr>
            <p:spPr>
              <a:xfrm>
                <a:off x="1858409" y="40995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p:cNvSpPr/>
              <p:nvPr/>
            </p:nvSpPr>
            <p:spPr>
              <a:xfrm>
                <a:off x="1858409"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p:cNvSpPr/>
              <p:nvPr/>
            </p:nvSpPr>
            <p:spPr>
              <a:xfrm>
                <a:off x="2145506"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p:cNvSpPr/>
              <p:nvPr/>
            </p:nvSpPr>
            <p:spPr>
              <a:xfrm>
                <a:off x="2104665" y="4002722"/>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p:cNvSpPr/>
              <p:nvPr/>
            </p:nvSpPr>
            <p:spPr>
              <a:xfrm>
                <a:off x="2407123" y="38828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p:cNvSpPr/>
              <p:nvPr/>
            </p:nvSpPr>
            <p:spPr>
              <a:xfrm>
                <a:off x="2461656" y="41129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p:cNvSpPr/>
              <p:nvPr/>
            </p:nvSpPr>
            <p:spPr>
              <a:xfrm>
                <a:off x="2788048" y="380678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Oval 137"/>
            <p:cNvSpPr/>
            <p:nvPr/>
          </p:nvSpPr>
          <p:spPr>
            <a:xfrm rot="5400000">
              <a:off x="4515963" y="3858117"/>
              <a:ext cx="152400" cy="152400"/>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p:cNvSpPr/>
            <p:nvPr/>
          </p:nvSpPr>
          <p:spPr>
            <a:xfrm rot="5400000">
              <a:off x="4363563" y="4170179"/>
              <a:ext cx="152400" cy="152400"/>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p:cNvSpPr/>
            <p:nvPr/>
          </p:nvSpPr>
          <p:spPr>
            <a:xfrm rot="5400000">
              <a:off x="4689597" y="4170179"/>
              <a:ext cx="152400" cy="152400"/>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p:cNvSpPr/>
            <p:nvPr/>
          </p:nvSpPr>
          <p:spPr>
            <a:xfrm rot="5400000">
              <a:off x="4689597" y="4457276"/>
              <a:ext cx="152400" cy="152400"/>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p:cNvSpPr/>
            <p:nvPr/>
          </p:nvSpPr>
          <p:spPr>
            <a:xfrm rot="5400000">
              <a:off x="4460362" y="4416435"/>
              <a:ext cx="152400" cy="152400"/>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p:cNvSpPr/>
            <p:nvPr/>
          </p:nvSpPr>
          <p:spPr>
            <a:xfrm rot="5400000">
              <a:off x="4580258" y="4718893"/>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p:cNvSpPr/>
            <p:nvPr/>
          </p:nvSpPr>
          <p:spPr>
            <a:xfrm rot="5400000">
              <a:off x="4350108" y="47734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p:cNvSpPr/>
            <p:nvPr/>
          </p:nvSpPr>
          <p:spPr>
            <a:xfrm rot="5400000">
              <a:off x="4656299" y="5099818"/>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4" name="Group 153"/>
          <p:cNvGrpSpPr/>
          <p:nvPr/>
        </p:nvGrpSpPr>
        <p:grpSpPr>
          <a:xfrm>
            <a:off x="7102581" y="3662800"/>
            <a:ext cx="604285" cy="2431009"/>
            <a:chOff x="4350108" y="3858117"/>
            <a:chExt cx="604285" cy="2431009"/>
          </a:xfrm>
          <a:solidFill>
            <a:srgbClr val="4BB3FD"/>
          </a:solidFill>
        </p:grpSpPr>
        <p:grpSp>
          <p:nvGrpSpPr>
            <p:cNvPr id="155" name="Group 154"/>
            <p:cNvGrpSpPr/>
            <p:nvPr/>
          </p:nvGrpSpPr>
          <p:grpSpPr>
            <a:xfrm rot="5400000">
              <a:off x="4011398" y="5346131"/>
              <a:ext cx="1394101" cy="491889"/>
              <a:chOff x="1546347" y="3773487"/>
              <a:chExt cx="1394101" cy="491889"/>
            </a:xfrm>
            <a:grpFill/>
          </p:grpSpPr>
          <p:sp>
            <p:nvSpPr>
              <p:cNvPr id="164" name="Oval 163"/>
              <p:cNvSpPr/>
              <p:nvPr/>
            </p:nvSpPr>
            <p:spPr>
              <a:xfrm>
                <a:off x="1546347" y="39471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p:cNvSpPr/>
              <p:nvPr/>
            </p:nvSpPr>
            <p:spPr>
              <a:xfrm>
                <a:off x="1858409" y="40995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p:cNvSpPr/>
              <p:nvPr/>
            </p:nvSpPr>
            <p:spPr>
              <a:xfrm>
                <a:off x="1858409" y="377348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p:cNvSpPr/>
              <p:nvPr/>
            </p:nvSpPr>
            <p:spPr>
              <a:xfrm>
                <a:off x="2145506"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p:cNvSpPr/>
              <p:nvPr/>
            </p:nvSpPr>
            <p:spPr>
              <a:xfrm>
                <a:off x="2104665" y="4002722"/>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p:cNvSpPr/>
              <p:nvPr/>
            </p:nvSpPr>
            <p:spPr>
              <a:xfrm>
                <a:off x="2407123" y="38828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p:cNvSpPr/>
              <p:nvPr/>
            </p:nvSpPr>
            <p:spPr>
              <a:xfrm>
                <a:off x="2461656" y="41129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p:cNvSpPr/>
              <p:nvPr/>
            </p:nvSpPr>
            <p:spPr>
              <a:xfrm>
                <a:off x="2788048" y="380678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6" name="Oval 155"/>
            <p:cNvSpPr/>
            <p:nvPr/>
          </p:nvSpPr>
          <p:spPr>
            <a:xfrm rot="5400000">
              <a:off x="4515963" y="385811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p:cNvSpPr/>
            <p:nvPr/>
          </p:nvSpPr>
          <p:spPr>
            <a:xfrm rot="5400000">
              <a:off x="4363563"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p:cNvSpPr/>
            <p:nvPr/>
          </p:nvSpPr>
          <p:spPr>
            <a:xfrm rot="5400000">
              <a:off x="4689597"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p:cNvSpPr/>
            <p:nvPr/>
          </p:nvSpPr>
          <p:spPr>
            <a:xfrm rot="5400000">
              <a:off x="4689597" y="445727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p:cNvSpPr/>
            <p:nvPr/>
          </p:nvSpPr>
          <p:spPr>
            <a:xfrm rot="5400000">
              <a:off x="4460362" y="4416435"/>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p:cNvSpPr/>
            <p:nvPr/>
          </p:nvSpPr>
          <p:spPr>
            <a:xfrm rot="5400000">
              <a:off x="4580258" y="4718893"/>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p:cNvSpPr/>
            <p:nvPr/>
          </p:nvSpPr>
          <p:spPr>
            <a:xfrm rot="5400000">
              <a:off x="4350108" y="477342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p:cNvSpPr/>
            <p:nvPr/>
          </p:nvSpPr>
          <p:spPr>
            <a:xfrm rot="5400000">
              <a:off x="4656299" y="5099818"/>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218312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Gaussians</a:t>
            </a:r>
            <a:endParaRPr lang="en-GB" dirty="0">
              <a:solidFill>
                <a:srgbClr val="FE5C5E"/>
              </a:solidFill>
            </a:endParaRPr>
          </a:p>
        </p:txBody>
      </p:sp>
      <p:cxnSp>
        <p:nvCxnSpPr>
          <p:cNvPr id="8" name="Straight Arrow Connector 7"/>
          <p:cNvCxnSpPr/>
          <p:nvPr/>
        </p:nvCxnSpPr>
        <p:spPr>
          <a:xfrm flipV="1">
            <a:off x="1663065" y="6416040"/>
            <a:ext cx="8928738"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1663065" y="4038601"/>
            <a:ext cx="0" cy="237743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rotWithShape="1">
          <a:blip r:embed="rId3"/>
          <a:srcRect b="5098"/>
          <a:stretch/>
        </p:blipFill>
        <p:spPr>
          <a:xfrm>
            <a:off x="1666872" y="4749749"/>
            <a:ext cx="8858256" cy="1666292"/>
          </a:xfrm>
          <a:prstGeom prst="rect">
            <a:avLst/>
          </a:prstGeom>
        </p:spPr>
      </p:pic>
      <p:sp>
        <p:nvSpPr>
          <p:cNvPr id="111" name="Content Placeholder 2"/>
          <p:cNvSpPr txBox="1">
            <a:spLocks/>
          </p:cNvSpPr>
          <p:nvPr/>
        </p:nvSpPr>
        <p:spPr>
          <a:xfrm>
            <a:off x="990600" y="1978025"/>
            <a:ext cx="10675620" cy="1889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Gaussians are functions in mathematics that can be used to represent </a:t>
            </a:r>
            <a:r>
              <a:rPr lang="en-GB" dirty="0" smtClean="0">
                <a:solidFill>
                  <a:srgbClr val="FE5C5E"/>
                </a:solidFill>
              </a:rPr>
              <a:t>probability density.</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sz="1800" i="1" dirty="0" smtClean="0">
                <a:solidFill>
                  <a:srgbClr val="FE5C5E"/>
                </a:solidFill>
              </a:rPr>
              <a:t>Probability density functions</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a:p>
        </p:txBody>
      </p:sp>
      <p:sp>
        <p:nvSpPr>
          <p:cNvPr id="3" name="Content Placeholder 2"/>
          <p:cNvSpPr>
            <a:spLocks noGrp="1"/>
          </p:cNvSpPr>
          <p:nvPr>
            <p:ph idx="1"/>
          </p:nvPr>
        </p:nvSpPr>
        <p:spPr>
          <a:xfrm>
            <a:off x="5551170" y="6477001"/>
            <a:ext cx="1089660" cy="361949"/>
          </a:xfrm>
        </p:spPr>
        <p:txBody>
          <a:bodyPr>
            <a:normAutofit lnSpcReduction="10000"/>
          </a:bodyPr>
          <a:lstStyle/>
          <a:p>
            <a:pPr marL="0" indent="0" algn="ctr">
              <a:buNone/>
            </a:pPr>
            <a:r>
              <a:rPr lang="en-GB" sz="2000" dirty="0" smtClean="0"/>
              <a:t>Height</a:t>
            </a:r>
            <a:endParaRPr lang="en-GB" sz="2000" dirty="0"/>
          </a:p>
        </p:txBody>
      </p:sp>
      <p:sp>
        <p:nvSpPr>
          <p:cNvPr id="112" name="Content Placeholder 2"/>
          <p:cNvSpPr txBox="1">
            <a:spLocks/>
          </p:cNvSpPr>
          <p:nvPr/>
        </p:nvSpPr>
        <p:spPr>
          <a:xfrm>
            <a:off x="129540" y="5046345"/>
            <a:ext cx="1466850" cy="3619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P(Height)</a:t>
            </a:r>
            <a:endParaRPr lang="en-GB" sz="2000" dirty="0"/>
          </a:p>
        </p:txBody>
      </p:sp>
    </p:spTree>
    <p:extLst>
      <p:ext uri="{BB962C8B-B14F-4D97-AF65-F5344CB8AC3E}">
        <p14:creationId xmlns:p14="http://schemas.microsoft.com/office/powerpoint/2010/main" val="20387585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Gaussians</a:t>
            </a:r>
            <a:endParaRPr lang="en-GB" dirty="0">
              <a:solidFill>
                <a:srgbClr val="FE5C5E"/>
              </a:solidFill>
            </a:endParaRPr>
          </a:p>
        </p:txBody>
      </p:sp>
      <p:cxnSp>
        <p:nvCxnSpPr>
          <p:cNvPr id="8" name="Straight Arrow Connector 7"/>
          <p:cNvCxnSpPr/>
          <p:nvPr/>
        </p:nvCxnSpPr>
        <p:spPr>
          <a:xfrm flipV="1">
            <a:off x="1663065" y="6416040"/>
            <a:ext cx="8928738"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1663065" y="4038601"/>
            <a:ext cx="0" cy="237743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rotWithShape="1">
          <a:blip r:embed="rId3"/>
          <a:srcRect b="5098"/>
          <a:stretch/>
        </p:blipFill>
        <p:spPr>
          <a:xfrm>
            <a:off x="1666872" y="4749749"/>
            <a:ext cx="8858256" cy="1666292"/>
          </a:xfrm>
          <a:prstGeom prst="rect">
            <a:avLst/>
          </a:prstGeom>
        </p:spPr>
      </p:pic>
      <p:sp>
        <p:nvSpPr>
          <p:cNvPr id="111" name="Content Placeholder 2"/>
          <p:cNvSpPr txBox="1">
            <a:spLocks/>
          </p:cNvSpPr>
          <p:nvPr/>
        </p:nvSpPr>
        <p:spPr>
          <a:xfrm>
            <a:off x="990600" y="1978025"/>
            <a:ext cx="10675620" cy="559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What is the probability of someone being 1.7m tall?</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a:p>
        </p:txBody>
      </p:sp>
      <p:sp>
        <p:nvSpPr>
          <p:cNvPr id="3" name="Content Placeholder 2"/>
          <p:cNvSpPr>
            <a:spLocks noGrp="1"/>
          </p:cNvSpPr>
          <p:nvPr>
            <p:ph idx="1"/>
          </p:nvPr>
        </p:nvSpPr>
        <p:spPr>
          <a:xfrm>
            <a:off x="5551170" y="6477001"/>
            <a:ext cx="1089660" cy="361949"/>
          </a:xfrm>
        </p:spPr>
        <p:txBody>
          <a:bodyPr>
            <a:normAutofit lnSpcReduction="10000"/>
          </a:bodyPr>
          <a:lstStyle/>
          <a:p>
            <a:pPr marL="0" indent="0" algn="ctr">
              <a:buNone/>
            </a:pPr>
            <a:r>
              <a:rPr lang="en-GB" sz="2000" dirty="0" smtClean="0"/>
              <a:t>Height</a:t>
            </a:r>
            <a:endParaRPr lang="en-GB" sz="2000" dirty="0"/>
          </a:p>
        </p:txBody>
      </p:sp>
      <p:sp>
        <p:nvSpPr>
          <p:cNvPr id="112" name="Content Placeholder 2"/>
          <p:cNvSpPr txBox="1">
            <a:spLocks/>
          </p:cNvSpPr>
          <p:nvPr/>
        </p:nvSpPr>
        <p:spPr>
          <a:xfrm>
            <a:off x="129540" y="5046345"/>
            <a:ext cx="1466850" cy="3619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P(Height)</a:t>
            </a:r>
            <a:endParaRPr lang="en-GB" sz="2000" dirty="0"/>
          </a:p>
        </p:txBody>
      </p:sp>
      <p:cxnSp>
        <p:nvCxnSpPr>
          <p:cNvPr id="9" name="Straight Connector 8"/>
          <p:cNvCxnSpPr/>
          <p:nvPr/>
        </p:nvCxnSpPr>
        <p:spPr>
          <a:xfrm>
            <a:off x="6096000" y="4749749"/>
            <a:ext cx="0" cy="1666292"/>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5640705" y="4295775"/>
            <a:ext cx="910590" cy="3619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1.7m</a:t>
            </a:r>
            <a:endParaRPr lang="en-GB" sz="2000" dirty="0"/>
          </a:p>
        </p:txBody>
      </p:sp>
    </p:spTree>
    <p:extLst>
      <p:ext uri="{BB962C8B-B14F-4D97-AF65-F5344CB8AC3E}">
        <p14:creationId xmlns:p14="http://schemas.microsoft.com/office/powerpoint/2010/main" val="182708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a:t>
            </a:r>
            <a:endParaRPr lang="en-GB" dirty="0"/>
          </a:p>
        </p:txBody>
      </p:sp>
      <p:sp>
        <p:nvSpPr>
          <p:cNvPr id="3" name="Content Placeholder 2"/>
          <p:cNvSpPr>
            <a:spLocks noGrp="1"/>
          </p:cNvSpPr>
          <p:nvPr>
            <p:ph idx="1"/>
          </p:nvPr>
        </p:nvSpPr>
        <p:spPr>
          <a:xfrm>
            <a:off x="838200" y="1825625"/>
            <a:ext cx="10515600" cy="1501049"/>
          </a:xfrm>
        </p:spPr>
        <p:txBody>
          <a:bodyPr/>
          <a:lstStyle/>
          <a:p>
            <a:r>
              <a:rPr lang="en-GB" dirty="0" smtClean="0"/>
              <a:t>Pre-process data for supervised learning</a:t>
            </a:r>
          </a:p>
          <a:p>
            <a:r>
              <a:rPr lang="en-GB" dirty="0" smtClean="0">
                <a:solidFill>
                  <a:srgbClr val="FE5C5E"/>
                </a:solidFill>
              </a:rPr>
              <a:t>Detect patterns (statistics)</a:t>
            </a:r>
          </a:p>
          <a:p>
            <a:r>
              <a:rPr lang="en-GB" dirty="0" smtClean="0"/>
              <a:t>Reduce data sizes and save time &amp; space</a:t>
            </a:r>
            <a:endParaRPr lang="en-GB" dirty="0"/>
          </a:p>
        </p:txBody>
      </p:sp>
      <p:grpSp>
        <p:nvGrpSpPr>
          <p:cNvPr id="29" name="Group 28"/>
          <p:cNvGrpSpPr/>
          <p:nvPr/>
        </p:nvGrpSpPr>
        <p:grpSpPr>
          <a:xfrm>
            <a:off x="1626401" y="3831499"/>
            <a:ext cx="2331176" cy="2331176"/>
            <a:chOff x="1035851" y="3326674"/>
            <a:chExt cx="3384000" cy="3384000"/>
          </a:xfrm>
        </p:grpSpPr>
        <p:cxnSp>
          <p:nvCxnSpPr>
            <p:cNvPr id="7" name="Straight Connector 6"/>
            <p:cNvCxnSpPr/>
            <p:nvPr/>
          </p:nvCxnSpPr>
          <p:spPr>
            <a:xfrm>
              <a:off x="1035851" y="5018674"/>
              <a:ext cx="338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029646" y="5018674"/>
              <a:ext cx="338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163670" y="4472689"/>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588786" y="4079657"/>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588786" y="4681236"/>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3267943" y="5078783"/>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47316" y="4466088"/>
              <a:ext cx="208547" cy="208547"/>
            </a:xfrm>
            <a:prstGeom prst="ellipse">
              <a:avLst/>
            </a:prstGeom>
            <a:solidFill>
              <a:srgbClr val="4BB3F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627524" y="4024269"/>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2260182" y="5018675"/>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425495" y="4810127"/>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1783433" y="4562224"/>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2885076" y="569143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73872" y="5864345"/>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1848854" y="5335002"/>
              <a:ext cx="208547" cy="208547"/>
            </a:xfrm>
            <a:prstGeom prst="ellipse">
              <a:avLst/>
            </a:prstGeom>
            <a:solidFill>
              <a:srgbClr val="99A0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2322097" y="5686920"/>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761376" y="577051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352302" y="6023683"/>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2726158" y="6127956"/>
              <a:ext cx="208547" cy="208547"/>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Oval 29"/>
          <p:cNvSpPr/>
          <p:nvPr/>
        </p:nvSpPr>
        <p:spPr>
          <a:xfrm>
            <a:off x="2439549" y="3952163"/>
            <a:ext cx="1518028" cy="1518028"/>
          </a:xfrm>
          <a:prstGeom prst="ellipse">
            <a:avLst/>
          </a:prstGeom>
          <a:gradFill>
            <a:gsLst>
              <a:gs pos="0">
                <a:srgbClr val="4BB3FD">
                  <a:alpha val="30000"/>
                </a:srgbClr>
              </a:gs>
              <a:gs pos="75000">
                <a:srgbClr val="4BB3FD">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1" name="Table 30"/>
          <p:cNvGraphicFramePr>
            <a:graphicFrameLocks noGrp="1"/>
          </p:cNvGraphicFramePr>
          <p:nvPr>
            <p:extLst>
              <p:ext uri="{D42A27DB-BD31-4B8C-83A1-F6EECF244321}">
                <p14:modId xmlns:p14="http://schemas.microsoft.com/office/powerpoint/2010/main" val="1457455319"/>
              </p:ext>
            </p:extLst>
          </p:nvPr>
        </p:nvGraphicFramePr>
        <p:xfrm>
          <a:off x="4554933" y="4183575"/>
          <a:ext cx="7049848" cy="1483360"/>
        </p:xfrm>
        <a:graphic>
          <a:graphicData uri="http://schemas.openxmlformats.org/drawingml/2006/table">
            <a:tbl>
              <a:tblPr bandRow="1">
                <a:tableStyleId>{5C22544A-7EE6-4342-B048-85BDC9FD1C3A}</a:tableStyleId>
              </a:tblPr>
              <a:tblGrid>
                <a:gridCol w="1762462">
                  <a:extLst>
                    <a:ext uri="{9D8B030D-6E8A-4147-A177-3AD203B41FA5}">
                      <a16:colId xmlns:a16="http://schemas.microsoft.com/office/drawing/2014/main" val="3758312509"/>
                    </a:ext>
                  </a:extLst>
                </a:gridCol>
                <a:gridCol w="1762462">
                  <a:extLst>
                    <a:ext uri="{9D8B030D-6E8A-4147-A177-3AD203B41FA5}">
                      <a16:colId xmlns:a16="http://schemas.microsoft.com/office/drawing/2014/main" val="2529056648"/>
                    </a:ext>
                  </a:extLst>
                </a:gridCol>
                <a:gridCol w="1762462">
                  <a:extLst>
                    <a:ext uri="{9D8B030D-6E8A-4147-A177-3AD203B41FA5}">
                      <a16:colId xmlns:a16="http://schemas.microsoft.com/office/drawing/2014/main" val="97142757"/>
                    </a:ext>
                  </a:extLst>
                </a:gridCol>
                <a:gridCol w="1762462">
                  <a:extLst>
                    <a:ext uri="{9D8B030D-6E8A-4147-A177-3AD203B41FA5}">
                      <a16:colId xmlns:a16="http://schemas.microsoft.com/office/drawing/2014/main" val="416842569"/>
                    </a:ext>
                  </a:extLst>
                </a:gridCol>
              </a:tblGrid>
              <a:tr h="370840">
                <a:tc>
                  <a:txBody>
                    <a:bodyPr/>
                    <a:lstStyle/>
                    <a:p>
                      <a:pPr algn="ct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 Obese</a:t>
                      </a: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Occupation</a:t>
                      </a:r>
                      <a:endParaRPr lang="en-GB" sz="1400" dirty="0">
                        <a:solidFill>
                          <a:schemeClr val="bg1"/>
                        </a:solidFill>
                        <a:latin typeface="Aileron Bold" panose="00000800000000000000" pitchFamily="50" charset="0"/>
                      </a:endParaRPr>
                    </a:p>
                  </a:txBody>
                  <a:tcPr>
                    <a:noFill/>
                  </a:tcPr>
                </a:tc>
                <a:tc>
                  <a:txBody>
                    <a:bodyPr/>
                    <a:lstStyle/>
                    <a:p>
                      <a:pPr algn="ctr"/>
                      <a:r>
                        <a:rPr lang="en-GB" sz="1400" dirty="0" smtClean="0">
                          <a:solidFill>
                            <a:schemeClr val="bg1"/>
                          </a:solidFill>
                          <a:latin typeface="Aileron Bold" panose="00000800000000000000" pitchFamily="50" charset="0"/>
                        </a:rPr>
                        <a:t>Geography</a:t>
                      </a:r>
                      <a:endParaRPr lang="en-GB" sz="1400"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737288699"/>
                  </a:ext>
                </a:extLst>
              </a:tr>
              <a:tr h="370840">
                <a:tc>
                  <a:txBody>
                    <a:bodyPr/>
                    <a:lstStyle/>
                    <a:p>
                      <a:r>
                        <a:rPr lang="en-GB" dirty="0" smtClean="0">
                          <a:solidFill>
                            <a:srgbClr val="4BB3FD"/>
                          </a:solidFill>
                          <a:latin typeface="Aileron Bold" panose="00000800000000000000" pitchFamily="50" charset="0"/>
                        </a:rPr>
                        <a:t>Blue group</a:t>
                      </a:r>
                      <a:endParaRPr lang="en-GB" dirty="0">
                        <a:solidFill>
                          <a:srgbClr val="4BB3FD"/>
                        </a:solidFill>
                        <a:latin typeface="Aileron Bold" panose="00000800000000000000" pitchFamily="50" charset="0"/>
                      </a:endParaRPr>
                    </a:p>
                  </a:txBody>
                  <a:tcPr>
                    <a:noFill/>
                  </a:tcPr>
                </a:tc>
                <a:tc>
                  <a:txBody>
                    <a:bodyPr/>
                    <a:lstStyle/>
                    <a:p>
                      <a:r>
                        <a:rPr lang="en-GB" dirty="0" smtClean="0">
                          <a:solidFill>
                            <a:srgbClr val="4BB3FD"/>
                          </a:solidFill>
                          <a:latin typeface="Aileron Bold" panose="00000800000000000000" pitchFamily="50" charset="0"/>
                        </a:rPr>
                        <a:t>70</a:t>
                      </a:r>
                      <a:endParaRPr lang="en-GB" dirty="0">
                        <a:solidFill>
                          <a:srgbClr val="4BB3FD"/>
                        </a:solidFill>
                        <a:latin typeface="Aileron Bold" panose="00000800000000000000" pitchFamily="50" charset="0"/>
                      </a:endParaRPr>
                    </a:p>
                  </a:txBody>
                  <a:tcPr>
                    <a:noFill/>
                  </a:tcPr>
                </a:tc>
                <a:tc>
                  <a:txBody>
                    <a:bodyPr/>
                    <a:lstStyle/>
                    <a:p>
                      <a:r>
                        <a:rPr lang="en-GB" dirty="0" smtClean="0">
                          <a:solidFill>
                            <a:srgbClr val="4BB3FD"/>
                          </a:solidFill>
                          <a:latin typeface="Aileron Bold" panose="00000800000000000000" pitchFamily="50" charset="0"/>
                        </a:rPr>
                        <a:t>IT</a:t>
                      </a:r>
                      <a:endParaRPr lang="en-GB" dirty="0">
                        <a:solidFill>
                          <a:srgbClr val="4BB3FD"/>
                        </a:solidFill>
                        <a:latin typeface="Aileron Bold" panose="00000800000000000000" pitchFamily="50" charset="0"/>
                      </a:endParaRPr>
                    </a:p>
                  </a:txBody>
                  <a:tcPr>
                    <a:noFill/>
                  </a:tcPr>
                </a:tc>
                <a:tc>
                  <a:txBody>
                    <a:bodyPr/>
                    <a:lstStyle/>
                    <a:p>
                      <a:r>
                        <a:rPr lang="en-GB" dirty="0" smtClean="0">
                          <a:solidFill>
                            <a:srgbClr val="4BB3FD"/>
                          </a:solidFill>
                          <a:latin typeface="Aileron Bold" panose="00000800000000000000" pitchFamily="50" charset="0"/>
                        </a:rPr>
                        <a:t>(0.85,0.60)</a:t>
                      </a:r>
                      <a:endParaRPr lang="en-GB" dirty="0">
                        <a:solidFill>
                          <a:srgbClr val="4BB3FD"/>
                        </a:solidFill>
                        <a:latin typeface="Aileron Bold" panose="00000800000000000000" pitchFamily="50" charset="0"/>
                      </a:endParaRPr>
                    </a:p>
                  </a:txBody>
                  <a:tcPr>
                    <a:noFill/>
                  </a:tcPr>
                </a:tc>
                <a:extLst>
                  <a:ext uri="{0D108BD9-81ED-4DB2-BD59-A6C34878D82A}">
                    <a16:rowId xmlns:a16="http://schemas.microsoft.com/office/drawing/2014/main" val="1609780482"/>
                  </a:ext>
                </a:extLst>
              </a:tr>
              <a:tr h="370840">
                <a:tc>
                  <a:txBody>
                    <a:bodyPr/>
                    <a:lstStyle/>
                    <a:p>
                      <a:r>
                        <a:rPr lang="en-GB" dirty="0" smtClean="0">
                          <a:solidFill>
                            <a:schemeClr val="bg1"/>
                          </a:solidFill>
                          <a:latin typeface="Aileron Bold" panose="00000800000000000000" pitchFamily="50" charset="0"/>
                        </a:rPr>
                        <a:t>Red group</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20</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Teacher</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(0.25,0.81)</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3882626824"/>
                  </a:ext>
                </a:extLst>
              </a:tr>
              <a:tr h="370840">
                <a:tc>
                  <a:txBody>
                    <a:bodyPr/>
                    <a:lstStyle/>
                    <a:p>
                      <a:r>
                        <a:rPr lang="en-GB" dirty="0" smtClean="0">
                          <a:solidFill>
                            <a:schemeClr val="bg1"/>
                          </a:solidFill>
                          <a:latin typeface="Aileron Bold" panose="00000800000000000000" pitchFamily="50" charset="0"/>
                        </a:rPr>
                        <a:t>Purple group</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15</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Plumber</a:t>
                      </a:r>
                      <a:endParaRPr lang="en-GB" dirty="0">
                        <a:solidFill>
                          <a:schemeClr val="bg1"/>
                        </a:solidFill>
                        <a:latin typeface="Aileron Bold" panose="00000800000000000000" pitchFamily="50" charset="0"/>
                      </a:endParaRPr>
                    </a:p>
                  </a:txBody>
                  <a:tcPr>
                    <a:noFill/>
                  </a:tcPr>
                </a:tc>
                <a:tc>
                  <a:txBody>
                    <a:bodyPr/>
                    <a:lstStyle/>
                    <a:p>
                      <a:r>
                        <a:rPr lang="en-GB" dirty="0" smtClean="0">
                          <a:solidFill>
                            <a:schemeClr val="bg1"/>
                          </a:solidFill>
                          <a:latin typeface="Aileron Bold" panose="00000800000000000000" pitchFamily="50" charset="0"/>
                        </a:rPr>
                        <a:t>(0.43,0.72)</a:t>
                      </a:r>
                      <a:endParaRPr lang="en-GB" dirty="0">
                        <a:solidFill>
                          <a:schemeClr val="bg1"/>
                        </a:solidFill>
                        <a:latin typeface="Aileron Bold" panose="00000800000000000000" pitchFamily="50" charset="0"/>
                      </a:endParaRPr>
                    </a:p>
                  </a:txBody>
                  <a:tcPr>
                    <a:noFill/>
                  </a:tcPr>
                </a:tc>
                <a:extLst>
                  <a:ext uri="{0D108BD9-81ED-4DB2-BD59-A6C34878D82A}">
                    <a16:rowId xmlns:a16="http://schemas.microsoft.com/office/drawing/2014/main" val="2999526785"/>
                  </a:ext>
                </a:extLst>
              </a:tr>
            </a:tbl>
          </a:graphicData>
        </a:graphic>
      </p:graphicFrame>
    </p:spTree>
    <p:extLst>
      <p:ext uri="{BB962C8B-B14F-4D97-AF65-F5344CB8AC3E}">
        <p14:creationId xmlns:p14="http://schemas.microsoft.com/office/powerpoint/2010/main" val="36869324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Gaussians</a:t>
            </a:r>
            <a:endParaRPr lang="en-GB" dirty="0">
              <a:solidFill>
                <a:srgbClr val="FE5C5E"/>
              </a:solidFill>
            </a:endParaRPr>
          </a:p>
        </p:txBody>
      </p:sp>
      <p:cxnSp>
        <p:nvCxnSpPr>
          <p:cNvPr id="8" name="Straight Arrow Connector 7"/>
          <p:cNvCxnSpPr/>
          <p:nvPr/>
        </p:nvCxnSpPr>
        <p:spPr>
          <a:xfrm flipV="1">
            <a:off x="1663065" y="6416040"/>
            <a:ext cx="8928738"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1663065" y="4038601"/>
            <a:ext cx="0" cy="237743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rotWithShape="1">
          <a:blip r:embed="rId3"/>
          <a:srcRect b="5098"/>
          <a:stretch/>
        </p:blipFill>
        <p:spPr>
          <a:xfrm>
            <a:off x="1666872" y="4749749"/>
            <a:ext cx="8858256" cy="1666292"/>
          </a:xfrm>
          <a:prstGeom prst="rect">
            <a:avLst/>
          </a:prstGeom>
        </p:spPr>
      </p:pic>
      <p:sp>
        <p:nvSpPr>
          <p:cNvPr id="111" name="Content Placeholder 2"/>
          <p:cNvSpPr txBox="1">
            <a:spLocks/>
          </p:cNvSpPr>
          <p:nvPr/>
        </p:nvSpPr>
        <p:spPr>
          <a:xfrm>
            <a:off x="990600" y="1978025"/>
            <a:ext cx="10675620" cy="559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What is the probability of someone being around 1.7m tall?</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a:p>
        </p:txBody>
      </p:sp>
      <p:sp>
        <p:nvSpPr>
          <p:cNvPr id="3" name="Content Placeholder 2"/>
          <p:cNvSpPr>
            <a:spLocks noGrp="1"/>
          </p:cNvSpPr>
          <p:nvPr>
            <p:ph idx="1"/>
          </p:nvPr>
        </p:nvSpPr>
        <p:spPr>
          <a:xfrm>
            <a:off x="5551170" y="6477001"/>
            <a:ext cx="1089660" cy="361949"/>
          </a:xfrm>
        </p:spPr>
        <p:txBody>
          <a:bodyPr>
            <a:normAutofit lnSpcReduction="10000"/>
          </a:bodyPr>
          <a:lstStyle/>
          <a:p>
            <a:pPr marL="0" indent="0" algn="ctr">
              <a:buNone/>
            </a:pPr>
            <a:r>
              <a:rPr lang="en-GB" sz="2000" dirty="0" smtClean="0"/>
              <a:t>Height</a:t>
            </a:r>
            <a:endParaRPr lang="en-GB" sz="2000" dirty="0"/>
          </a:p>
        </p:txBody>
      </p:sp>
      <p:sp>
        <p:nvSpPr>
          <p:cNvPr id="112" name="Content Placeholder 2"/>
          <p:cNvSpPr txBox="1">
            <a:spLocks/>
          </p:cNvSpPr>
          <p:nvPr/>
        </p:nvSpPr>
        <p:spPr>
          <a:xfrm>
            <a:off x="129540" y="5046345"/>
            <a:ext cx="1466850" cy="3619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P(Height)</a:t>
            </a:r>
            <a:endParaRPr lang="en-GB" sz="2000" dirty="0"/>
          </a:p>
        </p:txBody>
      </p:sp>
      <p:sp>
        <p:nvSpPr>
          <p:cNvPr id="11" name="Content Placeholder 2"/>
          <p:cNvSpPr txBox="1">
            <a:spLocks/>
          </p:cNvSpPr>
          <p:nvPr/>
        </p:nvSpPr>
        <p:spPr>
          <a:xfrm>
            <a:off x="5150407" y="4295775"/>
            <a:ext cx="1954054" cy="361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smtClean="0"/>
              <a:t>1.7m +/- 0.05m</a:t>
            </a:r>
            <a:endParaRPr lang="en-GB" sz="2000" dirty="0"/>
          </a:p>
        </p:txBody>
      </p:sp>
      <p:cxnSp>
        <p:nvCxnSpPr>
          <p:cNvPr id="12" name="Straight Connector 11"/>
          <p:cNvCxnSpPr/>
          <p:nvPr/>
        </p:nvCxnSpPr>
        <p:spPr>
          <a:xfrm>
            <a:off x="5897880" y="4749749"/>
            <a:ext cx="0" cy="1666292"/>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01740" y="4749749"/>
            <a:ext cx="0" cy="1666292"/>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897880" y="4749749"/>
            <a:ext cx="229554" cy="165150"/>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886926" y="4832324"/>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886926" y="5049203"/>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901687" y="5279193"/>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901687" y="5496072"/>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886926" y="5726062"/>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886926" y="5942941"/>
            <a:ext cx="412260" cy="296596"/>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950367" y="6159820"/>
            <a:ext cx="356137" cy="256219"/>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235065" y="6360366"/>
            <a:ext cx="64122" cy="42555"/>
          </a:xfrm>
          <a:prstGeom prst="line">
            <a:avLst/>
          </a:prstGeom>
          <a:ln w="28575">
            <a:solidFill>
              <a:srgbClr val="2C253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Content Placeholder 2"/>
              <p:cNvSpPr txBox="1">
                <a:spLocks/>
              </p:cNvSpPr>
              <p:nvPr/>
            </p:nvSpPr>
            <p:spPr>
              <a:xfrm>
                <a:off x="7254240" y="3621341"/>
                <a:ext cx="4099560" cy="96969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nary>
                        <m:naryPr>
                          <m:ctrlPr>
                            <a:rPr lang="en-GB" sz="6400" i="1" smtClean="0">
                              <a:latin typeface="Cambria Math" panose="02040503050406030204" pitchFamily="18" charset="0"/>
                            </a:rPr>
                          </m:ctrlPr>
                        </m:naryPr>
                        <m:sub>
                          <m:r>
                            <m:rPr>
                              <m:brk m:alnAt="23"/>
                            </m:rPr>
                            <a:rPr lang="en-GB" sz="6400" b="0" i="1" smtClean="0">
                              <a:latin typeface="Cambria Math" panose="02040503050406030204" pitchFamily="18" charset="0"/>
                            </a:rPr>
                            <m:t>1.695</m:t>
                          </m:r>
                        </m:sub>
                        <m:sup>
                          <m:r>
                            <a:rPr lang="en-GB" sz="6400" b="0" i="1" smtClean="0">
                              <a:latin typeface="Cambria Math" panose="02040503050406030204" pitchFamily="18" charset="0"/>
                            </a:rPr>
                            <m:t>1.705</m:t>
                          </m:r>
                        </m:sup>
                        <m:e>
                          <m:r>
                            <a:rPr lang="en-GB" sz="6400" b="0" i="1" smtClean="0">
                              <a:latin typeface="Cambria Math" panose="02040503050406030204" pitchFamily="18" charset="0"/>
                            </a:rPr>
                            <m:t>𝑃</m:t>
                          </m:r>
                          <m:d>
                            <m:dPr>
                              <m:ctrlPr>
                                <a:rPr lang="en-GB" sz="6400" b="0" i="1" smtClean="0">
                                  <a:latin typeface="Cambria Math" panose="02040503050406030204" pitchFamily="18" charset="0"/>
                                </a:rPr>
                              </m:ctrlPr>
                            </m:dPr>
                            <m:e>
                              <m:r>
                                <a:rPr lang="en-GB" sz="6400" b="0" i="1" smtClean="0">
                                  <a:latin typeface="Cambria Math" panose="02040503050406030204" pitchFamily="18" charset="0"/>
                                </a:rPr>
                                <m:t>𝑥</m:t>
                              </m:r>
                            </m:e>
                          </m:d>
                          <m:r>
                            <a:rPr lang="en-GB" sz="6400" b="0" i="1" smtClean="0">
                              <a:latin typeface="Cambria Math" panose="02040503050406030204" pitchFamily="18" charset="0"/>
                            </a:rPr>
                            <m:t>𝑑𝑥</m:t>
                          </m:r>
                        </m:e>
                      </m:nary>
                    </m:oMath>
                  </m:oMathPara>
                </a14:m>
                <a:endParaRPr lang="en-GB" dirty="0"/>
              </a:p>
            </p:txBody>
          </p:sp>
        </mc:Choice>
        <mc:Fallback>
          <p:sp>
            <p:nvSpPr>
              <p:cNvPr id="31" name="Content Placeholder 2"/>
              <p:cNvSpPr txBox="1">
                <a:spLocks noRot="1" noChangeAspect="1" noMove="1" noResize="1" noEditPoints="1" noAdjustHandles="1" noChangeArrowheads="1" noChangeShapeType="1" noTextEdit="1"/>
              </p:cNvSpPr>
              <p:nvPr/>
            </p:nvSpPr>
            <p:spPr>
              <a:xfrm>
                <a:off x="7254240" y="3621341"/>
                <a:ext cx="4099560" cy="969696"/>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880611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40" y="3276600"/>
            <a:ext cx="12397740" cy="1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Gaussians</a:t>
            </a:r>
            <a:endParaRPr lang="en-GB" dirty="0">
              <a:solidFill>
                <a:srgbClr val="FE5C5E"/>
              </a:solidFill>
            </a:endParaRPr>
          </a:p>
        </p:txBody>
      </p:sp>
      <p:sp>
        <p:nvSpPr>
          <p:cNvPr id="111" name="Content Placeholder 2"/>
          <p:cNvSpPr txBox="1">
            <a:spLocks/>
          </p:cNvSpPr>
          <p:nvPr/>
        </p:nvSpPr>
        <p:spPr>
          <a:xfrm>
            <a:off x="990600" y="1978025"/>
            <a:ext cx="10675620" cy="4323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Gaussians are a type of probability density function, defined by the following equation</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Understanding the derivation isn’t important. As long as you </a:t>
            </a:r>
            <a:r>
              <a:rPr lang="en-GB" dirty="0" smtClean="0">
                <a:solidFill>
                  <a:srgbClr val="FE5C5E"/>
                </a:solidFill>
              </a:rPr>
              <a:t>understand the application.</a:t>
            </a:r>
          </a:p>
          <a:p>
            <a:pPr marL="0" indent="0">
              <a:buFont typeface="Arial" panose="020B0604020202020204" pitchFamily="34" charset="0"/>
              <a:buNone/>
            </a:pPr>
            <a:endParaRPr lang="en-GB" dirty="0"/>
          </a:p>
        </p:txBody>
      </p:sp>
      <p:pic>
        <p:nvPicPr>
          <p:cNvPr id="6" name="Picture 5"/>
          <p:cNvPicPr>
            <a:picLocks noChangeAspect="1"/>
          </p:cNvPicPr>
          <p:nvPr/>
        </p:nvPicPr>
        <p:blipFill rotWithShape="1">
          <a:blip r:embed="rId3"/>
          <a:srcRect r="1597"/>
          <a:stretch/>
        </p:blipFill>
        <p:spPr>
          <a:xfrm>
            <a:off x="4320063" y="3329940"/>
            <a:ext cx="3346133" cy="1066800"/>
          </a:xfrm>
          <a:prstGeom prst="rect">
            <a:avLst/>
          </a:prstGeom>
        </p:spPr>
      </p:pic>
    </p:spTree>
    <p:extLst>
      <p:ext uri="{BB962C8B-B14F-4D97-AF65-F5344CB8AC3E}">
        <p14:creationId xmlns:p14="http://schemas.microsoft.com/office/powerpoint/2010/main" val="4959345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6199416" y="3861641"/>
            <a:ext cx="810742" cy="2759490"/>
          </a:xfrm>
          <a:prstGeom prst="ellipse">
            <a:avLst/>
          </a:prstGeom>
          <a:gradFill flip="none" rotWithShape="1">
            <a:gsLst>
              <a:gs pos="0">
                <a:srgbClr val="FE5C5E">
                  <a:alpha val="30000"/>
                </a:srgbClr>
              </a:gs>
              <a:gs pos="75000">
                <a:srgbClr val="FE5C5E">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Gaussians</a:t>
            </a:r>
            <a:endParaRPr lang="en-GB" dirty="0">
              <a:solidFill>
                <a:srgbClr val="FE5C5E"/>
              </a:solidFill>
            </a:endParaRPr>
          </a:p>
        </p:txBody>
      </p:sp>
      <p:sp>
        <p:nvSpPr>
          <p:cNvPr id="111" name="Content Placeholder 2"/>
          <p:cNvSpPr txBox="1">
            <a:spLocks/>
          </p:cNvSpPr>
          <p:nvPr/>
        </p:nvSpPr>
        <p:spPr>
          <a:xfrm>
            <a:off x="990600" y="1978025"/>
            <a:ext cx="10675620" cy="1390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ileron Bold" panose="000008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ileron Bold" panose="000008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ileron Bold" panose="000008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ileron Bold" panose="000008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By using Gaussians as the distance function in K Means clustering, we can cluster intermingled data. This is effectively </a:t>
            </a:r>
            <a:r>
              <a:rPr lang="en-GB" dirty="0" smtClean="0">
                <a:solidFill>
                  <a:srgbClr val="FE5C5E"/>
                </a:solidFill>
              </a:rPr>
              <a:t>soft clustering.</a:t>
            </a:r>
            <a:r>
              <a:rPr lang="en-GB" dirty="0" smtClean="0"/>
              <a:t> This is also known as </a:t>
            </a:r>
            <a:r>
              <a:rPr lang="en-GB" dirty="0" smtClean="0">
                <a:solidFill>
                  <a:srgbClr val="FE5C5E"/>
                </a:solidFill>
              </a:rPr>
              <a:t>mixture modelling.</a:t>
            </a:r>
          </a:p>
          <a:p>
            <a:pPr marL="0" indent="0">
              <a:buFont typeface="Arial" panose="020B0604020202020204" pitchFamily="34" charset="0"/>
              <a:buNone/>
            </a:pPr>
            <a:endParaRPr lang="en-GB" dirty="0"/>
          </a:p>
        </p:txBody>
      </p:sp>
      <p:cxnSp>
        <p:nvCxnSpPr>
          <p:cNvPr id="48" name="Straight Connector 47"/>
          <p:cNvCxnSpPr/>
          <p:nvPr/>
        </p:nvCxnSpPr>
        <p:spPr>
          <a:xfrm>
            <a:off x="4674707" y="4937518"/>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674706" y="5028006"/>
            <a:ext cx="3038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6342133" y="4049808"/>
            <a:ext cx="604285" cy="2431009"/>
            <a:chOff x="4350108" y="3858117"/>
            <a:chExt cx="604285" cy="2431009"/>
          </a:xfrm>
        </p:grpSpPr>
        <p:grpSp>
          <p:nvGrpSpPr>
            <p:cNvPr id="51" name="Group 50"/>
            <p:cNvGrpSpPr/>
            <p:nvPr/>
          </p:nvGrpSpPr>
          <p:grpSpPr>
            <a:xfrm rot="5400000">
              <a:off x="4011398" y="5346131"/>
              <a:ext cx="1394101" cy="491889"/>
              <a:chOff x="1546347" y="3773487"/>
              <a:chExt cx="1394101" cy="491889"/>
            </a:xfrm>
          </p:grpSpPr>
          <p:sp>
            <p:nvSpPr>
              <p:cNvPr id="60" name="Oval 59"/>
              <p:cNvSpPr/>
              <p:nvPr/>
            </p:nvSpPr>
            <p:spPr>
              <a:xfrm>
                <a:off x="1546347" y="39471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1858409" y="4099521"/>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1858409"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2145506" y="377348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2104665" y="4002722"/>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2407123" y="38828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2461656" y="41129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2788048" y="380678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Oval 51"/>
            <p:cNvSpPr/>
            <p:nvPr/>
          </p:nvSpPr>
          <p:spPr>
            <a:xfrm rot="5400000">
              <a:off x="4515963" y="3858117"/>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rot="5400000">
              <a:off x="4363563" y="4170179"/>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rot="5400000">
              <a:off x="4689597" y="4170179"/>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rot="5400000">
              <a:off x="4689597" y="445727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rot="5400000">
              <a:off x="4460362" y="4416435"/>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rot="5400000">
              <a:off x="4580258" y="4718893"/>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p:cNvSpPr/>
            <p:nvPr/>
          </p:nvSpPr>
          <p:spPr>
            <a:xfrm rot="5400000">
              <a:off x="4350108" y="4773426"/>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rot="5400000">
              <a:off x="4656299" y="5099818"/>
              <a:ext cx="152400" cy="152400"/>
            </a:xfrm>
            <a:prstGeom prst="ellipse">
              <a:avLst/>
            </a:prstGeom>
            <a:solidFill>
              <a:srgbClr val="FE5C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p:cNvGrpSpPr/>
          <p:nvPr/>
        </p:nvGrpSpPr>
        <p:grpSpPr>
          <a:xfrm>
            <a:off x="5494604" y="3598980"/>
            <a:ext cx="604285" cy="2431009"/>
            <a:chOff x="4350108" y="3858117"/>
            <a:chExt cx="604285" cy="2431009"/>
          </a:xfrm>
          <a:solidFill>
            <a:srgbClr val="4BB3FD"/>
          </a:solidFill>
        </p:grpSpPr>
        <p:grpSp>
          <p:nvGrpSpPr>
            <p:cNvPr id="69" name="Group 68"/>
            <p:cNvGrpSpPr/>
            <p:nvPr/>
          </p:nvGrpSpPr>
          <p:grpSpPr>
            <a:xfrm rot="5400000">
              <a:off x="4011398" y="5346131"/>
              <a:ext cx="1394101" cy="491889"/>
              <a:chOff x="1546347" y="3773487"/>
              <a:chExt cx="1394101" cy="491889"/>
            </a:xfrm>
            <a:grpFill/>
          </p:grpSpPr>
          <p:sp>
            <p:nvSpPr>
              <p:cNvPr id="78" name="Oval 77"/>
              <p:cNvSpPr/>
              <p:nvPr/>
            </p:nvSpPr>
            <p:spPr>
              <a:xfrm>
                <a:off x="1546347" y="39471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1858409" y="4099521"/>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p:cNvSpPr/>
              <p:nvPr/>
            </p:nvSpPr>
            <p:spPr>
              <a:xfrm>
                <a:off x="1858409" y="377348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p:cNvSpPr/>
              <p:nvPr/>
            </p:nvSpPr>
            <p:spPr>
              <a:xfrm>
                <a:off x="2145506" y="377348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2104665" y="4002722"/>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2407123" y="388282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2461656" y="411297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788048" y="3806785"/>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0" name="Oval 69"/>
            <p:cNvSpPr/>
            <p:nvPr/>
          </p:nvSpPr>
          <p:spPr>
            <a:xfrm rot="5400000">
              <a:off x="4515963" y="3858117"/>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rot="5400000">
              <a:off x="4363563"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rot="5400000">
              <a:off x="4689597" y="4170179"/>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rot="5400000">
              <a:off x="4689597" y="445727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rot="5400000">
              <a:off x="4460362" y="4416435"/>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rot="5400000">
              <a:off x="4580258" y="4718893"/>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rot="5400000">
              <a:off x="4350108" y="4773426"/>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rot="5400000">
              <a:off x="4656299" y="5099818"/>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6" name="Oval 85"/>
          <p:cNvSpPr/>
          <p:nvPr/>
        </p:nvSpPr>
        <p:spPr>
          <a:xfrm>
            <a:off x="5460677" y="3421622"/>
            <a:ext cx="810742" cy="2759490"/>
          </a:xfrm>
          <a:prstGeom prst="ellipse">
            <a:avLst/>
          </a:prstGeom>
          <a:gradFill>
            <a:gsLst>
              <a:gs pos="0">
                <a:srgbClr val="4BB3FD">
                  <a:alpha val="30000"/>
                </a:srgbClr>
              </a:gs>
              <a:gs pos="75000">
                <a:srgbClr val="4BB3FD">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46360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rgbClr val="FE5C5E"/>
                </a:solidFill>
                <a:latin typeface="Aileron Heavy" panose="00000A00000000000000" pitchFamily="50" charset="0"/>
              </a:rPr>
              <a:t>Extension </a:t>
            </a:r>
            <a:br>
              <a:rPr lang="en-GB" sz="4400" dirty="0" smtClean="0">
                <a:solidFill>
                  <a:srgbClr val="FE5C5E"/>
                </a:solidFill>
                <a:latin typeface="Aileron Heavy" panose="00000A00000000000000" pitchFamily="50" charset="0"/>
              </a:rPr>
            </a:br>
            <a:r>
              <a:rPr lang="en-GB" sz="4400" dirty="0" smtClean="0">
                <a:solidFill>
                  <a:schemeClr val="bg1"/>
                </a:solidFill>
                <a:latin typeface="Aileron Heavy" panose="00000A00000000000000" pitchFamily="50" charset="0"/>
              </a:rPr>
              <a:t>DBSCAN [Notebook]</a:t>
            </a:r>
            <a:endParaRPr lang="en-GB" dirty="0">
              <a:solidFill>
                <a:schemeClr val="bg1"/>
              </a:solidFill>
            </a:endParaRPr>
          </a:p>
        </p:txBody>
      </p:sp>
      <p:sp>
        <p:nvSpPr>
          <p:cNvPr id="3" name="Text Placeholder 2"/>
          <p:cNvSpPr>
            <a:spLocks noGrp="1"/>
          </p:cNvSpPr>
          <p:nvPr>
            <p:ph type="body" idx="1"/>
          </p:nvPr>
        </p:nvSpPr>
        <p:spPr/>
        <p:txBody>
          <a:bodyPr>
            <a:normAutofit/>
          </a:bodyPr>
          <a:lstStyle/>
          <a:p>
            <a:r>
              <a:rPr lang="en-GB" dirty="0" smtClean="0">
                <a:solidFill>
                  <a:schemeClr val="bg1"/>
                </a:solidFill>
                <a:latin typeface="Aileron Bold" panose="00000800000000000000" pitchFamily="50" charset="0"/>
              </a:rPr>
              <a:t>This model is very primal in the sense that it uses a </a:t>
            </a:r>
            <a:r>
              <a:rPr lang="en-GB" dirty="0" smtClean="0">
                <a:solidFill>
                  <a:srgbClr val="FE5C5E"/>
                </a:solidFill>
                <a:latin typeface="Aileron Bold" panose="00000800000000000000" pitchFamily="50" charset="0"/>
              </a:rPr>
              <a:t>predefined distance </a:t>
            </a:r>
            <a:r>
              <a:rPr lang="en-GB" dirty="0" smtClean="0">
                <a:solidFill>
                  <a:schemeClr val="bg1"/>
                </a:solidFill>
                <a:latin typeface="Aileron Bold" panose="00000800000000000000" pitchFamily="50" charset="0"/>
              </a:rPr>
              <a:t>and simply scans its neighbours until no more neighbours of the same group can be found. It is a </a:t>
            </a:r>
            <a:r>
              <a:rPr lang="en-GB" dirty="0" smtClean="0">
                <a:solidFill>
                  <a:srgbClr val="FE5C5E"/>
                </a:solidFill>
                <a:latin typeface="Aileron Bold" panose="00000800000000000000" pitchFamily="50" charset="0"/>
              </a:rPr>
              <a:t>very fast and intuitive </a:t>
            </a:r>
            <a:r>
              <a:rPr lang="en-GB" dirty="0" smtClean="0">
                <a:solidFill>
                  <a:schemeClr val="bg1"/>
                </a:solidFill>
                <a:latin typeface="Aileron Bold" panose="00000800000000000000" pitchFamily="50" charset="0"/>
              </a:rPr>
              <a:t>algorithm.</a:t>
            </a:r>
            <a:endParaRPr lang="en-GB" dirty="0">
              <a:solidFill>
                <a:schemeClr val="bg1"/>
              </a:solidFill>
              <a:latin typeface="Aileron Bold" panose="00000800000000000000" pitchFamily="50" charset="0"/>
            </a:endParaRPr>
          </a:p>
        </p:txBody>
      </p:sp>
    </p:spTree>
    <p:extLst>
      <p:ext uri="{BB962C8B-B14F-4D97-AF65-F5344CB8AC3E}">
        <p14:creationId xmlns:p14="http://schemas.microsoft.com/office/powerpoint/2010/main" val="1212870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a:t>
            </a:r>
            <a:endParaRPr lang="en-GB" dirty="0"/>
          </a:p>
        </p:txBody>
      </p:sp>
      <p:sp>
        <p:nvSpPr>
          <p:cNvPr id="3" name="Content Placeholder 2"/>
          <p:cNvSpPr>
            <a:spLocks noGrp="1"/>
          </p:cNvSpPr>
          <p:nvPr>
            <p:ph idx="1"/>
          </p:nvPr>
        </p:nvSpPr>
        <p:spPr/>
        <p:txBody>
          <a:bodyPr/>
          <a:lstStyle/>
          <a:p>
            <a:pPr marL="0" indent="0">
              <a:buNone/>
            </a:pPr>
            <a:r>
              <a:rPr lang="en-GB" dirty="0" smtClean="0"/>
              <a:t>The uses of clustering in the real world</a:t>
            </a:r>
            <a:endParaRPr lang="en-GB" dirty="0"/>
          </a:p>
          <a:p>
            <a:pPr lvl="1"/>
            <a:r>
              <a:rPr lang="en-GB" dirty="0" smtClean="0"/>
              <a:t>Pre-processing for supervised learning</a:t>
            </a:r>
          </a:p>
          <a:p>
            <a:pPr lvl="1"/>
            <a:r>
              <a:rPr lang="en-GB" dirty="0" smtClean="0"/>
              <a:t>Pattern recognition</a:t>
            </a:r>
          </a:p>
          <a:p>
            <a:pPr lvl="1"/>
            <a:r>
              <a:rPr lang="en-GB" dirty="0" smtClean="0"/>
              <a:t>Data reduction</a:t>
            </a:r>
          </a:p>
          <a:p>
            <a:endParaRPr lang="en-GB" dirty="0"/>
          </a:p>
          <a:p>
            <a:pPr marL="0" indent="0">
              <a:buNone/>
            </a:pPr>
            <a:r>
              <a:rPr lang="en-GB" dirty="0" smtClean="0">
                <a:solidFill>
                  <a:srgbClr val="FE5C5E"/>
                </a:solidFill>
              </a:rPr>
              <a:t>Hierarchical Clustering</a:t>
            </a:r>
          </a:p>
          <a:p>
            <a:pPr marL="0" indent="0">
              <a:buNone/>
            </a:pPr>
            <a:r>
              <a:rPr lang="en-GB" dirty="0" smtClean="0">
                <a:solidFill>
                  <a:srgbClr val="FE5C5E"/>
                </a:solidFill>
              </a:rPr>
              <a:t>K Means Clustering</a:t>
            </a:r>
          </a:p>
          <a:p>
            <a:pPr marL="0" indent="0">
              <a:buNone/>
            </a:pPr>
            <a:r>
              <a:rPr lang="en-GB" dirty="0" smtClean="0">
                <a:solidFill>
                  <a:srgbClr val="FE5C5E"/>
                </a:solidFill>
              </a:rPr>
              <a:t>Gaussian Mixture Modelling</a:t>
            </a:r>
          </a:p>
          <a:p>
            <a:pPr marL="0" indent="0">
              <a:buNone/>
            </a:pPr>
            <a:r>
              <a:rPr lang="en-GB" b="1" dirty="0" smtClean="0">
                <a:solidFill>
                  <a:srgbClr val="FE5C5E"/>
                </a:solidFill>
              </a:rPr>
              <a:t>DBSCAN</a:t>
            </a:r>
            <a:endParaRPr lang="en-GB" b="1" dirty="0">
              <a:solidFill>
                <a:srgbClr val="FE5C5E"/>
              </a:solidFill>
            </a:endParaRPr>
          </a:p>
        </p:txBody>
      </p:sp>
    </p:spTree>
    <p:extLst>
      <p:ext uri="{BB962C8B-B14F-4D97-AF65-F5344CB8AC3E}">
        <p14:creationId xmlns:p14="http://schemas.microsoft.com/office/powerpoint/2010/main" val="378327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normAutofit/>
          </a:bodyPr>
          <a:lstStyle/>
          <a:p>
            <a:pPr algn="l"/>
            <a:r>
              <a:rPr lang="en-GB" sz="8800" dirty="0" smtClean="0">
                <a:solidFill>
                  <a:schemeClr val="bg1"/>
                </a:solidFill>
                <a:latin typeface="Aileron Heavy" panose="00000A00000000000000" pitchFamily="50" charset="0"/>
              </a:rPr>
              <a:t>Thank </a:t>
            </a:r>
            <a:r>
              <a:rPr lang="en-GB" sz="8800" dirty="0" smtClean="0">
                <a:solidFill>
                  <a:srgbClr val="FE5C5E"/>
                </a:solidFill>
                <a:latin typeface="Aileron Heavy" panose="00000A00000000000000" pitchFamily="50" charset="0"/>
              </a:rPr>
              <a:t>you</a:t>
            </a:r>
            <a:endParaRPr lang="en-GB" sz="8800" dirty="0">
              <a:solidFill>
                <a:srgbClr val="FE5C5E"/>
              </a:solidFill>
              <a:latin typeface="Aileron Heavy" panose="00000A00000000000000" pitchFamily="50" charset="0"/>
            </a:endParaRPr>
          </a:p>
        </p:txBody>
      </p:sp>
      <p:sp>
        <p:nvSpPr>
          <p:cNvPr id="5" name="Oval 4"/>
          <p:cNvSpPr/>
          <p:nvPr/>
        </p:nvSpPr>
        <p:spPr>
          <a:xfrm>
            <a:off x="8987063" y="4709611"/>
            <a:ext cx="382815" cy="382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1524000" y="4258490"/>
            <a:ext cx="9144000" cy="1304109"/>
          </a:xfrm>
        </p:spPr>
        <p:txBody>
          <a:bodyPr/>
          <a:lstStyle/>
          <a:p>
            <a:pPr algn="r"/>
            <a:r>
              <a:rPr lang="en-GB" dirty="0" smtClean="0">
                <a:solidFill>
                  <a:schemeClr val="bg1"/>
                </a:solidFill>
                <a:latin typeface="Aileron Bold" panose="00000800000000000000" pitchFamily="50" charset="0"/>
              </a:rPr>
              <a:t>Jasamrit Rahala</a:t>
            </a:r>
          </a:p>
          <a:p>
            <a:pPr algn="r"/>
            <a:r>
              <a:rPr lang="en-GB" dirty="0" smtClean="0">
                <a:solidFill>
                  <a:schemeClr val="bg1"/>
                </a:solidFill>
                <a:latin typeface="Aileron Bold" panose="00000800000000000000" pitchFamily="50" charset="0"/>
              </a:rPr>
              <a:t>JRahala</a:t>
            </a:r>
            <a:endParaRPr lang="en-GB" dirty="0">
              <a:solidFill>
                <a:schemeClr val="bg1"/>
              </a:solidFill>
              <a:latin typeface="Aileron Bold" panose="00000800000000000000" pitchFamily="50" charset="0"/>
            </a:endParaRPr>
          </a:p>
        </p:txBody>
      </p:sp>
      <p:sp>
        <p:nvSpPr>
          <p:cNvPr id="4" name="Rectangle 3"/>
          <p:cNvSpPr/>
          <p:nvPr/>
        </p:nvSpPr>
        <p:spPr>
          <a:xfrm>
            <a:off x="1210962" y="2281880"/>
            <a:ext cx="130159" cy="103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p:nvPicPr>
        <p:blipFill>
          <a:blip r:embed="rId2">
            <a:extLst/>
          </a:blip>
          <a:stretch>
            <a:fillRect/>
          </a:stretch>
        </p:blipFill>
        <p:spPr>
          <a:xfrm>
            <a:off x="8870043" y="4739094"/>
            <a:ext cx="616857" cy="323850"/>
          </a:xfrm>
          <a:prstGeom prst="rect">
            <a:avLst/>
          </a:prstGeom>
        </p:spPr>
      </p:pic>
    </p:spTree>
    <p:extLst>
      <p:ext uri="{BB962C8B-B14F-4D97-AF65-F5344CB8AC3E}">
        <p14:creationId xmlns:p14="http://schemas.microsoft.com/office/powerpoint/2010/main" val="277361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2894648" y="4221002"/>
            <a:ext cx="1248727" cy="86534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Applications</a:t>
            </a:r>
            <a:endParaRPr lang="en-GB" dirty="0"/>
          </a:p>
        </p:txBody>
      </p:sp>
      <p:sp>
        <p:nvSpPr>
          <p:cNvPr id="3" name="Content Placeholder 2"/>
          <p:cNvSpPr>
            <a:spLocks noGrp="1"/>
          </p:cNvSpPr>
          <p:nvPr>
            <p:ph idx="1"/>
          </p:nvPr>
        </p:nvSpPr>
        <p:spPr>
          <a:xfrm>
            <a:off x="838200" y="1825625"/>
            <a:ext cx="10515600" cy="1501049"/>
          </a:xfrm>
        </p:spPr>
        <p:txBody>
          <a:bodyPr/>
          <a:lstStyle/>
          <a:p>
            <a:r>
              <a:rPr lang="en-GB" dirty="0" smtClean="0"/>
              <a:t>Pre-process data for supervised learning</a:t>
            </a:r>
          </a:p>
          <a:p>
            <a:r>
              <a:rPr lang="en-GB" dirty="0" smtClean="0"/>
              <a:t>Detect patterns (statistics)</a:t>
            </a:r>
          </a:p>
          <a:p>
            <a:r>
              <a:rPr lang="en-GB" dirty="0" smtClean="0">
                <a:solidFill>
                  <a:srgbClr val="FE5C5E"/>
                </a:solidFill>
              </a:rPr>
              <a:t>Reduce data sizes and save time &amp; space</a:t>
            </a:r>
            <a:endParaRPr lang="en-GB" dirty="0">
              <a:solidFill>
                <a:srgbClr val="FE5C5E"/>
              </a:solidFill>
            </a:endParaRPr>
          </a:p>
        </p:txBody>
      </p:sp>
      <p:sp>
        <p:nvSpPr>
          <p:cNvPr id="8" name="Oval 7"/>
          <p:cNvSpPr/>
          <p:nvPr/>
        </p:nvSpPr>
        <p:spPr>
          <a:xfrm>
            <a:off x="3248025" y="5629275"/>
            <a:ext cx="247650" cy="247650"/>
          </a:xfrm>
          <a:prstGeom prst="ellipse">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029075" y="4962525"/>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5391150" y="4714875"/>
            <a:ext cx="247650" cy="247650"/>
          </a:xfrm>
          <a:prstGeom prst="ellipse">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781300" y="4106499"/>
            <a:ext cx="247650" cy="247650"/>
          </a:xfrm>
          <a:prstGeom prst="ellipse">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4543425" y="4354149"/>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591300" y="5287599"/>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420100" y="5979251"/>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7724775" y="5535249"/>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7296150" y="4639899"/>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9172575" y="4084523"/>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8420100" y="4591050"/>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9648825" y="5039949"/>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8924925" y="5381625"/>
            <a:ext cx="247650" cy="247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p:nvPr/>
        </p:nvCxnSpPr>
        <p:spPr>
          <a:xfrm>
            <a:off x="2905125" y="4230324"/>
            <a:ext cx="466725" cy="1522776"/>
          </a:xfrm>
          <a:prstGeom prst="line">
            <a:avLst/>
          </a:prstGeom>
          <a:ln w="5715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373279" y="4838700"/>
            <a:ext cx="2141696" cy="914400"/>
          </a:xfrm>
          <a:prstGeom prst="line">
            <a:avLst/>
          </a:prstGeom>
          <a:ln w="5715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1" idx="4"/>
          </p:cNvCxnSpPr>
          <p:nvPr/>
        </p:nvCxnSpPr>
        <p:spPr>
          <a:xfrm flipV="1">
            <a:off x="5391150" y="4962525"/>
            <a:ext cx="123825" cy="790576"/>
          </a:xfrm>
          <a:prstGeom prst="line">
            <a:avLst/>
          </a:prstGeom>
          <a:ln w="5715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667251" y="4230324"/>
            <a:ext cx="2057399" cy="2476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8" idx="5"/>
          </p:cNvCxnSpPr>
          <p:nvPr/>
        </p:nvCxnSpPr>
        <p:spPr>
          <a:xfrm flipH="1" flipV="1">
            <a:off x="6715126" y="4230325"/>
            <a:ext cx="792406" cy="62095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6740441" y="5386696"/>
            <a:ext cx="1108159" cy="2723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492079" y="4228401"/>
            <a:ext cx="1232570" cy="588627"/>
          </a:xfrm>
          <a:prstGeom prst="line">
            <a:avLst/>
          </a:prstGeom>
          <a:ln w="57150">
            <a:solidFill>
              <a:srgbClr val="FE5C5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374940" y="4235538"/>
            <a:ext cx="1349709" cy="154255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7416166" y="4776811"/>
            <a:ext cx="1632583" cy="7286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8" idx="5"/>
          </p:cNvCxnSpPr>
          <p:nvPr/>
        </p:nvCxnSpPr>
        <p:spPr>
          <a:xfrm>
            <a:off x="7507532" y="4851281"/>
            <a:ext cx="356861" cy="80720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8549641" y="5505450"/>
            <a:ext cx="483316" cy="5976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9058275" y="5163774"/>
            <a:ext cx="714375" cy="3708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8550315" y="4710152"/>
            <a:ext cx="1222337" cy="43816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9296400" y="4207068"/>
            <a:ext cx="529852" cy="959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00825" y="4106499"/>
            <a:ext cx="247650" cy="247650"/>
          </a:xfrm>
          <a:prstGeom prst="ellipse">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5267325" y="5629275"/>
            <a:ext cx="247650" cy="247650"/>
          </a:xfrm>
          <a:prstGeom prst="ellipse">
            <a:avLst/>
          </a:prstGeom>
          <a:solidFill>
            <a:srgbClr val="FE5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4000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25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solidFill>
                  <a:srgbClr val="FE5C5E"/>
                </a:solidFill>
                <a:latin typeface="Aileron Heavy" panose="00000A00000000000000" pitchFamily="50" charset="0"/>
              </a:rPr>
              <a:t>Notebook break</a:t>
            </a:r>
            <a:endParaRPr lang="en-GB" dirty="0">
              <a:solidFill>
                <a:srgbClr val="FE5C5E"/>
              </a:solidFill>
            </a:endParaRPr>
          </a:p>
        </p:txBody>
      </p:sp>
      <p:sp>
        <p:nvSpPr>
          <p:cNvPr id="3" name="Text Placeholder 2"/>
          <p:cNvSpPr>
            <a:spLocks noGrp="1"/>
          </p:cNvSpPr>
          <p:nvPr>
            <p:ph type="body" idx="1"/>
          </p:nvPr>
        </p:nvSpPr>
        <p:spPr/>
        <p:txBody>
          <a:bodyPr>
            <a:normAutofit/>
          </a:bodyPr>
          <a:lstStyle/>
          <a:p>
            <a:r>
              <a:rPr lang="en-GB" dirty="0" smtClean="0">
                <a:solidFill>
                  <a:schemeClr val="bg1"/>
                </a:solidFill>
                <a:latin typeface="Aileron Bold" panose="00000800000000000000" pitchFamily="50" charset="0"/>
              </a:rPr>
              <a:t>Read through the material and get a grasp on the data that </a:t>
            </a:r>
            <a:r>
              <a:rPr lang="en-GB" dirty="0">
                <a:solidFill>
                  <a:schemeClr val="bg1"/>
                </a:solidFill>
                <a:latin typeface="Aileron Bold" panose="00000800000000000000" pitchFamily="50" charset="0"/>
              </a:rPr>
              <a:t>we are dealing </a:t>
            </a:r>
            <a:r>
              <a:rPr lang="en-GB" dirty="0" smtClean="0">
                <a:solidFill>
                  <a:schemeClr val="bg1"/>
                </a:solidFill>
                <a:latin typeface="Aileron Bold" panose="00000800000000000000" pitchFamily="50" charset="0"/>
              </a:rPr>
              <a:t>with</a:t>
            </a:r>
            <a:r>
              <a:rPr lang="en-GB" dirty="0">
                <a:solidFill>
                  <a:schemeClr val="bg1"/>
                </a:solidFill>
                <a:latin typeface="Aileron Bold" panose="00000800000000000000" pitchFamily="50" charset="0"/>
              </a:rPr>
              <a:t> </a:t>
            </a:r>
            <a:r>
              <a:rPr lang="en-GB" dirty="0" smtClean="0">
                <a:solidFill>
                  <a:schemeClr val="bg1"/>
                </a:solidFill>
                <a:latin typeface="Aileron Bold" panose="00000800000000000000" pitchFamily="50" charset="0"/>
              </a:rPr>
              <a:t>as well as the end goal.</a:t>
            </a:r>
            <a:endParaRPr lang="en-GB" dirty="0">
              <a:solidFill>
                <a:schemeClr val="bg1"/>
              </a:solidFill>
              <a:latin typeface="Aileron Bold" panose="00000800000000000000" pitchFamily="50" charset="0"/>
            </a:endParaRPr>
          </a:p>
        </p:txBody>
      </p:sp>
    </p:spTree>
    <p:extLst>
      <p:ext uri="{BB962C8B-B14F-4D97-AF65-F5344CB8AC3E}">
        <p14:creationId xmlns:p14="http://schemas.microsoft.com/office/powerpoint/2010/main" val="4219753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838200" y="1825625"/>
            <a:ext cx="10515600" cy="4357461"/>
          </a:xfrm>
        </p:spPr>
        <p:txBody>
          <a:bodyPr>
            <a:normAutofit lnSpcReduction="10000"/>
          </a:bodyPr>
          <a:lstStyle/>
          <a:p>
            <a:pPr marL="0" indent="0">
              <a:buNone/>
            </a:pPr>
            <a:r>
              <a:rPr lang="en-GB" dirty="0" smtClean="0"/>
              <a:t>Extremely simple </a:t>
            </a:r>
            <a:r>
              <a:rPr lang="en-GB" dirty="0" smtClean="0">
                <a:solidFill>
                  <a:srgbClr val="FE5C5E"/>
                </a:solidFill>
              </a:rPr>
              <a:t>greedy algorithm.</a:t>
            </a:r>
            <a:endParaRPr lang="en-GB" dirty="0" smtClean="0"/>
          </a:p>
          <a:p>
            <a:pPr marL="0" indent="0">
              <a:buNone/>
            </a:pPr>
            <a:r>
              <a:rPr lang="en-GB" sz="2000" i="1" dirty="0" smtClean="0"/>
              <a:t>Finding </a:t>
            </a:r>
            <a:r>
              <a:rPr lang="en-GB" sz="2000" i="1" dirty="0" smtClean="0">
                <a:solidFill>
                  <a:srgbClr val="FE5C5E"/>
                </a:solidFill>
              </a:rPr>
              <a:t>local </a:t>
            </a:r>
            <a:r>
              <a:rPr lang="en-GB" sz="2000" i="1" dirty="0" smtClean="0"/>
              <a:t>minimums in order to find the </a:t>
            </a:r>
            <a:r>
              <a:rPr lang="en-GB" sz="2000" i="1" dirty="0" smtClean="0">
                <a:solidFill>
                  <a:srgbClr val="FE5C5E"/>
                </a:solidFill>
              </a:rPr>
              <a:t>global </a:t>
            </a:r>
            <a:r>
              <a:rPr lang="en-GB" sz="2000" i="1" dirty="0" smtClean="0"/>
              <a:t>minimum.</a:t>
            </a:r>
          </a:p>
          <a:p>
            <a:pPr marL="0" indent="0">
              <a:buNone/>
            </a:pPr>
            <a:endParaRPr lang="en-GB" sz="2000" i="1" dirty="0" smtClean="0"/>
          </a:p>
          <a:p>
            <a:pPr marL="514350" indent="-514350">
              <a:buFont typeface="+mj-lt"/>
              <a:buAutoNum type="arabicPeriod"/>
            </a:pPr>
            <a:r>
              <a:rPr lang="en-GB" dirty="0" smtClean="0"/>
              <a:t>Find the two most similar data points, merge together.</a:t>
            </a:r>
          </a:p>
          <a:p>
            <a:pPr marL="514350" indent="-514350">
              <a:buFont typeface="+mj-lt"/>
              <a:buAutoNum type="arabicPeriod"/>
            </a:pPr>
            <a:r>
              <a:rPr lang="en-GB" dirty="0" smtClean="0"/>
              <a:t>Continue to merge until 1 group is formed</a:t>
            </a:r>
          </a:p>
          <a:p>
            <a:pPr marL="0" indent="0">
              <a:buNone/>
            </a:pPr>
            <a:endParaRPr lang="en-GB" sz="2000" i="1" dirty="0" smtClean="0"/>
          </a:p>
          <a:p>
            <a:pPr marL="0" indent="0">
              <a:buNone/>
            </a:pPr>
            <a:r>
              <a:rPr lang="en-GB" dirty="0" smtClean="0">
                <a:solidFill>
                  <a:srgbClr val="FE5C5E"/>
                </a:solidFill>
              </a:rPr>
              <a:t>Distance metric 	 </a:t>
            </a:r>
            <a:r>
              <a:rPr lang="en-GB" dirty="0" smtClean="0"/>
              <a:t>Euclidean distance</a:t>
            </a:r>
          </a:p>
          <a:p>
            <a:pPr marL="0" indent="0">
              <a:buNone/>
            </a:pPr>
            <a:r>
              <a:rPr lang="en-GB" dirty="0" smtClean="0">
                <a:solidFill>
                  <a:srgbClr val="FE5C5E"/>
                </a:solidFill>
              </a:rPr>
              <a:t>Linkage Criteria  </a:t>
            </a:r>
            <a:r>
              <a:rPr lang="en-GB" dirty="0" smtClean="0"/>
              <a:t>Where do we measure from</a:t>
            </a:r>
          </a:p>
          <a:p>
            <a:pPr marL="0" indent="0">
              <a:buNone/>
            </a:pPr>
            <a:endParaRPr lang="en-GB" dirty="0"/>
          </a:p>
          <a:p>
            <a:pPr marL="0" indent="0">
              <a:buNone/>
            </a:pPr>
            <a:r>
              <a:rPr lang="en-GB" dirty="0" smtClean="0"/>
              <a:t>Reproducible (returns the same result)</a:t>
            </a:r>
            <a:endParaRPr lang="en-GB" dirty="0"/>
          </a:p>
        </p:txBody>
      </p:sp>
    </p:spTree>
    <p:extLst>
      <p:ext uri="{BB962C8B-B14F-4D97-AF65-F5344CB8AC3E}">
        <p14:creationId xmlns:p14="http://schemas.microsoft.com/office/powerpoint/2010/main" val="1785148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6150" y="3176902"/>
            <a:ext cx="4933949" cy="3217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Hierarchical Clustering</a:t>
            </a:r>
            <a:endParaRPr lang="en-GB" dirty="0"/>
          </a:p>
        </p:txBody>
      </p:sp>
      <p:sp>
        <p:nvSpPr>
          <p:cNvPr id="3" name="Content Placeholder 2"/>
          <p:cNvSpPr>
            <a:spLocks noGrp="1"/>
          </p:cNvSpPr>
          <p:nvPr>
            <p:ph idx="1"/>
          </p:nvPr>
        </p:nvSpPr>
        <p:spPr>
          <a:xfrm>
            <a:off x="838200" y="1825625"/>
            <a:ext cx="10515600" cy="978535"/>
          </a:xfrm>
        </p:spPr>
        <p:txBody>
          <a:bodyPr>
            <a:normAutofit/>
          </a:bodyPr>
          <a:lstStyle/>
          <a:p>
            <a:pPr marL="0" indent="0">
              <a:buNone/>
            </a:pPr>
            <a:r>
              <a:rPr lang="en-GB" dirty="0" smtClean="0"/>
              <a:t>Analytics, for example. The transferal of SARS from animals to humans.</a:t>
            </a:r>
            <a:endParaRPr lang="en-GB" sz="2000" i="1" dirty="0" smtClean="0"/>
          </a:p>
        </p:txBody>
      </p:sp>
      <p:pic>
        <p:nvPicPr>
          <p:cNvPr id="1026" name="Picture 2" descr="https://miro.medium.com/max/1043/1*QJWNB8zfJjZx6LLRzeJy_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758" y="3196796"/>
            <a:ext cx="4568732" cy="330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70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1803</Words>
  <Application>Microsoft Office PowerPoint</Application>
  <PresentationFormat>Widescreen</PresentationFormat>
  <Paragraphs>370</Paragraphs>
  <Slides>55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Aileron Bold</vt:lpstr>
      <vt:lpstr>Aileron Heavy</vt:lpstr>
      <vt:lpstr>Arial</vt:lpstr>
      <vt:lpstr>Calibri</vt:lpstr>
      <vt:lpstr>Calibri Light</vt:lpstr>
      <vt:lpstr>Cambria Math</vt:lpstr>
      <vt:lpstr>Office Theme</vt:lpstr>
      <vt:lpstr>Clustering Algorithms</vt:lpstr>
      <vt:lpstr>Agenda</vt:lpstr>
      <vt:lpstr>Clustering Algorithms</vt:lpstr>
      <vt:lpstr>Applications</vt:lpstr>
      <vt:lpstr>Applications</vt:lpstr>
      <vt:lpstr>Applications</vt:lpstr>
      <vt:lpstr>Notebook break</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Hierarchical Clustering</vt:lpstr>
      <vt:lpstr>Notebook break</vt:lpstr>
      <vt:lpstr>K Means Clustering</vt:lpstr>
      <vt:lpstr>K Means Clustering</vt:lpstr>
      <vt:lpstr>K Means Clustering Define k groups</vt:lpstr>
      <vt:lpstr>K Means Clustering Define k groups</vt:lpstr>
      <vt:lpstr>K Means Clustering Assign Centroids</vt:lpstr>
      <vt:lpstr>K Means Clustering Classify data points</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Update</vt:lpstr>
      <vt:lpstr>K Means Clustering Convergence</vt:lpstr>
      <vt:lpstr>K Means Clustering Convergence</vt:lpstr>
      <vt:lpstr>K Means Clustering Measure fit</vt:lpstr>
      <vt:lpstr>K Means Clustering Repeat</vt:lpstr>
      <vt:lpstr>K Means Clustering Optimum K</vt:lpstr>
      <vt:lpstr>K Means Clustering Optimum K</vt:lpstr>
      <vt:lpstr>Notebook break</vt:lpstr>
      <vt:lpstr>Extension  Gaussian distribution models</vt:lpstr>
      <vt:lpstr>K Means Limitations</vt:lpstr>
      <vt:lpstr>Gaussians</vt:lpstr>
      <vt:lpstr>Gaussians</vt:lpstr>
      <vt:lpstr>Gaussians</vt:lpstr>
      <vt:lpstr>Gaussians</vt:lpstr>
      <vt:lpstr>Gaussians</vt:lpstr>
      <vt:lpstr>Extension  DBSCAN [Notebook]</vt:lpstr>
      <vt:lpstr>Recap</vt:lpstr>
      <vt:lpstr>Thank you</vt:lpstr>
    </vt:vector>
  </TitlesOfParts>
  <Company>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dc:title>
  <dc:creator>Jasamrit</dc:creator>
  <cp:lastModifiedBy>Jasamrit</cp:lastModifiedBy>
  <cp:revision>182</cp:revision>
  <dcterms:created xsi:type="dcterms:W3CDTF">2020-07-06T15:08:50Z</dcterms:created>
  <dcterms:modified xsi:type="dcterms:W3CDTF">2020-07-08T16:10:11Z</dcterms:modified>
</cp:coreProperties>
</file>