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3" r:id="rId4"/>
    <p:sldId id="257" r:id="rId5"/>
    <p:sldId id="294" r:id="rId6"/>
    <p:sldId id="261" r:id="rId7"/>
    <p:sldId id="262" r:id="rId8"/>
    <p:sldId id="298" r:id="rId9"/>
    <p:sldId id="263" r:id="rId10"/>
    <p:sldId id="264" r:id="rId11"/>
    <p:sldId id="280" r:id="rId12"/>
    <p:sldId id="279" r:id="rId13"/>
    <p:sldId id="266" r:id="rId14"/>
    <p:sldId id="281" r:id="rId15"/>
    <p:sldId id="282" r:id="rId16"/>
    <p:sldId id="295" r:id="rId17"/>
    <p:sldId id="283" r:id="rId18"/>
    <p:sldId id="284" r:id="rId19"/>
    <p:sldId id="297" r:id="rId20"/>
    <p:sldId id="267" r:id="rId21"/>
    <p:sldId id="29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292" r:id="rId33"/>
    <p:sldId id="270" r:id="rId34"/>
    <p:sldId id="299" r:id="rId35"/>
    <p:sldId id="271" r:id="rId36"/>
    <p:sldId id="272" r:id="rId37"/>
    <p:sldId id="300" r:id="rId38"/>
    <p:sldId id="273" r:id="rId39"/>
    <p:sldId id="276" r:id="rId40"/>
    <p:sldId id="277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C5E"/>
    <a:srgbClr val="4BB3FD"/>
    <a:srgbClr val="2C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E5622-AA4D-39B1-858A-B7A052AB032D}" v="666" dt="2020-05-26T11:04:58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8220" y="1122363"/>
            <a:ext cx="6045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8220" y="3602038"/>
            <a:ext cx="60452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906437" y="2644926"/>
            <a:ext cx="2518913" cy="140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8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2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90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ileron Heavy" panose="00000A00000000000000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1pPr>
            <a:lvl2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2pPr>
            <a:lvl3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3pPr>
            <a:lvl4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4pPr>
            <a:lvl5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51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47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596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095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03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8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1pPr>
            <a:lvl2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2pPr>
            <a:lvl3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3pPr>
            <a:lvl4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4pPr>
            <a:lvl5pPr>
              <a:defRPr>
                <a:solidFill>
                  <a:schemeClr val="bg1"/>
                </a:solidFill>
                <a:latin typeface="Aileron Bold" panose="000008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ileron Heavy" panose="00000A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793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847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67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159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58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950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274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38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424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747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2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20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12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254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6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3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2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1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918-193F-46FB-8A5D-619DF873584A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46D8-22EC-4540-BA31-AC8948328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6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93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66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Linear </a:t>
            </a:r>
            <a:br>
              <a:rPr lang="en-GB" sz="6600" dirty="0" smtClean="0">
                <a:solidFill>
                  <a:schemeClr val="bg1"/>
                </a:solidFill>
                <a:latin typeface="Aileron Heavy" panose="00000A00000000000000" pitchFamily="50" charset="0"/>
              </a:rPr>
            </a:br>
            <a:r>
              <a:rPr lang="en-GB" sz="6600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Regression</a:t>
            </a:r>
            <a:endParaRPr lang="en-GB" sz="6600" dirty="0">
              <a:solidFill>
                <a:srgbClr val="FE5C5E"/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87063" y="4709611"/>
            <a:ext cx="382815" cy="3828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490"/>
            <a:ext cx="9144000" cy="130410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Jasamrit Rahala</a:t>
            </a:r>
          </a:p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JRahala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035" y="1759132"/>
            <a:ext cx="87086" cy="1558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" b="100000" l="10000" r="90000">
                        <a14:foregroundMark x1="34250" y1="71587" x2="34250" y2="71587"/>
                        <a14:foregroundMark x1="35167" y1="73333" x2="35167" y2="73333"/>
                        <a14:foregroundMark x1="36333" y1="75556" x2="36333" y2="75556"/>
                        <a14:foregroundMark x1="39083" y1="80635" x2="39083" y2="80635"/>
                        <a14:foregroundMark x1="41167" y1="81429" x2="41167" y2="81429"/>
                        <a14:foregroundMark x1="43000" y1="80476" x2="43000" y2="80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0043" y="4739094"/>
            <a:ext cx="616857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808588"/>
            <a:ext cx="10515600" cy="61292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E5C5E"/>
                </a:solidFill>
              </a:rPr>
              <a:t>We can’t really tell!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line is better fit?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690688"/>
            <a:ext cx="5325533" cy="39941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319842" y="2812211"/>
            <a:ext cx="3640347" cy="1811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690688"/>
            <a:ext cx="5325533" cy="3994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341079" y="2441275"/>
            <a:ext cx="2769079" cy="2484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825625"/>
            <a:ext cx="5643623" cy="32672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Most of the time it is easy to tell where the best fit line is with our eyes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 </a:t>
            </a:r>
            <a:r>
              <a:rPr lang="en-GB" dirty="0" smtClean="0">
                <a:solidFill>
                  <a:srgbClr val="FE5C5E"/>
                </a:solidFill>
              </a:rPr>
              <a:t>computers don’t have eyes </a:t>
            </a:r>
            <a:r>
              <a:rPr lang="en-GB" dirty="0" smtClean="0"/>
              <a:t>(at least not yet)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need </a:t>
            </a:r>
            <a:r>
              <a:rPr lang="en-GB" dirty="0" smtClean="0">
                <a:solidFill>
                  <a:srgbClr val="FE5C5E"/>
                </a:solidFill>
              </a:rPr>
              <a:t>a metric to compare </a:t>
            </a:r>
            <a:r>
              <a:rPr lang="en-GB" dirty="0" smtClean="0"/>
              <a:t>the lines with the data in order to select the best line.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Best Line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489" y="1690688"/>
            <a:ext cx="4374266" cy="328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5229688"/>
            <a:ext cx="103361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bg1"/>
                </a:solidFill>
                <a:latin typeface="Aileron Bold" panose="00000800000000000000" pitchFamily="50" charset="0"/>
              </a:rPr>
              <a:t>We will define a function which takes in our functions parameters (m,c) and </a:t>
            </a:r>
            <a:r>
              <a:rPr lang="en-GB" sz="2600" dirty="0">
                <a:solidFill>
                  <a:srgbClr val="FE5C5E"/>
                </a:solidFill>
                <a:latin typeface="Aileron Bold" panose="00000800000000000000" pitchFamily="50" charset="0"/>
              </a:rPr>
              <a:t>returns how well the line fits the data.</a:t>
            </a:r>
            <a:r>
              <a:rPr lang="en-GB" sz="2600" dirty="0">
                <a:solidFill>
                  <a:schemeClr val="bg1"/>
                </a:solidFill>
                <a:latin typeface="Aileron Bold" panose="00000800000000000000" pitchFamily="50" charset="0"/>
              </a:rPr>
              <a:t> This function is called the cost function</a:t>
            </a:r>
            <a:r>
              <a:rPr lang="en-GB" sz="2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.</a:t>
            </a:r>
            <a:endParaRPr lang="en-GB" sz="26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93100"/>
            <a:ext cx="10515600" cy="11903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We evaluate our function by how well it fits the data, in other words how far are the </a:t>
            </a:r>
            <a:r>
              <a:rPr lang="en-GB" dirty="0" smtClean="0">
                <a:solidFill>
                  <a:srgbClr val="FE5C5E"/>
                </a:solidFill>
              </a:rPr>
              <a:t>distances </a:t>
            </a:r>
            <a:r>
              <a:rPr lang="en-GB" dirty="0" smtClean="0"/>
              <a:t>between the real data and our predicted line.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Function</a:t>
            </a:r>
            <a:endParaRPr lang="en-GB" dirty="0"/>
          </a:p>
        </p:txBody>
      </p:sp>
      <p:pic>
        <p:nvPicPr>
          <p:cNvPr id="1030" name="Picture 6" descr="File:Residuals for Linear Regression Fit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77" y="3362054"/>
            <a:ext cx="4632646" cy="30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Function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780433"/>
            <a:ext cx="10515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We can loop through our data points in our dataset</a:t>
            </a:r>
          </a:p>
          <a:p>
            <a:pPr marL="0" indent="0">
              <a:buNone/>
            </a:pPr>
            <a:r>
              <a:rPr lang="en-GB" dirty="0" smtClean="0"/>
              <a:t>For each data point: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Take the x value of the data point (this is the input to our function)</a:t>
            </a:r>
          </a:p>
          <a:p>
            <a:pPr lvl="1"/>
            <a:r>
              <a:rPr lang="en-GB" dirty="0" smtClean="0"/>
              <a:t>Put the x value into our function (this is the predicted value)</a:t>
            </a:r>
          </a:p>
          <a:p>
            <a:pPr lvl="1"/>
            <a:r>
              <a:rPr lang="en-GB" dirty="0" smtClean="0"/>
              <a:t>The error is the (predicted value – actual value)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could sum the total error over all points, however there is a problem…</a:t>
            </a:r>
            <a:endParaRPr lang="en-GB" dirty="0"/>
          </a:p>
        </p:txBody>
      </p:sp>
      <p:sp>
        <p:nvSpPr>
          <p:cNvPr id="7" name="AutoShape 2" descr="https://latex.codecogs.com/gif.latex?%5Cdpi%7B300%7D%20%5Chuge%20f%282%29%20%3D%203%5Ccdot%202%20&amp;plus;%205%20%3D%20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10515600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/>
              <a:t>f</a:t>
            </a:r>
            <a:r>
              <a:rPr lang="en-GB" sz="3600" i="1" dirty="0" smtClean="0"/>
              <a:t>(x) = 3x + 5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0670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Function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5938945"/>
            <a:ext cx="10515600" cy="52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Can you spot the problem?</a:t>
            </a: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pic>
        <p:nvPicPr>
          <p:cNvPr id="1026" name="Picture 2" descr="https://latex.codecogs.com/gif.latex?2%2C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333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3"/>
          <p:cNvSpPr txBox="1">
            <a:spLocks/>
          </p:cNvSpPr>
          <p:nvPr/>
        </p:nvSpPr>
        <p:spPr>
          <a:xfrm>
            <a:off x="838200" y="1947001"/>
            <a:ext cx="3291648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/>
              <a:t>f</a:t>
            </a:r>
            <a:r>
              <a:rPr lang="en-GB" sz="3600" i="1" dirty="0" smtClean="0"/>
              <a:t>(x) = 3x + 5</a:t>
            </a:r>
            <a:endParaRPr lang="en-GB" sz="3600" i="1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4506026" y="1947000"/>
            <a:ext cx="2184112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J(m,c)  = </a:t>
            </a:r>
            <a:endParaRPr lang="en-GB" sz="3600" i="1" dirty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6569783" y="1947001"/>
            <a:ext cx="1626082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11500" dirty="0" smtClean="0"/>
              <a:t>Σ</a:t>
            </a:r>
            <a:endParaRPr lang="en-GB" sz="11500" dirty="0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7066316" y="1437604"/>
            <a:ext cx="633015" cy="52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i="1" dirty="0" smtClean="0"/>
              <a:t>n</a:t>
            </a:r>
            <a:endParaRPr lang="en-GB" sz="8000" i="1" dirty="0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7082700" y="2772521"/>
            <a:ext cx="633015" cy="483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i="1" dirty="0"/>
              <a:t>i</a:t>
            </a:r>
            <a:endParaRPr lang="en-GB" sz="8000" i="1" dirty="0"/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7600341" y="1926916"/>
            <a:ext cx="2184112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>
                <a:solidFill>
                  <a:srgbClr val="FE5C5E"/>
                </a:solidFill>
              </a:rPr>
              <a:t>f</a:t>
            </a:r>
            <a:r>
              <a:rPr lang="en-GB" sz="3600" i="1" dirty="0" smtClean="0">
                <a:solidFill>
                  <a:srgbClr val="FE5C5E"/>
                </a:solidFill>
              </a:rPr>
              <a:t>(x) - y</a:t>
            </a:r>
            <a:endParaRPr lang="en-GB" sz="3600" i="1" dirty="0">
              <a:solidFill>
                <a:srgbClr val="FE5C5E"/>
              </a:solidFill>
            </a:endParaRP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1065805" y="3942974"/>
            <a:ext cx="1695450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[2,12]</a:t>
            </a:r>
            <a:endParaRPr lang="en-GB" sz="3600" i="1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2687542" y="3942974"/>
            <a:ext cx="5253232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/>
              <a:t>f</a:t>
            </a:r>
            <a:r>
              <a:rPr lang="en-GB" sz="3600" i="1" dirty="0" smtClean="0"/>
              <a:t>(2) = 3 * 2 + 5 = 11</a:t>
            </a:r>
            <a:endParaRPr lang="en-GB" sz="3600" i="1" dirty="0"/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7436896" y="3942973"/>
            <a:ext cx="3069000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11 – 12 = </a:t>
            </a:r>
            <a:r>
              <a:rPr lang="en-GB" sz="3600" i="1" dirty="0" smtClean="0">
                <a:solidFill>
                  <a:srgbClr val="4BB3FD"/>
                </a:solidFill>
              </a:rPr>
              <a:t>-1</a:t>
            </a:r>
            <a:endParaRPr lang="en-GB" sz="3600" i="1" dirty="0">
              <a:solidFill>
                <a:srgbClr val="4BB3FD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1065805" y="4828934"/>
            <a:ext cx="1695450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[3,9]</a:t>
            </a:r>
            <a:endParaRPr lang="en-GB" sz="3600" i="1" dirty="0"/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2687542" y="4828934"/>
            <a:ext cx="5253232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f(3) = 3 * 3 + 5 = 14</a:t>
            </a:r>
            <a:endParaRPr lang="en-GB" sz="3600" i="1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7436896" y="4828933"/>
            <a:ext cx="3069000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14 – 9 = </a:t>
            </a:r>
            <a:r>
              <a:rPr lang="en-GB" sz="3600" i="1" dirty="0" smtClean="0">
                <a:solidFill>
                  <a:srgbClr val="4BB3FD"/>
                </a:solidFill>
              </a:rPr>
              <a:t>5</a:t>
            </a:r>
            <a:endParaRPr lang="en-GB" sz="3600" i="1" dirty="0">
              <a:solidFill>
                <a:srgbClr val="4BB3FD"/>
              </a:solidFill>
            </a:endParaRPr>
          </a:p>
        </p:txBody>
      </p:sp>
      <p:sp>
        <p:nvSpPr>
          <p:cNvPr id="28" name="Content Placeholder 3"/>
          <p:cNvSpPr txBox="1">
            <a:spLocks/>
          </p:cNvSpPr>
          <p:nvPr/>
        </p:nvSpPr>
        <p:spPr>
          <a:xfrm>
            <a:off x="1065805" y="3199866"/>
            <a:ext cx="1695450" cy="64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i="1" dirty="0">
                <a:solidFill>
                  <a:srgbClr val="FE5C5E"/>
                </a:solidFill>
              </a:rPr>
              <a:t>x</a:t>
            </a:r>
            <a:r>
              <a:rPr lang="en-GB" i="1" dirty="0" smtClean="0">
                <a:solidFill>
                  <a:srgbClr val="FE5C5E"/>
                </a:solidFill>
              </a:rPr>
              <a:t>, y</a:t>
            </a:r>
            <a:endParaRPr lang="en-GB" i="1" dirty="0">
              <a:solidFill>
                <a:srgbClr val="FE5C5E"/>
              </a:solidFill>
            </a:endParaRP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4516853" y="3243687"/>
            <a:ext cx="1695450" cy="64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i="1" dirty="0" smtClean="0">
                <a:solidFill>
                  <a:srgbClr val="FE5C5E"/>
                </a:solidFill>
              </a:rPr>
              <a:t>f(x)</a:t>
            </a:r>
            <a:endParaRPr lang="en-GB" i="1" dirty="0">
              <a:solidFill>
                <a:srgbClr val="FE5C5E"/>
              </a:solidFill>
            </a:endParaRPr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8137235" y="3240197"/>
            <a:ext cx="1695450" cy="64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i="1" dirty="0">
                <a:solidFill>
                  <a:srgbClr val="FE5C5E"/>
                </a:solidFill>
              </a:rPr>
              <a:t>f</a:t>
            </a:r>
            <a:r>
              <a:rPr lang="en-GB" i="1" dirty="0" smtClean="0">
                <a:solidFill>
                  <a:srgbClr val="FE5C5E"/>
                </a:solidFill>
              </a:rPr>
              <a:t>(x) - y</a:t>
            </a:r>
            <a:endParaRPr lang="en-GB" i="1" dirty="0">
              <a:solidFill>
                <a:srgbClr val="FE5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Function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60294"/>
            <a:ext cx="6361253" cy="4317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4BB3FD"/>
                </a:solidFill>
              </a:rPr>
              <a:t>When the predicted value is higher than the actual value, the error is positive.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</a:rPr>
              <a:t>When the predicted value is lower than the actual value, the error is negative.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If we sum these values, the negative error cancels out the positive error. This does not give a true reflection of the line’s fit.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53" y="2546430"/>
            <a:ext cx="4132161" cy="27547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33772" y="3449256"/>
            <a:ext cx="931761" cy="625033"/>
          </a:xfrm>
          <a:prstGeom prst="rect">
            <a:avLst/>
          </a:prstGeom>
          <a:solidFill>
            <a:srgbClr val="4BB3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366813" y="3356655"/>
            <a:ext cx="645288" cy="625033"/>
          </a:xfrm>
          <a:prstGeom prst="rect">
            <a:avLst/>
          </a:prstGeom>
          <a:solidFill>
            <a:srgbClr val="FE5C5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1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66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 order to remove the cancelling effect of positive + negative we square the difference between the real and predicted data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Function</a:t>
            </a:r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052895" y="3778259"/>
            <a:ext cx="2357599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J(m,c)   = </a:t>
            </a:r>
            <a:endParaRPr lang="en-GB" sz="3600" i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116653" y="3778260"/>
            <a:ext cx="1626082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11500" dirty="0" smtClean="0"/>
              <a:t>Σ</a:t>
            </a:r>
            <a:endParaRPr lang="en-GB" sz="115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613186" y="3268863"/>
            <a:ext cx="633015" cy="52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i="1" dirty="0" smtClean="0"/>
              <a:t>n</a:t>
            </a:r>
            <a:endParaRPr lang="en-GB" sz="8000" i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629570" y="4603780"/>
            <a:ext cx="633015" cy="483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i="1" dirty="0"/>
              <a:t>i</a:t>
            </a:r>
            <a:endParaRPr lang="en-GB" sz="8000" i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147211" y="3758175"/>
            <a:ext cx="2184112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(f(x) – y)</a:t>
            </a:r>
            <a:endParaRPr lang="en-GB" sz="3600" i="1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7931782" y="3623238"/>
            <a:ext cx="618616" cy="476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i="1" dirty="0" smtClean="0">
                <a:solidFill>
                  <a:srgbClr val="FE5C5E"/>
                </a:solidFill>
              </a:rPr>
              <a:t>2</a:t>
            </a:r>
            <a:endParaRPr lang="en-GB" sz="3600" i="1" dirty="0">
              <a:solidFill>
                <a:srgbClr val="FE5C5E"/>
              </a:solidFill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358682" y="5290001"/>
            <a:ext cx="3493686" cy="83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f(x) = m * x + c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166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Notebook break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Work through the notebook and start to construct the linear regression class. Observe the effects different parameters have on the cost function, through the visuals. Get a grasp on what we are trying to find and minimise. 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can </a:t>
            </a:r>
            <a:r>
              <a:rPr lang="en-GB" dirty="0" smtClean="0">
                <a:solidFill>
                  <a:srgbClr val="FE5C5E"/>
                </a:solidFill>
              </a:rPr>
              <a:t>brute force </a:t>
            </a:r>
            <a:r>
              <a:rPr lang="en-GB" dirty="0" smtClean="0"/>
              <a:t>a solution by taking a large range of values for m and c. Then apply the cost function to every combination, retaining the </a:t>
            </a:r>
            <a:r>
              <a:rPr lang="en-GB" dirty="0" smtClean="0">
                <a:solidFill>
                  <a:srgbClr val="FE5C5E"/>
                </a:solidFill>
              </a:rPr>
              <a:t>lowest cost </a:t>
            </a:r>
            <a:r>
              <a:rPr lang="en-GB" dirty="0" smtClean="0"/>
              <a:t>parameters.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m</a:t>
            </a:r>
            <a:r>
              <a:rPr lang="en-GB" sz="2400" dirty="0" smtClean="0">
                <a:latin typeface="Consolas" panose="020B0609020204030204" pitchFamily="49" charset="0"/>
              </a:rPr>
              <a:t>in_cost = 999999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for </a:t>
            </a:r>
            <a:r>
              <a:rPr lang="en-GB" sz="2400" dirty="0">
                <a:latin typeface="Consolas" panose="020B0609020204030204" pitchFamily="49" charset="0"/>
              </a:rPr>
              <a:t>m</a:t>
            </a:r>
            <a:r>
              <a:rPr lang="en-GB" sz="2400" dirty="0" smtClean="0">
                <a:latin typeface="Consolas" panose="020B0609020204030204" pitchFamily="49" charset="0"/>
              </a:rPr>
              <a:t> in range(-100, 100):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for c in range(-100, 100):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min_cost = min(min_cost, </a:t>
            </a:r>
            <a:r>
              <a:rPr lang="en-GB" sz="2400" dirty="0" smtClean="0">
                <a:solidFill>
                  <a:srgbClr val="FE5C5E"/>
                </a:solidFill>
                <a:latin typeface="Consolas" panose="020B0609020204030204" pitchFamily="49" charset="0"/>
              </a:rPr>
              <a:t>cost(</a:t>
            </a:r>
            <a:r>
              <a:rPr lang="en-GB" sz="2400" dirty="0" err="1" smtClean="0">
                <a:solidFill>
                  <a:srgbClr val="FE5C5E"/>
                </a:solidFill>
                <a:latin typeface="Consolas" panose="020B0609020204030204" pitchFamily="49" charset="0"/>
              </a:rPr>
              <a:t>m,c</a:t>
            </a:r>
            <a:r>
              <a:rPr lang="en-GB" sz="2400" dirty="0" smtClean="0">
                <a:solidFill>
                  <a:srgbClr val="FE5C5E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Adjusting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6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4" y="2930641"/>
            <a:ext cx="5297735" cy="368722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Observing the cost function graph over a 2D space we can see a </a:t>
            </a:r>
            <a:r>
              <a:rPr lang="en-GB" dirty="0" smtClean="0">
                <a:solidFill>
                  <a:srgbClr val="FE5C5E"/>
                </a:solidFill>
              </a:rPr>
              <a:t>convex curve. 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Cost Curve</a:t>
            </a:r>
            <a:endParaRPr lang="en-GB" dirty="0">
              <a:solidFill>
                <a:srgbClr val="2C253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973" y="6311900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ileron Bold" panose="00000800000000000000" pitchFamily="50" charset="0"/>
              </a:rPr>
              <a:t>m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752" y="6189453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ileron Bold" panose="00000800000000000000" pitchFamily="50" charset="0"/>
              </a:rPr>
              <a:t>c</a:t>
            </a:r>
            <a:endParaRPr lang="en-GB" dirty="0"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Agenda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E5C5E"/>
                </a:solidFill>
                <a:cs typeface="Calibri"/>
              </a:rPr>
              <a:t>When</a:t>
            </a:r>
            <a:r>
              <a:rPr lang="en-GB" dirty="0" smtClean="0">
                <a:cs typeface="Calibri"/>
              </a:rPr>
              <a:t> is it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E5C5E"/>
                </a:solidFill>
                <a:ea typeface="+mn-lt"/>
                <a:cs typeface="+mn-lt"/>
              </a:rPr>
              <a:t>Where</a:t>
            </a:r>
            <a:r>
              <a:rPr lang="en-GB" dirty="0" smtClean="0">
                <a:ea typeface="+mn-lt"/>
                <a:cs typeface="+mn-lt"/>
              </a:rPr>
              <a:t> it is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E5C5E"/>
                </a:solidFill>
              </a:rPr>
              <a:t>What</a:t>
            </a:r>
            <a:r>
              <a:rPr lang="en-GB" dirty="0" smtClean="0"/>
              <a:t> is linear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E5C5E"/>
                </a:solidFill>
                <a:cs typeface="Calibri" panose="020F0502020204030204"/>
              </a:rPr>
              <a:t>Why </a:t>
            </a:r>
            <a:r>
              <a:rPr lang="en-GB" dirty="0" smtClean="0">
                <a:cs typeface="Calibri" panose="020F0502020204030204"/>
              </a:rPr>
              <a:t>it 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E5C5E"/>
                </a:solidFill>
                <a:cs typeface="Calibri" panose="020F0502020204030204"/>
              </a:rPr>
              <a:t>How </a:t>
            </a:r>
            <a:r>
              <a:rPr lang="en-GB" dirty="0" smtClean="0">
                <a:cs typeface="Calibri" panose="020F0502020204030204"/>
              </a:rPr>
              <a:t>to implement it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01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The arrow represents the direction we want to move in. We are know that we are moving downwards, but we do not know if we want to </a:t>
            </a:r>
            <a:r>
              <a:rPr lang="en-GB" dirty="0" smtClean="0">
                <a:solidFill>
                  <a:srgbClr val="FE5C5E"/>
                </a:solidFill>
              </a:rPr>
              <a:t>move left / right or further / closer.</a:t>
            </a:r>
          </a:p>
          <a:p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Cost Curve</a:t>
            </a:r>
            <a:endParaRPr lang="en-GB" dirty="0">
              <a:solidFill>
                <a:srgbClr val="2C253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81783" y="3281988"/>
            <a:ext cx="4828434" cy="3360590"/>
            <a:chOff x="3781424" y="2930641"/>
            <a:chExt cx="5297735" cy="36872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424" y="2930641"/>
              <a:ext cx="5297735" cy="368722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692345" y="4304697"/>
              <a:ext cx="123568" cy="54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60973" y="6311900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ileron Bold" panose="00000800000000000000" pitchFamily="50" charset="0"/>
              </a:rPr>
              <a:t>m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7752" y="6189453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ileron Bold" panose="00000800000000000000" pitchFamily="50" charset="0"/>
              </a:rPr>
              <a:t>c</a:t>
            </a:r>
            <a:endParaRPr lang="en-GB" dirty="0"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Lets break down the problem. We know we are moving downwards (lowering the cost). Let’s focus on changing the m variable to lower the cost. </a:t>
            </a:r>
            <a:endParaRPr lang="en-GB" dirty="0" smtClean="0">
              <a:solidFill>
                <a:srgbClr val="FE5C5E"/>
              </a:solidFill>
            </a:endParaRPr>
          </a:p>
          <a:p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Cost Curve</a:t>
            </a:r>
            <a:endParaRPr lang="en-GB" dirty="0">
              <a:solidFill>
                <a:srgbClr val="2C253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85719" y="3188540"/>
            <a:ext cx="4828434" cy="3360590"/>
            <a:chOff x="3781424" y="2930641"/>
            <a:chExt cx="5297735" cy="36872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424" y="2930641"/>
              <a:ext cx="5297735" cy="368722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692345" y="4304697"/>
              <a:ext cx="123568" cy="54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209535" y="633703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ileron Bold" panose="00000800000000000000" pitchFamily="50" charset="0"/>
              </a:rPr>
              <a:t>m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6314" y="6214591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ileron Bold" panose="00000800000000000000" pitchFamily="50" charset="0"/>
              </a:rPr>
              <a:t>c</a:t>
            </a:r>
            <a:endParaRPr lang="en-GB" dirty="0">
              <a:latin typeface="Aileron Bold" panose="00000800000000000000" pitchFamily="50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362825" y="3555283"/>
            <a:ext cx="0" cy="2457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62825" y="6012733"/>
            <a:ext cx="3219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0434" y="4599342"/>
            <a:ext cx="7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ileron Bold" panose="00000800000000000000" pitchFamily="50" charset="0"/>
              </a:rPr>
              <a:t>Cost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8069" y="6072335"/>
            <a:ext cx="7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ileron Bold" panose="00000800000000000000" pitchFamily="50" charset="0"/>
              </a:rPr>
              <a:t>m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6" name="Arc 15"/>
          <p:cNvSpPr/>
          <p:nvPr/>
        </p:nvSpPr>
        <p:spPr>
          <a:xfrm rot="5400000">
            <a:off x="7139616" y="2656163"/>
            <a:ext cx="3665868" cy="2664555"/>
          </a:xfrm>
          <a:prstGeom prst="arc">
            <a:avLst>
              <a:gd name="adj1" fmla="val 16200000"/>
              <a:gd name="adj2" fmla="val 54453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588557" y="4044708"/>
            <a:ext cx="103430" cy="103430"/>
          </a:xfrm>
          <a:prstGeom prst="ellipse">
            <a:avLst/>
          </a:prstGeom>
          <a:solidFill>
            <a:srgbClr val="2C2536"/>
          </a:solidFill>
          <a:ln>
            <a:solidFill>
              <a:srgbClr val="2C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922792" y="5769660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640272" y="4448391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7744137" y="4807148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906210" y="5141758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157950" y="5441123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8504639" y="5671850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98319" y="4068542"/>
            <a:ext cx="49248" cy="366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81586" y="4492424"/>
            <a:ext cx="103430" cy="314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021583" y="4868835"/>
            <a:ext cx="136367" cy="256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07394" y="5193473"/>
            <a:ext cx="105701" cy="188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387360" y="5441123"/>
            <a:ext cx="168994" cy="103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658188" y="5582420"/>
            <a:ext cx="227327" cy="58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In order to figure out what direction to move m in we can use calculus. In simple words this means figuring out</a:t>
            </a:r>
            <a:r>
              <a:rPr lang="en-GB" dirty="0" smtClean="0">
                <a:solidFill>
                  <a:srgbClr val="FE5C5E"/>
                </a:solidFill>
              </a:rPr>
              <a:t> how much a small change in m changes the cost.</a:t>
            </a:r>
          </a:p>
          <a:p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Cost Curve</a:t>
            </a:r>
            <a:endParaRPr lang="en-GB" dirty="0">
              <a:solidFill>
                <a:srgbClr val="2C253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07676" y="3632163"/>
            <a:ext cx="0" cy="2457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07676" y="6089613"/>
            <a:ext cx="3219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5285" y="4676222"/>
            <a:ext cx="7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ileron Bold" panose="00000800000000000000" pitchFamily="50" charset="0"/>
              </a:rPr>
              <a:t>Cost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920" y="6149215"/>
            <a:ext cx="7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ileron Bold" panose="00000800000000000000" pitchFamily="50" charset="0"/>
              </a:rPr>
              <a:t>m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6" name="Arc 15"/>
          <p:cNvSpPr/>
          <p:nvPr/>
        </p:nvSpPr>
        <p:spPr>
          <a:xfrm rot="5400000">
            <a:off x="1584467" y="2733043"/>
            <a:ext cx="3665868" cy="2664555"/>
          </a:xfrm>
          <a:prstGeom prst="arc">
            <a:avLst>
              <a:gd name="adj1" fmla="val 16200000"/>
              <a:gd name="adj2" fmla="val 54453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033408" y="4121588"/>
            <a:ext cx="103430" cy="103430"/>
          </a:xfrm>
          <a:prstGeom prst="ellipse">
            <a:avLst/>
          </a:prstGeom>
          <a:solidFill>
            <a:srgbClr val="2C2536"/>
          </a:solidFill>
          <a:ln>
            <a:solidFill>
              <a:srgbClr val="2C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367643" y="5846540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085123" y="4525271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188988" y="4884028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351061" y="5218638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602801" y="5518003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949490" y="5748730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3170" y="4145422"/>
            <a:ext cx="49248" cy="366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26437" y="4569304"/>
            <a:ext cx="103430" cy="314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66434" y="4945715"/>
            <a:ext cx="136367" cy="256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52245" y="5270353"/>
            <a:ext cx="105701" cy="188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32211" y="5518003"/>
            <a:ext cx="168994" cy="103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03039" y="5659300"/>
            <a:ext cx="227327" cy="58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5400000">
            <a:off x="7009507" y="2733044"/>
            <a:ext cx="3665868" cy="2664555"/>
          </a:xfrm>
          <a:prstGeom prst="arc">
            <a:avLst>
              <a:gd name="adj1" fmla="val 949501"/>
              <a:gd name="adj2" fmla="val 54453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585539" y="4803927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7372279" y="4098822"/>
            <a:ext cx="543170" cy="1621522"/>
          </a:xfrm>
          <a:prstGeom prst="line">
            <a:avLst/>
          </a:prstGeom>
          <a:ln w="28575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72279" y="4093202"/>
            <a:ext cx="0" cy="1627142"/>
          </a:xfrm>
          <a:prstGeom prst="line">
            <a:avLst/>
          </a:prstGeom>
          <a:ln w="28575">
            <a:solidFill>
              <a:srgbClr val="FE5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72279" y="5720344"/>
            <a:ext cx="543170" cy="0"/>
          </a:xfrm>
          <a:prstGeom prst="line">
            <a:avLst/>
          </a:prstGeom>
          <a:ln w="28575">
            <a:solidFill>
              <a:srgbClr val="2C2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50197" y="4548600"/>
            <a:ext cx="10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FE5C5E"/>
                </a:solidFill>
                <a:latin typeface="Aileron Bold" panose="00000800000000000000" pitchFamily="50" charset="0"/>
              </a:rPr>
              <a:t>Δ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Cost</a:t>
            </a: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9948" y="5830138"/>
            <a:ext cx="10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2C2536"/>
                </a:solidFill>
                <a:latin typeface="Aileron Bold" panose="00000800000000000000" pitchFamily="50" charset="0"/>
              </a:rPr>
              <a:t>Δ</a:t>
            </a:r>
            <a:r>
              <a:rPr lang="en-GB" dirty="0" smtClean="0">
                <a:solidFill>
                  <a:srgbClr val="2C2536"/>
                </a:solidFill>
                <a:latin typeface="Aileron Bold" panose="00000800000000000000" pitchFamily="50" charset="0"/>
              </a:rPr>
              <a:t>m</a:t>
            </a:r>
            <a:endParaRPr lang="en-GB" dirty="0">
              <a:solidFill>
                <a:srgbClr val="2C2536"/>
              </a:solidFill>
              <a:latin typeface="Aileron Bold" panose="00000800000000000000" pitchFamily="50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2296" y="4403596"/>
            <a:ext cx="107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4BB3FD"/>
                </a:solidFill>
                <a:latin typeface="Aileron Bold" panose="00000800000000000000" pitchFamily="50" charset="0"/>
              </a:rPr>
              <a:t>Δ</a:t>
            </a:r>
            <a:r>
              <a:rPr lang="en-GB" sz="24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Cost</a:t>
            </a:r>
            <a:endParaRPr lang="en-GB" sz="2400" dirty="0">
              <a:solidFill>
                <a:srgbClr val="4BB3FD"/>
              </a:solidFill>
              <a:latin typeface="Aileron Bold" panose="00000800000000000000" pitchFamily="50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42296" y="5025687"/>
            <a:ext cx="107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4BB3FD"/>
                </a:solidFill>
                <a:latin typeface="Aileron Bold" panose="00000800000000000000" pitchFamily="50" charset="0"/>
              </a:rPr>
              <a:t>Δ</a:t>
            </a:r>
            <a:r>
              <a:rPr lang="en-GB" sz="24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m</a:t>
            </a:r>
            <a:endParaRPr lang="en-GB" sz="2400" dirty="0">
              <a:solidFill>
                <a:srgbClr val="4BB3FD"/>
              </a:solidFill>
              <a:latin typeface="Aileron Bold" panose="00000800000000000000" pitchFamily="50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657357" y="4987849"/>
            <a:ext cx="959551" cy="0"/>
          </a:xfrm>
          <a:prstGeom prst="line">
            <a:avLst/>
          </a:prstGeom>
          <a:ln w="28575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This holds true for changing the value of c as well. We can now go through the equations to figure out this gradient. And move in the opposite direction of it.</a:t>
            </a:r>
            <a:endParaRPr lang="en-GB" dirty="0" smtClean="0">
              <a:solidFill>
                <a:srgbClr val="FE5C5E"/>
              </a:solidFill>
            </a:endParaRPr>
          </a:p>
          <a:p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Cost Curve</a:t>
            </a:r>
            <a:endParaRPr lang="en-GB" dirty="0">
              <a:solidFill>
                <a:srgbClr val="2C253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07676" y="3632163"/>
            <a:ext cx="0" cy="2457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07676" y="6089613"/>
            <a:ext cx="3219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5285" y="4676222"/>
            <a:ext cx="7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ileron Bold" panose="00000800000000000000" pitchFamily="50" charset="0"/>
              </a:rPr>
              <a:t>Cost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920" y="6149215"/>
            <a:ext cx="7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ileron Bold" panose="00000800000000000000" pitchFamily="50" charset="0"/>
              </a:rPr>
              <a:t>c</a:t>
            </a:r>
            <a:endParaRPr lang="en-GB" dirty="0">
              <a:latin typeface="Aileron Bold" panose="00000800000000000000" pitchFamily="50" charset="0"/>
            </a:endParaRPr>
          </a:p>
        </p:txBody>
      </p:sp>
      <p:sp>
        <p:nvSpPr>
          <p:cNvPr id="16" name="Arc 15"/>
          <p:cNvSpPr/>
          <p:nvPr/>
        </p:nvSpPr>
        <p:spPr>
          <a:xfrm rot="5400000">
            <a:off x="1584467" y="2733043"/>
            <a:ext cx="3665868" cy="2664555"/>
          </a:xfrm>
          <a:prstGeom prst="arc">
            <a:avLst>
              <a:gd name="adj1" fmla="val 16200000"/>
              <a:gd name="adj2" fmla="val 54453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033408" y="4121588"/>
            <a:ext cx="103430" cy="103430"/>
          </a:xfrm>
          <a:prstGeom prst="ellipse">
            <a:avLst/>
          </a:prstGeom>
          <a:solidFill>
            <a:srgbClr val="2C2536"/>
          </a:solidFill>
          <a:ln>
            <a:solidFill>
              <a:srgbClr val="2C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367643" y="5846540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085123" y="4525271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188988" y="4884028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351061" y="5218638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602801" y="5518003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949490" y="5748730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3170" y="4145422"/>
            <a:ext cx="49248" cy="366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26437" y="4569304"/>
            <a:ext cx="103430" cy="314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66434" y="4945715"/>
            <a:ext cx="136367" cy="256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52245" y="5270353"/>
            <a:ext cx="105701" cy="188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32211" y="5518003"/>
            <a:ext cx="168994" cy="103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03039" y="5659300"/>
            <a:ext cx="227327" cy="58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5400000">
            <a:off x="7009507" y="2733044"/>
            <a:ext cx="3665868" cy="2664555"/>
          </a:xfrm>
          <a:prstGeom prst="arc">
            <a:avLst>
              <a:gd name="adj1" fmla="val 949501"/>
              <a:gd name="adj2" fmla="val 54453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585539" y="4803927"/>
            <a:ext cx="103430" cy="10343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7372279" y="4098822"/>
            <a:ext cx="543170" cy="1621522"/>
          </a:xfrm>
          <a:prstGeom prst="line">
            <a:avLst/>
          </a:prstGeom>
          <a:ln w="28575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72279" y="4093202"/>
            <a:ext cx="0" cy="1627142"/>
          </a:xfrm>
          <a:prstGeom prst="line">
            <a:avLst/>
          </a:prstGeom>
          <a:ln w="28575">
            <a:solidFill>
              <a:srgbClr val="FE5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72279" y="5720344"/>
            <a:ext cx="543170" cy="0"/>
          </a:xfrm>
          <a:prstGeom prst="line">
            <a:avLst/>
          </a:prstGeom>
          <a:ln w="28575">
            <a:solidFill>
              <a:srgbClr val="2C2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50197" y="4548600"/>
            <a:ext cx="10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FE5C5E"/>
                </a:solidFill>
                <a:latin typeface="Aileron Bold" panose="00000800000000000000" pitchFamily="50" charset="0"/>
              </a:rPr>
              <a:t>Δ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Cost</a:t>
            </a: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9948" y="5830138"/>
            <a:ext cx="10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solidFill>
                  <a:srgbClr val="2C2536"/>
                </a:solidFill>
                <a:latin typeface="Aileron Bold" panose="00000800000000000000" pitchFamily="50" charset="0"/>
              </a:rPr>
              <a:t>Δ</a:t>
            </a:r>
            <a:r>
              <a:rPr lang="en-GB" dirty="0">
                <a:solidFill>
                  <a:srgbClr val="2C2536"/>
                </a:solidFill>
                <a:latin typeface="Aileron Bold" panose="00000800000000000000" pitchFamily="50" charset="0"/>
              </a:rPr>
              <a:t>c</a:t>
            </a:r>
            <a:endParaRPr lang="en-GB" dirty="0">
              <a:solidFill>
                <a:srgbClr val="2C2536"/>
              </a:solidFill>
              <a:latin typeface="Aileron Bold" panose="00000800000000000000" pitchFamily="50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2296" y="4403596"/>
            <a:ext cx="107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4BB3FD"/>
                </a:solidFill>
                <a:latin typeface="Aileron Bold" panose="00000800000000000000" pitchFamily="50" charset="0"/>
              </a:rPr>
              <a:t>Δ</a:t>
            </a:r>
            <a:r>
              <a:rPr lang="en-GB" sz="24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Cost</a:t>
            </a:r>
            <a:endParaRPr lang="en-GB" sz="2400" dirty="0">
              <a:solidFill>
                <a:srgbClr val="4BB3FD"/>
              </a:solidFill>
              <a:latin typeface="Aileron Bold" panose="00000800000000000000" pitchFamily="50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42296" y="5025687"/>
            <a:ext cx="107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Δ</a:t>
            </a:r>
            <a:r>
              <a:rPr lang="en-GB" sz="24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c</a:t>
            </a:r>
            <a:endParaRPr lang="en-GB" sz="2400" dirty="0">
              <a:solidFill>
                <a:srgbClr val="4BB3FD"/>
              </a:solidFill>
              <a:latin typeface="Aileron Bold" panose="00000800000000000000" pitchFamily="50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657357" y="4987849"/>
            <a:ext cx="959551" cy="0"/>
          </a:xfrm>
          <a:prstGeom prst="line">
            <a:avLst/>
          </a:prstGeom>
          <a:ln w="28575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The equation that defines our line is shown below.</a:t>
            </a: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And we are trying to minimise the cost, shown below.</a:t>
            </a:r>
            <a:endParaRPr lang="en-GB" dirty="0" smtClean="0">
              <a:solidFill>
                <a:srgbClr val="FE5C5E"/>
              </a:solidFill>
            </a:endParaRPr>
          </a:p>
          <a:p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Partial Derivatives I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77" y="2511160"/>
            <a:ext cx="2449715" cy="8972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16" y="3212049"/>
            <a:ext cx="3995959" cy="8818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l="41555"/>
          <a:stretch/>
        </p:blipFill>
        <p:spPr>
          <a:xfrm>
            <a:off x="5611734" y="4962001"/>
            <a:ext cx="2115685" cy="1214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94" y="5499390"/>
            <a:ext cx="1281727" cy="3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4051" y="4035425"/>
            <a:ext cx="3529011" cy="131762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2C2536"/>
                </a:solidFill>
              </a:rPr>
              <a:t>Change in cost (J) </a:t>
            </a:r>
            <a:r>
              <a:rPr lang="en-GB" dirty="0" smtClean="0">
                <a:solidFill>
                  <a:srgbClr val="FE5C5E"/>
                </a:solidFill>
              </a:rPr>
              <a:t>with respect to 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Partial Derivatives II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47" y="2609849"/>
            <a:ext cx="68580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0" y="2609848"/>
            <a:ext cx="581025" cy="1000125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6486525" y="4035425"/>
            <a:ext cx="3529011" cy="131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2C2536"/>
                </a:solidFill>
              </a:rPr>
              <a:t>Change in cost (J) </a:t>
            </a:r>
            <a:r>
              <a:rPr lang="en-GB" dirty="0" smtClean="0">
                <a:solidFill>
                  <a:srgbClr val="FE5C5E"/>
                </a:solidFill>
              </a:rPr>
              <a:t>with respect to c</a:t>
            </a:r>
            <a:endParaRPr lang="en-GB" dirty="0" smtClean="0">
              <a:solidFill>
                <a:srgbClr val="FE5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876" y="2063750"/>
            <a:ext cx="10544174" cy="42703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To figure out these equations we will need to use two rules.</a:t>
            </a:r>
          </a:p>
          <a:p>
            <a:pPr marL="0" indent="0"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2C2536"/>
                </a:solidFill>
              </a:rPr>
              <a:t>The power rule</a:t>
            </a:r>
          </a:p>
          <a:p>
            <a:pPr marL="514350" indent="-514350">
              <a:buAutoNum type="arabicPeriod"/>
            </a:pPr>
            <a:endParaRPr lang="en-GB" dirty="0">
              <a:solidFill>
                <a:srgbClr val="2C2536"/>
              </a:solidFill>
            </a:endParaRPr>
          </a:p>
          <a:p>
            <a:pPr marL="514350" indent="-514350">
              <a:buAutoNum type="arabicPeriod"/>
            </a:pPr>
            <a:endParaRPr lang="en-GB" dirty="0" smtClean="0">
              <a:solidFill>
                <a:srgbClr val="2C2536"/>
              </a:solidFill>
            </a:endParaRP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2C2536"/>
                </a:solidFill>
              </a:rPr>
              <a:t>The chain rule</a:t>
            </a: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Partial Derivatives III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133725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81" y="4891286"/>
            <a:ext cx="2433637" cy="9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876" y="2063750"/>
            <a:ext cx="10544174" cy="452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Applying the chain rule our equations can be broken into two steps</a:t>
            </a: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Let us therefore figure out how the cost changes with respect to f</a:t>
            </a:r>
          </a:p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Partial Derivatives IV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3360737"/>
            <a:ext cx="433387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3735228"/>
            <a:ext cx="2419350" cy="9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876" y="2063750"/>
            <a:ext cx="10544174" cy="4527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Partial Derivatives V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4" y="2389451"/>
            <a:ext cx="4122474" cy="138363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904876" y="1947863"/>
            <a:ext cx="10544174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2C2536"/>
                </a:solidFill>
              </a:rPr>
              <a:t>We can expand the J term and expand the squared term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733"/>
          <a:stretch/>
        </p:blipFill>
        <p:spPr>
          <a:xfrm>
            <a:off x="4785198" y="2506071"/>
            <a:ext cx="5623400" cy="3624262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904877" y="4098786"/>
            <a:ext cx="4029074" cy="228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2C2536"/>
                </a:solidFill>
              </a:rPr>
              <a:t>We can then drop all terms that do not effect f and use the power rule.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876" y="2063750"/>
            <a:ext cx="10544174" cy="4527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2C2536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Partial Derivatives VI</a:t>
            </a:r>
            <a:endParaRPr lang="en-GB" dirty="0">
              <a:solidFill>
                <a:srgbClr val="2C2536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904876" y="1947863"/>
            <a:ext cx="10544174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2C2536"/>
                </a:solidFill>
              </a:rPr>
              <a:t>Now we can figure out how f changes with respect to m and 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009650" y="4327525"/>
            <a:ext cx="4029074" cy="228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2C2536"/>
                </a:solidFill>
              </a:rPr>
              <a:t>After expanding we can observe that by increasing m we change f by a scale of x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6" y="2844892"/>
            <a:ext cx="4663421" cy="1252215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6581775" y="4327525"/>
            <a:ext cx="4267200" cy="228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2C2536"/>
                </a:solidFill>
              </a:rPr>
              <a:t>After expanding we can observe that by increasing c we change f by a scale of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2C253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rgbClr val="FE5C5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994343"/>
            <a:ext cx="457200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5285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>
            <a:off x="-5181599" y="-21322"/>
            <a:ext cx="23435732" cy="7172325"/>
          </a:xfrm>
          <a:prstGeom prst="trapezoid">
            <a:avLst>
              <a:gd name="adj" fmla="val 59130"/>
            </a:avLst>
          </a:prstGeom>
          <a:solidFill>
            <a:srgbClr val="2C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Real world Applications</a:t>
            </a:r>
            <a:endParaRPr lang="en-GB" sz="48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056" y="1820069"/>
            <a:ext cx="10043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ileron Bold" panose="00000800000000000000" pitchFamily="50" charset="0"/>
              </a:rPr>
              <a:t>Linear regression is a commonly used technique when trying to </a:t>
            </a:r>
            <a:r>
              <a:rPr lang="en-GB" sz="2400" dirty="0">
                <a:solidFill>
                  <a:srgbClr val="FE5C5E"/>
                </a:solidFill>
                <a:latin typeface="Aileron Bold" panose="00000800000000000000" pitchFamily="50" charset="0"/>
              </a:rPr>
              <a:t>predict continuous data. </a:t>
            </a:r>
            <a:r>
              <a:rPr lang="en-GB" sz="2400" dirty="0">
                <a:solidFill>
                  <a:schemeClr val="bg1"/>
                </a:solidFill>
                <a:latin typeface="Aileron Bold" panose="00000800000000000000" pitchFamily="50" charset="0"/>
              </a:rPr>
              <a:t>It is quick and simple to carry out.</a:t>
            </a:r>
          </a:p>
          <a:p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Aileron Bold" panose="00000800000000000000" pitchFamily="50" charset="0"/>
              </a:rPr>
              <a:t>Applications of linear regression include</a:t>
            </a: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:</a:t>
            </a:r>
          </a:p>
          <a:p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ileron Bold" panose="00000800000000000000" pitchFamily="50" charset="0"/>
              </a:rPr>
              <a:t>Predicting house prices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ileron Bold" panose="00000800000000000000" pitchFamily="50" charset="0"/>
              </a:rPr>
              <a:t>Forecasting car prices over time and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ileron Bold" panose="00000800000000000000" pitchFamily="50" charset="0"/>
              </a:rPr>
              <a:t>Evaluating students’ marks</a:t>
            </a:r>
          </a:p>
          <a:p>
            <a:pPr lvl="1"/>
            <a:endParaRPr lang="en-GB" sz="2400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Aileron Bold" panose="00000800000000000000" pitchFamily="50" charset="0"/>
              </a:rPr>
              <a:t>Application isn’t limited to large scale companies. We can run linear regression on our own computers with simple python</a:t>
            </a:r>
          </a:p>
        </p:txBody>
      </p:sp>
    </p:spTree>
    <p:extLst>
      <p:ext uri="{BB962C8B-B14F-4D97-AF65-F5344CB8AC3E}">
        <p14:creationId xmlns:p14="http://schemas.microsoft.com/office/powerpoint/2010/main" val="42104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Partial Derivatives </a:t>
            </a:r>
            <a:r>
              <a:rPr lang="en-GB" dirty="0" smtClean="0">
                <a:solidFill>
                  <a:srgbClr val="2C2536"/>
                </a:solidFill>
              </a:rPr>
              <a:t>VII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3" y="4535567"/>
            <a:ext cx="5053726" cy="136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66" y="4301705"/>
            <a:ext cx="5281884" cy="183668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904876" y="1947863"/>
            <a:ext cx="10544174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2C2536"/>
                </a:solidFill>
              </a:rPr>
              <a:t>By plugging these values into the original chain rule equation we get the following gradients.</a:t>
            </a:r>
            <a:endParaRPr lang="en-GB" dirty="0" smtClean="0">
              <a:solidFill>
                <a:srgbClr val="FE5C5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859" y="3191136"/>
            <a:ext cx="2871073" cy="1110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05" y="3418805"/>
            <a:ext cx="1709295" cy="6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Update rules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"/>
          <a:stretch/>
        </p:blipFill>
        <p:spPr>
          <a:xfrm>
            <a:off x="838200" y="1852083"/>
            <a:ext cx="5422461" cy="3778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411"/>
          <a:stretch/>
        </p:blipFill>
        <p:spPr>
          <a:xfrm>
            <a:off x="3114675" y="1852082"/>
            <a:ext cx="2641161" cy="377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36" y="1943109"/>
            <a:ext cx="5297735" cy="36872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654925" y="3312582"/>
            <a:ext cx="22225" cy="2307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77150" y="3510489"/>
            <a:ext cx="22225" cy="2307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99375" y="3708396"/>
            <a:ext cx="50800" cy="2307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50175" y="3906303"/>
            <a:ext cx="76200" cy="2307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6850" y="4104210"/>
            <a:ext cx="92075" cy="2307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93050" y="4302117"/>
            <a:ext cx="92075" cy="2307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975600" y="4500024"/>
            <a:ext cx="92075" cy="2307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Notebook break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Develop your 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understanding of the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convex cost 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curve and why this approach works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. Continue constructing the linear regression class.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Learning Rates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8" y="2047875"/>
            <a:ext cx="10258686" cy="40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Multivariable Regression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3783543"/>
            <a:ext cx="10807700" cy="1571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22" y="2383368"/>
            <a:ext cx="641475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7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Notebook break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Experiment with different learning rates and observe how finding a suitable  learning rate isn’t a straightforward task and how we can apply the concepts from linear regression to multiple variables.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Normalisation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329"/>
          <a:stretch/>
        </p:blipFill>
        <p:spPr>
          <a:xfrm>
            <a:off x="1616074" y="2117124"/>
            <a:ext cx="8959852" cy="403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44" y="1234881"/>
            <a:ext cx="2321363" cy="16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2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C2536"/>
                </a:solidFill>
              </a:rPr>
              <a:t>Limitations</a:t>
            </a:r>
            <a:endParaRPr lang="en-GB" dirty="0">
              <a:solidFill>
                <a:srgbClr val="2C253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23" y="4292012"/>
            <a:ext cx="5936954" cy="2265306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Whilst we can calculate </a:t>
            </a:r>
            <a:r>
              <a:rPr lang="en-GB" dirty="0" smtClean="0">
                <a:solidFill>
                  <a:srgbClr val="FE5C5E"/>
                </a:solidFill>
              </a:rPr>
              <a:t>linear functions </a:t>
            </a:r>
            <a:r>
              <a:rPr lang="en-GB" dirty="0" smtClean="0">
                <a:solidFill>
                  <a:srgbClr val="2C2536"/>
                </a:solidFill>
              </a:rPr>
              <a:t>with </a:t>
            </a:r>
            <a:r>
              <a:rPr lang="en-GB" dirty="0" smtClean="0">
                <a:solidFill>
                  <a:srgbClr val="FE5C5E"/>
                </a:solidFill>
              </a:rPr>
              <a:t>linear regression</a:t>
            </a:r>
            <a:r>
              <a:rPr lang="en-GB" dirty="0">
                <a:solidFill>
                  <a:srgbClr val="2C2536"/>
                </a:solidFill>
              </a:rPr>
              <a:t> </a:t>
            </a:r>
            <a:r>
              <a:rPr lang="en-GB" dirty="0" smtClean="0">
                <a:solidFill>
                  <a:srgbClr val="2C2536"/>
                </a:solidFill>
              </a:rPr>
              <a:t>there are some cases where this wont work.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2C2536"/>
                </a:solidFill>
              </a:rPr>
              <a:t>Take for example, height vs age, there will be a relative linear relation up till age 18 when growth levels off. We can model these relations with </a:t>
            </a:r>
            <a:r>
              <a:rPr lang="en-GB" dirty="0" smtClean="0">
                <a:solidFill>
                  <a:srgbClr val="FE5C5E"/>
                </a:solidFill>
              </a:rPr>
              <a:t>more complex functions; </a:t>
            </a:r>
            <a:r>
              <a:rPr lang="en-GB" dirty="0">
                <a:solidFill>
                  <a:srgbClr val="2C2536"/>
                </a:solidFill>
              </a:rPr>
              <a:t>i</a:t>
            </a:r>
            <a:r>
              <a:rPr lang="en-GB" dirty="0" smtClean="0">
                <a:solidFill>
                  <a:srgbClr val="2C2536"/>
                </a:solidFill>
              </a:rPr>
              <a:t>n place for f(x).</a:t>
            </a:r>
            <a:endParaRPr lang="en-GB" dirty="0">
              <a:solidFill>
                <a:srgbClr val="2C25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67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linear regression is and where / when it is used</a:t>
            </a:r>
          </a:p>
          <a:p>
            <a:r>
              <a:rPr lang="en-GB" dirty="0" smtClean="0"/>
              <a:t>Having metrics to </a:t>
            </a:r>
            <a:r>
              <a:rPr lang="en-GB" dirty="0" smtClean="0">
                <a:solidFill>
                  <a:srgbClr val="FE5C5E"/>
                </a:solidFill>
              </a:rPr>
              <a:t>analyse </a:t>
            </a:r>
            <a:r>
              <a:rPr lang="en-GB" dirty="0" smtClean="0"/>
              <a:t>a model (cost function)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E5C5E"/>
                </a:solidFill>
              </a:rPr>
              <a:t>intuition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E5C5E"/>
                </a:solidFill>
              </a:rPr>
              <a:t>maths</a:t>
            </a:r>
            <a:r>
              <a:rPr lang="en-GB" dirty="0" smtClean="0"/>
              <a:t> behind minimising a cost function</a:t>
            </a:r>
          </a:p>
          <a:p>
            <a:r>
              <a:rPr lang="en-GB" dirty="0" smtClean="0"/>
              <a:t>Using the correct </a:t>
            </a:r>
            <a:r>
              <a:rPr lang="en-GB" dirty="0" smtClean="0">
                <a:solidFill>
                  <a:srgbClr val="FE5C5E"/>
                </a:solidFill>
              </a:rPr>
              <a:t>data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E5C5E"/>
                </a:solidFill>
              </a:rPr>
              <a:t>limitations </a:t>
            </a:r>
            <a:r>
              <a:rPr lang="en-GB" dirty="0" smtClean="0"/>
              <a:t>of the model as well as the </a:t>
            </a:r>
            <a:r>
              <a:rPr lang="en-GB" dirty="0" smtClean="0">
                <a:solidFill>
                  <a:srgbClr val="FE5C5E"/>
                </a:solidFill>
              </a:rPr>
              <a:t>adaptability</a:t>
            </a:r>
            <a:r>
              <a:rPr lang="en-GB" dirty="0" smtClean="0"/>
              <a:t> of the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405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GB" sz="8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Thank </a:t>
            </a:r>
            <a:r>
              <a:rPr lang="en-GB" sz="8800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you</a:t>
            </a:r>
            <a:endParaRPr lang="en-GB" sz="8800" dirty="0">
              <a:solidFill>
                <a:srgbClr val="FE5C5E"/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87063" y="4709611"/>
            <a:ext cx="382815" cy="3828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490"/>
            <a:ext cx="9144000" cy="130410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Jasamrit Rahala</a:t>
            </a:r>
          </a:p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JRahala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962" y="2281880"/>
            <a:ext cx="130159" cy="103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" b="100000" l="10000" r="90000">
                        <a14:foregroundMark x1="34250" y1="71587" x2="34250" y2="71587"/>
                        <a14:foregroundMark x1="35167" y1="73333" x2="35167" y2="73333"/>
                        <a14:foregroundMark x1="36333" y1="75556" x2="36333" y2="75556"/>
                        <a14:foregroundMark x1="39083" y1="80635" x2="39083" y2="80635"/>
                        <a14:foregroundMark x1="41167" y1="81429" x2="41167" y2="81429"/>
                        <a14:foregroundMark x1="43000" y1="80476" x2="43000" y2="80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0043" y="4739094"/>
            <a:ext cx="616857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Linear regression is used to predict </a:t>
            </a:r>
            <a:r>
              <a:rPr lang="en-GB" dirty="0" smtClean="0">
                <a:solidFill>
                  <a:srgbClr val="4BB3FD"/>
                </a:solidFill>
              </a:rPr>
              <a:t>continuous </a:t>
            </a:r>
            <a:r>
              <a:rPr lang="en-GB" dirty="0" smtClean="0"/>
              <a:t>data, given training data</a:t>
            </a:r>
          </a:p>
          <a:p>
            <a:pPr marL="0" indent="0">
              <a:buNone/>
            </a:pPr>
            <a:r>
              <a:rPr lang="en-GB" dirty="0" smtClean="0"/>
              <a:t>Data can be split up into </a:t>
            </a:r>
            <a:r>
              <a:rPr lang="en-GB" dirty="0" smtClean="0">
                <a:solidFill>
                  <a:srgbClr val="FE5C5E"/>
                </a:solidFill>
              </a:rPr>
              <a:t>discrete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4BB3FD"/>
                </a:solidFill>
              </a:rPr>
              <a:t>continuous.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</a:rPr>
              <a:t>Discrete – data can be split up into a set number of values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4BB3FD"/>
                </a:solidFill>
              </a:rPr>
              <a:t>Continuous –  quantitative data that has an infinite number of values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</a:rPr>
              <a:t>Discrete – marks scored on a test, female / male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4BB3FD"/>
                </a:solidFill>
              </a:rPr>
              <a:t>Continuous - %, height / weight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3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75" y="3881977"/>
            <a:ext cx="3635825" cy="272686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626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Linear Regression attempts to </a:t>
            </a:r>
            <a:r>
              <a:rPr lang="en-GB" dirty="0" smtClean="0">
                <a:solidFill>
                  <a:srgbClr val="FE5C5E"/>
                </a:solidFill>
              </a:rPr>
              <a:t>fit a line </a:t>
            </a:r>
            <a:r>
              <a:rPr lang="en-GB" dirty="0" smtClean="0"/>
              <a:t>to several data points.</a:t>
            </a:r>
          </a:p>
          <a:p>
            <a:pPr marL="0" indent="0">
              <a:buNone/>
            </a:pPr>
            <a:r>
              <a:rPr lang="en-GB" dirty="0" smtClean="0"/>
              <a:t>Let’s take the example of pupils revision time vs % marks achieved</a:t>
            </a:r>
          </a:p>
          <a:p>
            <a:pPr marL="0" indent="0">
              <a:buNone/>
            </a:pPr>
            <a:r>
              <a:rPr lang="en-GB" dirty="0" smtClean="0"/>
              <a:t>Assuming a </a:t>
            </a:r>
            <a:r>
              <a:rPr lang="en-GB" dirty="0" smtClean="0">
                <a:solidFill>
                  <a:srgbClr val="FE5C5E"/>
                </a:solidFill>
              </a:rPr>
              <a:t>linear relation </a:t>
            </a:r>
            <a:r>
              <a:rPr lang="en-GB" dirty="0" smtClean="0"/>
              <a:t>between the data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5860" y="4304281"/>
            <a:ext cx="1661984" cy="760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/>
              <a:t>y</a:t>
            </a:r>
            <a:r>
              <a:rPr lang="en-GB" sz="3600" i="1" dirty="0" smtClean="0"/>
              <a:t> = f(x)</a:t>
            </a:r>
            <a:endParaRPr lang="en-GB" sz="3600" i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926992" y="5080439"/>
            <a:ext cx="2899719" cy="760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ileron Bold" panose="000008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i="1" dirty="0" smtClean="0"/>
              <a:t>f(x) = mx + c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480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Notebook break</a:t>
            </a:r>
            <a:endParaRPr lang="en-GB" sz="8000" dirty="0">
              <a:solidFill>
                <a:srgbClr val="FE5C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Read through the material and get a grasp on the data that 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we are dealing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with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as well as the end goal.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31" y="3230116"/>
            <a:ext cx="4720407" cy="3540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0116"/>
            <a:ext cx="4720406" cy="3540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0547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Even though we are only adjusting 2 parameters in our function f(x), there are an </a:t>
            </a:r>
            <a:r>
              <a:rPr lang="en-GB" dirty="0" smtClean="0">
                <a:solidFill>
                  <a:srgbClr val="FE5C5E"/>
                </a:solidFill>
              </a:rPr>
              <a:t>infinite number possibilities </a:t>
            </a:r>
            <a:r>
              <a:rPr lang="en-GB" dirty="0" smtClean="0"/>
              <a:t>ranging from line 1 to line 1,000. All with </a:t>
            </a:r>
            <a:r>
              <a:rPr lang="en-GB" dirty="0" smtClean="0">
                <a:solidFill>
                  <a:srgbClr val="FE5C5E"/>
                </a:solidFill>
              </a:rPr>
              <a:t>differing success.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1,000 Lines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45407" y="3867150"/>
            <a:ext cx="3394933" cy="2370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58100" y="4095202"/>
            <a:ext cx="2832500" cy="1305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6825" y="5638877"/>
            <a:ext cx="7750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 = 3</a:t>
            </a:r>
          </a:p>
          <a:p>
            <a:pPr algn="ctr"/>
            <a:r>
              <a:rPr lang="en-GB" sz="1600" dirty="0" smtClean="0"/>
              <a:t>c = 1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602459" y="5657766"/>
            <a:ext cx="9929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 = - 2</a:t>
            </a:r>
          </a:p>
          <a:p>
            <a:pPr algn="ctr"/>
            <a:r>
              <a:rPr lang="en-GB" sz="1600" dirty="0" smtClean="0"/>
              <a:t>c = 80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531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808588"/>
            <a:ext cx="4484298" cy="61292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E5C5E"/>
                </a:solidFill>
              </a:rPr>
              <a:t>This one !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line is better fit?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690688"/>
            <a:ext cx="5325533" cy="39941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308340" y="2988469"/>
            <a:ext cx="3788593" cy="1458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690688"/>
            <a:ext cx="5325533" cy="3994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186468" y="2264572"/>
            <a:ext cx="1250830" cy="2911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48884" y="5808588"/>
            <a:ext cx="4484298" cy="61292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E5C5E"/>
                </a:solidFill>
              </a:rPr>
              <a:t>This one !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line is better fit?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690688"/>
            <a:ext cx="5325533" cy="39941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397479" y="2501661"/>
            <a:ext cx="3709359" cy="1742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690688"/>
            <a:ext cx="5325533" cy="3994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280695" y="2337758"/>
            <a:ext cx="3131388" cy="2665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1308</Words>
  <Application>Microsoft Office PowerPoint</Application>
  <PresentationFormat>Widescreen</PresentationFormat>
  <Paragraphs>228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Aileron Bold</vt:lpstr>
      <vt:lpstr>Aileron Heavy</vt:lpstr>
      <vt:lpstr>Arial</vt:lpstr>
      <vt:lpstr>Calibri</vt:lpstr>
      <vt:lpstr>Calibri Light</vt:lpstr>
      <vt:lpstr>Consolas</vt:lpstr>
      <vt:lpstr>Wingdings</vt:lpstr>
      <vt:lpstr>Office Theme</vt:lpstr>
      <vt:lpstr>1_Office Theme</vt:lpstr>
      <vt:lpstr>2_Office Theme</vt:lpstr>
      <vt:lpstr>Linear  Regression</vt:lpstr>
      <vt:lpstr>Agenda</vt:lpstr>
      <vt:lpstr>Real world Applications</vt:lpstr>
      <vt:lpstr>Use Case</vt:lpstr>
      <vt:lpstr>Concept</vt:lpstr>
      <vt:lpstr>Notebook break</vt:lpstr>
      <vt:lpstr>1,000 Lines</vt:lpstr>
      <vt:lpstr>Which line is better fit?</vt:lpstr>
      <vt:lpstr>Which line is better fit?</vt:lpstr>
      <vt:lpstr>Which line is better fit?</vt:lpstr>
      <vt:lpstr>Finding the Best Line</vt:lpstr>
      <vt:lpstr>The Cost Function</vt:lpstr>
      <vt:lpstr>The Cost Function</vt:lpstr>
      <vt:lpstr>The Cost Function</vt:lpstr>
      <vt:lpstr>The Cost Function</vt:lpstr>
      <vt:lpstr>The Cost Function</vt:lpstr>
      <vt:lpstr>Notebook break</vt:lpstr>
      <vt:lpstr>Adjusting parameters</vt:lpstr>
      <vt:lpstr>Cost Curve</vt:lpstr>
      <vt:lpstr>Cost Curve</vt:lpstr>
      <vt:lpstr>Cost Curve</vt:lpstr>
      <vt:lpstr>Cost Curve</vt:lpstr>
      <vt:lpstr>Cost Curve</vt:lpstr>
      <vt:lpstr>Partial Derivatives I</vt:lpstr>
      <vt:lpstr>Partial Derivatives II</vt:lpstr>
      <vt:lpstr>Partial Derivatives III</vt:lpstr>
      <vt:lpstr>Partial Derivatives IV</vt:lpstr>
      <vt:lpstr>Partial Derivatives V</vt:lpstr>
      <vt:lpstr>Partial Derivatives VI</vt:lpstr>
      <vt:lpstr>Partial Derivatives VII</vt:lpstr>
      <vt:lpstr>Update rules</vt:lpstr>
      <vt:lpstr>Notebook break</vt:lpstr>
      <vt:lpstr>Learning Rates</vt:lpstr>
      <vt:lpstr>Multivariable Regression</vt:lpstr>
      <vt:lpstr>Notebook break</vt:lpstr>
      <vt:lpstr>Normalisation</vt:lpstr>
      <vt:lpstr>Limitations</vt:lpstr>
      <vt:lpstr>Recap</vt:lpstr>
      <vt:lpstr>Thank you</vt:lpstr>
    </vt:vector>
  </TitlesOfParts>
  <Company>Eton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Jasamrit Rahal</dc:creator>
  <cp:lastModifiedBy>Jasamrit</cp:lastModifiedBy>
  <cp:revision>253</cp:revision>
  <dcterms:created xsi:type="dcterms:W3CDTF">2020-05-26T10:20:30Z</dcterms:created>
  <dcterms:modified xsi:type="dcterms:W3CDTF">2020-07-17T19:49:13Z</dcterms:modified>
</cp:coreProperties>
</file>