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42"/>
  </p:notesMasterIdLst>
  <p:sldIdLst>
    <p:sldId id="256" r:id="rId5"/>
    <p:sldId id="257" r:id="rId6"/>
    <p:sldId id="258" r:id="rId7"/>
    <p:sldId id="259" r:id="rId8"/>
    <p:sldId id="260" r:id="rId9"/>
    <p:sldId id="262" r:id="rId10"/>
    <p:sldId id="264" r:id="rId11"/>
    <p:sldId id="265" r:id="rId12"/>
    <p:sldId id="266" r:id="rId13"/>
    <p:sldId id="267" r:id="rId14"/>
    <p:sldId id="263" r:id="rId15"/>
    <p:sldId id="294" r:id="rId16"/>
    <p:sldId id="268" r:id="rId17"/>
    <p:sldId id="269" r:id="rId18"/>
    <p:sldId id="271" r:id="rId19"/>
    <p:sldId id="270" r:id="rId20"/>
    <p:sldId id="272" r:id="rId21"/>
    <p:sldId id="273" r:id="rId22"/>
    <p:sldId id="291" r:id="rId23"/>
    <p:sldId id="275" r:id="rId24"/>
    <p:sldId id="296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93" r:id="rId33"/>
    <p:sldId id="283" r:id="rId34"/>
    <p:sldId id="284" r:id="rId35"/>
    <p:sldId id="285" r:id="rId36"/>
    <p:sldId id="286" r:id="rId37"/>
    <p:sldId id="287" r:id="rId38"/>
    <p:sldId id="292" r:id="rId39"/>
    <p:sldId id="288" r:id="rId40"/>
    <p:sldId id="29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536"/>
    <a:srgbClr val="FE5C5E"/>
    <a:srgbClr val="4BB3FD"/>
    <a:srgbClr val="FFB9BB"/>
    <a:srgbClr val="A4D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6FBF3-FAE6-46AE-A53B-9D083AA3FDB2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B003C-85C2-4411-8470-A96BAE8FF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351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B003C-85C2-4411-8470-A96BAE8FFCD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083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B003C-85C2-4411-8470-A96BAE8FFCDF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747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B003C-85C2-4411-8470-A96BAE8FFCDF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492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B003C-85C2-4411-8470-A96BAE8FFCDF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629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B003C-85C2-4411-8470-A96BAE8FFCDF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4030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B003C-85C2-4411-8470-A96BAE8FFCDF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369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B003C-85C2-4411-8470-A96BAE8FFCDF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126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B003C-85C2-4411-8470-A96BAE8FFCDF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5492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B003C-85C2-4411-8470-A96BAE8FFCDF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7132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B003C-85C2-4411-8470-A96BAE8FFCDF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8645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B003C-85C2-4411-8470-A96BAE8FFCDF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465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B003C-85C2-4411-8470-A96BAE8FFCD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13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B003C-85C2-4411-8470-A96BAE8FFCDF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887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B003C-85C2-4411-8470-A96BAE8FFCD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446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B003C-85C2-4411-8470-A96BAE8FFCD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753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B003C-85C2-4411-8470-A96BAE8FFCD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300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B003C-85C2-4411-8470-A96BAE8FFCDF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626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B003C-85C2-4411-8470-A96BAE8FFCDF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658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B003C-85C2-4411-8470-A96BAE8FFCDF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162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B003C-85C2-4411-8470-A96BAE8FFCDF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89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DD20-F08A-4AF8-A3EB-A260991D611D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CC46-5FE9-4C55-93B8-B78141FF5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31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DD20-F08A-4AF8-A3EB-A260991D611D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CC46-5FE9-4C55-93B8-B78141FF5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51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DD20-F08A-4AF8-A3EB-A260991D611D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CC46-5FE9-4C55-93B8-B78141FF5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007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C25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4DD20-F08A-4AF8-A3EB-A260991D611D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7DCC46-5FE9-4C55-93B8-B78141FF51A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1423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4DD20-F08A-4AF8-A3EB-A260991D611D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7DCC46-5FE9-4C55-93B8-B78141FF51A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5482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4DD20-F08A-4AF8-A3EB-A260991D611D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7DCC46-5FE9-4C55-93B8-B78141FF51A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2658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4DD20-F08A-4AF8-A3EB-A260991D611D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7DCC46-5FE9-4C55-93B8-B78141FF51A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4592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4DD20-F08A-4AF8-A3EB-A260991D611D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7DCC46-5FE9-4C55-93B8-B78141FF51A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5041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4DD20-F08A-4AF8-A3EB-A260991D611D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7DCC46-5FE9-4C55-93B8-B78141FF51A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0787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4DD20-F08A-4AF8-A3EB-A260991D611D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7DCC46-5FE9-4C55-93B8-B78141FF51A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6906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4DD20-F08A-4AF8-A3EB-A260991D611D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7DCC46-5FE9-4C55-93B8-B78141FF51A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35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DD20-F08A-4AF8-A3EB-A260991D611D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CC46-5FE9-4C55-93B8-B78141FF5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183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4DD20-F08A-4AF8-A3EB-A260991D611D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7DCC46-5FE9-4C55-93B8-B78141FF51A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9493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4DD20-F08A-4AF8-A3EB-A260991D611D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7DCC46-5FE9-4C55-93B8-B78141FF51A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25014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4DD20-F08A-4AF8-A3EB-A260991D611D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7DCC46-5FE9-4C55-93B8-B78141FF51A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35492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C25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4DD20-F08A-4AF8-A3EB-A260991D611D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7DCC46-5FE9-4C55-93B8-B78141FF51A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6389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4DD20-F08A-4AF8-A3EB-A260991D611D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7DCC46-5FE9-4C55-93B8-B78141FF51A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96922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4DD20-F08A-4AF8-A3EB-A260991D611D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7DCC46-5FE9-4C55-93B8-B78141FF51A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31974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4DD20-F08A-4AF8-A3EB-A260991D611D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7DCC46-5FE9-4C55-93B8-B78141FF51A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6281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4DD20-F08A-4AF8-A3EB-A260991D611D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7DCC46-5FE9-4C55-93B8-B78141FF51A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996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4DD20-F08A-4AF8-A3EB-A260991D611D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7DCC46-5FE9-4C55-93B8-B78141FF51A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41159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4DD20-F08A-4AF8-A3EB-A260991D611D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7DCC46-5FE9-4C55-93B8-B78141FF51A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18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DD20-F08A-4AF8-A3EB-A260991D611D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CC46-5FE9-4C55-93B8-B78141FF5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7636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4DD20-F08A-4AF8-A3EB-A260991D611D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7DCC46-5FE9-4C55-93B8-B78141FF51A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2405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4DD20-F08A-4AF8-A3EB-A260991D611D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7DCC46-5FE9-4C55-93B8-B78141FF51A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6060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4DD20-F08A-4AF8-A3EB-A260991D611D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7DCC46-5FE9-4C55-93B8-B78141FF51A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9210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4DD20-F08A-4AF8-A3EB-A260991D611D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7DCC46-5FE9-4C55-93B8-B78141FF51A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5605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C25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4DD20-F08A-4AF8-A3EB-A260991D611D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7DCC46-5FE9-4C55-93B8-B78141FF51A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34863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4DD20-F08A-4AF8-A3EB-A260991D611D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7DCC46-5FE9-4C55-93B8-B78141FF51A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70121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4DD20-F08A-4AF8-A3EB-A260991D611D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7DCC46-5FE9-4C55-93B8-B78141FF51A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6266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4DD20-F08A-4AF8-A3EB-A260991D611D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7DCC46-5FE9-4C55-93B8-B78141FF51A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47156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4DD20-F08A-4AF8-A3EB-A260991D611D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7DCC46-5FE9-4C55-93B8-B78141FF51A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81698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4DD20-F08A-4AF8-A3EB-A260991D611D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7DCC46-5FE9-4C55-93B8-B78141FF51A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3106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DD20-F08A-4AF8-A3EB-A260991D611D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CC46-5FE9-4C55-93B8-B78141FF5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5920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4DD20-F08A-4AF8-A3EB-A260991D611D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7DCC46-5FE9-4C55-93B8-B78141FF51A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679439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4DD20-F08A-4AF8-A3EB-A260991D611D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7DCC46-5FE9-4C55-93B8-B78141FF51A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16220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4DD20-F08A-4AF8-A3EB-A260991D611D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7DCC46-5FE9-4C55-93B8-B78141FF51A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129556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4DD20-F08A-4AF8-A3EB-A260991D611D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7DCC46-5FE9-4C55-93B8-B78141FF51A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2744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4DD20-F08A-4AF8-A3EB-A260991D611D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7DCC46-5FE9-4C55-93B8-B78141FF51A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517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DD20-F08A-4AF8-A3EB-A260991D611D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CC46-5FE9-4C55-93B8-B78141FF5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66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DD20-F08A-4AF8-A3EB-A260991D611D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CC46-5FE9-4C55-93B8-B78141FF5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80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DD20-F08A-4AF8-A3EB-A260991D611D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CC46-5FE9-4C55-93B8-B78141FF5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669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DD20-F08A-4AF8-A3EB-A260991D611D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CC46-5FE9-4C55-93B8-B78141FF5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39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DD20-F08A-4AF8-A3EB-A260991D611D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CC46-5FE9-4C55-93B8-B78141FF5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6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4DD20-F08A-4AF8-A3EB-A260991D611D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DCC46-5FE9-4C55-93B8-B78141FF5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10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5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4DD20-F08A-4AF8-A3EB-A260991D611D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7DCC46-5FE9-4C55-93B8-B78141FF51A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266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ileron Heavy" panose="00000A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ileron Bold" panose="000008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ileron Bold" panose="00000800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ileron Bold" panose="00000800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ileron Bold" panose="000008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ileron Bold" panose="000008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5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4DD20-F08A-4AF8-A3EB-A260991D611D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7DCC46-5FE9-4C55-93B8-B78141FF51A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962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ileron Heavy" panose="00000A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ileron Bold" panose="000008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ileron Bold" panose="00000800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ileron Bold" panose="00000800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ileron Bold" panose="000008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ileron Bold" panose="000008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5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4DD20-F08A-4AF8-A3EB-A260991D611D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7DCC46-5FE9-4C55-93B8-B78141FF51A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612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ileron Heavy" panose="00000A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ileron Bold" panose="000008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ileron Bold" panose="00000800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ileron Bold" panose="00000800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ileron Bold" panose="000008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ileron Bold" panose="000008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5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937965" y="4694982"/>
            <a:ext cx="406062" cy="4060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6600" dirty="0" smtClean="0">
                <a:solidFill>
                  <a:schemeClr val="bg1"/>
                </a:solidFill>
                <a:latin typeface="Aileron Heavy" panose="00000A00000000000000" pitchFamily="50" charset="0"/>
              </a:rPr>
              <a:t>Natural Language </a:t>
            </a:r>
            <a:r>
              <a:rPr lang="en-GB" sz="6600" dirty="0" smtClean="0">
                <a:solidFill>
                  <a:srgbClr val="FE5C5E"/>
                </a:solidFill>
                <a:latin typeface="Aileron Heavy" panose="00000A00000000000000" pitchFamily="50" charset="0"/>
              </a:rPr>
              <a:t>Processing</a:t>
            </a:r>
            <a:endParaRPr lang="en-GB" sz="6600" dirty="0">
              <a:solidFill>
                <a:srgbClr val="FE5C5E"/>
              </a:solidFill>
              <a:latin typeface="Aileron Heavy" panose="00000A00000000000000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58490"/>
            <a:ext cx="9144000" cy="1304109"/>
          </a:xfrm>
        </p:spPr>
        <p:txBody>
          <a:bodyPr/>
          <a:lstStyle/>
          <a:p>
            <a:pPr algn="r"/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Jasamrit Rahala</a:t>
            </a:r>
          </a:p>
          <a:p>
            <a:pPr algn="r"/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JRahala</a:t>
            </a:r>
            <a:endParaRPr lang="en-GB" dirty="0">
              <a:solidFill>
                <a:schemeClr val="bg1"/>
              </a:solidFill>
              <a:latin typeface="Aileron Bold" panose="00000800000000000000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54035" y="1759132"/>
            <a:ext cx="87086" cy="1558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9" b="100000" l="10000" r="90000">
                        <a14:foregroundMark x1="34250" y1="71587" x2="34250" y2="71587"/>
                        <a14:foregroundMark x1="35167" y1="73333" x2="35167" y2="73333"/>
                        <a14:foregroundMark x1="36333" y1="75556" x2="36333" y2="75556"/>
                        <a14:foregroundMark x1="39083" y1="80635" x2="39083" y2="80635"/>
                        <a14:foregroundMark x1="41167" y1="81429" x2="41167" y2="81429"/>
                        <a14:foregroundMark x1="43000" y1="80476" x2="43000" y2="804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32567" y="4736088"/>
            <a:ext cx="616857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7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5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800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4. </a:t>
            </a:r>
            <a:r>
              <a:rPr lang="en-GB" sz="4800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Generate</a:t>
            </a:r>
            <a:r>
              <a:rPr lang="en-GB" sz="4800" dirty="0" smtClean="0">
                <a:solidFill>
                  <a:schemeClr val="bg1">
                    <a:lumMod val="95000"/>
                  </a:schemeClr>
                </a:solidFill>
                <a:latin typeface="Aileron Bold" panose="00000800000000000000" pitchFamily="50" charset="0"/>
              </a:rPr>
              <a:t> a sentence by using the probabilities  created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085850" y="2582707"/>
            <a:ext cx="6200776" cy="3345259"/>
            <a:chOff x="2057399" y="2808284"/>
            <a:chExt cx="7000880" cy="3776908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3164097" y="3984473"/>
              <a:ext cx="4084428" cy="1549532"/>
            </a:xfrm>
            <a:prstGeom prst="straightConnector1">
              <a:avLst/>
            </a:prstGeom>
            <a:ln w="57150">
              <a:solidFill>
                <a:srgbClr val="FE5C5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8108840" y="4292618"/>
              <a:ext cx="301738" cy="1144658"/>
            </a:xfrm>
            <a:prstGeom prst="straightConnector1">
              <a:avLst/>
            </a:prstGeom>
            <a:ln w="57150">
              <a:solidFill>
                <a:srgbClr val="FE5C5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7058025" y="3567328"/>
              <a:ext cx="915753" cy="49196"/>
            </a:xfrm>
            <a:prstGeom prst="straightConnector1">
              <a:avLst/>
            </a:prstGeom>
            <a:ln w="57150">
              <a:solidFill>
                <a:srgbClr val="FE5C5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 flipV="1">
              <a:off x="3581400" y="3649678"/>
              <a:ext cx="2173050" cy="36714"/>
            </a:xfrm>
            <a:prstGeom prst="straightConnector1">
              <a:avLst/>
            </a:prstGeom>
            <a:ln w="57150">
              <a:solidFill>
                <a:srgbClr val="FE5C5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755876" y="4287833"/>
              <a:ext cx="968399" cy="992041"/>
            </a:xfrm>
            <a:prstGeom prst="straightConnector1">
              <a:avLst/>
            </a:prstGeom>
            <a:ln w="57150">
              <a:solidFill>
                <a:srgbClr val="FE5C5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2057399" y="3102740"/>
              <a:ext cx="1295401" cy="12954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solidFill>
                    <a:schemeClr val="bg2">
                      <a:lumMod val="10000"/>
                    </a:schemeClr>
                  </a:solidFill>
                  <a:latin typeface="Aileron Bold" panose="00000800000000000000" pitchFamily="50" charset="0"/>
                </a:rPr>
                <a:t>The</a:t>
              </a:r>
              <a:endParaRPr lang="en-GB" sz="2400" dirty="0">
                <a:solidFill>
                  <a:schemeClr val="bg2">
                    <a:lumMod val="10000"/>
                  </a:schemeClr>
                </a:solidFill>
                <a:latin typeface="Aileron Bold" panose="00000800000000000000" pitchFamily="50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326077" y="5289791"/>
              <a:ext cx="1295401" cy="12954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solidFill>
                    <a:schemeClr val="bg2">
                      <a:lumMod val="10000"/>
                    </a:schemeClr>
                  </a:solidFill>
                  <a:latin typeface="Aileron Bold" panose="00000800000000000000" pitchFamily="50" charset="0"/>
                </a:rPr>
                <a:t>Cat</a:t>
              </a:r>
              <a:endParaRPr lang="en-GB" sz="2400" dirty="0">
                <a:solidFill>
                  <a:schemeClr val="bg2">
                    <a:lumMod val="10000"/>
                  </a:schemeClr>
                </a:solidFill>
                <a:latin typeface="Aileron Bold" panose="00000800000000000000" pitchFamily="50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762878" y="2808284"/>
              <a:ext cx="1295401" cy="12954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solidFill>
                    <a:schemeClr val="bg2">
                      <a:lumMod val="10000"/>
                    </a:schemeClr>
                  </a:solidFill>
                  <a:latin typeface="Aileron Bold" panose="00000800000000000000" pitchFamily="50" charset="0"/>
                </a:rPr>
                <a:t>Ran</a:t>
              </a:r>
              <a:endParaRPr lang="en-GB" sz="2400" dirty="0">
                <a:solidFill>
                  <a:schemeClr val="bg2">
                    <a:lumMod val="10000"/>
                  </a:schemeClr>
                </a:solidFill>
                <a:latin typeface="Aileron Bold" panose="00000800000000000000" pitchFamily="50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488876" y="3027255"/>
              <a:ext cx="1295401" cy="12954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 smtClean="0">
                  <a:solidFill>
                    <a:schemeClr val="bg2">
                      <a:lumMod val="10000"/>
                    </a:schemeClr>
                  </a:solidFill>
                  <a:latin typeface="Aileron Bold" panose="00000800000000000000" pitchFamily="50" charset="0"/>
                </a:rPr>
                <a:t>Over</a:t>
              </a:r>
              <a:endParaRPr lang="en-GB" sz="2000" dirty="0">
                <a:solidFill>
                  <a:schemeClr val="bg2">
                    <a:lumMod val="10000"/>
                  </a:schemeClr>
                </a:solidFill>
                <a:latin typeface="Aileron Bold" panose="00000800000000000000" pitchFamily="50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3556335" y="5289791"/>
              <a:ext cx="1295401" cy="12954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 smtClean="0">
                  <a:solidFill>
                    <a:schemeClr val="bg2">
                      <a:lumMod val="10000"/>
                    </a:schemeClr>
                  </a:solidFill>
                  <a:latin typeface="Aileron Bold" panose="00000800000000000000" pitchFamily="50" charset="0"/>
                </a:rPr>
                <a:t>Roof</a:t>
              </a:r>
              <a:endParaRPr lang="en-GB" sz="2000" dirty="0">
                <a:solidFill>
                  <a:schemeClr val="bg2">
                    <a:lumMod val="10000"/>
                  </a:schemeClr>
                </a:solidFill>
                <a:latin typeface="Aileron Bold" panose="00000800000000000000" pitchFamily="50" charset="0"/>
              </a:endParaRPr>
            </a:p>
          </p:txBody>
        </p:sp>
      </p:grpSp>
      <p:sp>
        <p:nvSpPr>
          <p:cNvPr id="18" name="Oval 17"/>
          <p:cNvSpPr/>
          <p:nvPr/>
        </p:nvSpPr>
        <p:spPr>
          <a:xfrm>
            <a:off x="9407663" y="2518179"/>
            <a:ext cx="1147355" cy="5169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The</a:t>
            </a:r>
            <a:endParaRPr lang="en-GB" sz="2400" dirty="0">
              <a:solidFill>
                <a:schemeClr val="bg1"/>
              </a:solidFill>
              <a:latin typeface="Aileron Bold" panose="00000800000000000000" pitchFamily="50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981342" y="3127516"/>
            <a:ext cx="1029557" cy="1482035"/>
          </a:xfrm>
          <a:prstGeom prst="straightConnector1">
            <a:avLst/>
          </a:prstGeom>
          <a:ln w="57150">
            <a:solidFill>
              <a:srgbClr val="FE5C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8951785" y="3123777"/>
            <a:ext cx="1029557" cy="1482035"/>
          </a:xfrm>
          <a:prstGeom prst="straightConnector1">
            <a:avLst/>
          </a:prstGeom>
          <a:ln w="57150">
            <a:solidFill>
              <a:srgbClr val="FE5C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9865309" y="3022938"/>
            <a:ext cx="232065" cy="232065"/>
          </a:xfrm>
          <a:prstGeom prst="ellipse">
            <a:avLst/>
          </a:prstGeom>
          <a:solidFill>
            <a:srgbClr val="FE5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8234023" y="4605812"/>
            <a:ext cx="1255803" cy="5169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Roof</a:t>
            </a:r>
            <a:endParaRPr lang="en-GB" sz="2400" dirty="0">
              <a:solidFill>
                <a:schemeClr val="bg1"/>
              </a:solidFill>
              <a:latin typeface="Aileron Bold" panose="00000800000000000000" pitchFamily="50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10496120" y="4613290"/>
            <a:ext cx="1255803" cy="5169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Cat</a:t>
            </a:r>
            <a:endParaRPr lang="en-GB" sz="2400" dirty="0">
              <a:solidFill>
                <a:schemeClr val="bg1"/>
              </a:solidFill>
              <a:latin typeface="Aileron Bold" panose="00000800000000000000" pitchFamily="50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0355060" y="3417188"/>
            <a:ext cx="1147355" cy="5169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50%</a:t>
            </a:r>
            <a:endParaRPr lang="en-GB" sz="2400" dirty="0">
              <a:solidFill>
                <a:schemeClr val="bg1"/>
              </a:solidFill>
              <a:latin typeface="Aileron Bold" panose="00000800000000000000" pitchFamily="50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378108" y="3417188"/>
            <a:ext cx="1147355" cy="5169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50%</a:t>
            </a:r>
            <a:endParaRPr lang="en-GB" sz="2400" dirty="0">
              <a:solidFill>
                <a:schemeClr val="bg1"/>
              </a:solidFill>
              <a:latin typeface="Aileron Bold" panose="00000800000000000000" pitchFamily="50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157375" y="2928078"/>
            <a:ext cx="994402" cy="994402"/>
          </a:xfrm>
          <a:prstGeom prst="ellipse">
            <a:avLst/>
          </a:prstGeom>
          <a:noFill/>
          <a:ln w="57150">
            <a:solidFill>
              <a:srgbClr val="FE5C5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27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8136876" y="1914111"/>
            <a:ext cx="3204838" cy="432689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itle 1"/>
          <p:cNvSpPr txBox="1">
            <a:spLocks/>
          </p:cNvSpPr>
          <p:nvPr/>
        </p:nvSpPr>
        <p:spPr>
          <a:xfrm>
            <a:off x="8197170" y="4448234"/>
            <a:ext cx="3084250" cy="5564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dirty="0" smtClean="0">
                <a:solidFill>
                  <a:schemeClr val="bg1"/>
                </a:solidFill>
                <a:latin typeface="Aileron Heavy" panose="00000A00000000000000" pitchFamily="50" charset="0"/>
              </a:rPr>
              <a:t>Weather</a:t>
            </a:r>
            <a:endParaRPr lang="en-GB" sz="3200" dirty="0">
              <a:solidFill>
                <a:schemeClr val="bg1"/>
              </a:solidFill>
              <a:latin typeface="Aileron Heavy" panose="00000A00000000000000" pitchFamily="50" charset="0"/>
            </a:endParaRPr>
          </a:p>
        </p:txBody>
      </p:sp>
      <p:sp>
        <p:nvSpPr>
          <p:cNvPr id="88" name="Title 1"/>
          <p:cNvSpPr txBox="1">
            <a:spLocks/>
          </p:cNvSpPr>
          <p:nvPr/>
        </p:nvSpPr>
        <p:spPr>
          <a:xfrm>
            <a:off x="8197170" y="5004657"/>
            <a:ext cx="3084250" cy="10979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000" dirty="0" smtClean="0">
                <a:solidFill>
                  <a:schemeClr val="bg1"/>
                </a:solidFill>
                <a:latin typeface="Aileron Heavy" panose="00000A00000000000000" pitchFamily="50" charset="0"/>
              </a:rPr>
              <a:t>Humidity</a:t>
            </a:r>
          </a:p>
          <a:p>
            <a:pPr algn="ctr"/>
            <a:r>
              <a:rPr lang="en-GB" sz="2000" dirty="0" smtClean="0">
                <a:solidFill>
                  <a:schemeClr val="bg1"/>
                </a:solidFill>
                <a:latin typeface="Aileron Heavy" panose="00000A00000000000000" pitchFamily="50" charset="0"/>
              </a:rPr>
              <a:t>Temperature</a:t>
            </a:r>
            <a:endParaRPr lang="en-GB" sz="2000" dirty="0">
              <a:solidFill>
                <a:schemeClr val="bg1"/>
              </a:solidFill>
              <a:latin typeface="Aileron Heavy" panose="00000A00000000000000" pitchFamily="50" charset="0"/>
            </a:endParaRPr>
          </a:p>
          <a:p>
            <a:pPr algn="ctr"/>
            <a:r>
              <a:rPr lang="en-GB" sz="2000" dirty="0" smtClean="0">
                <a:solidFill>
                  <a:schemeClr val="bg1"/>
                </a:solidFill>
                <a:latin typeface="Aileron Heavy" panose="00000A00000000000000" pitchFamily="50" charset="0"/>
              </a:rPr>
              <a:t>Wind speed</a:t>
            </a:r>
            <a:endParaRPr lang="en-GB" sz="3200" dirty="0" smtClean="0">
              <a:solidFill>
                <a:schemeClr val="bg1"/>
              </a:solidFill>
              <a:latin typeface="Aileron Heavy" panose="00000A00000000000000" pitchFamily="50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630280" y="1914111"/>
            <a:ext cx="3204838" cy="432689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Title 1"/>
          <p:cNvSpPr txBox="1">
            <a:spLocks/>
          </p:cNvSpPr>
          <p:nvPr/>
        </p:nvSpPr>
        <p:spPr>
          <a:xfrm>
            <a:off x="4690574" y="4448234"/>
            <a:ext cx="3084250" cy="5564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dirty="0" smtClean="0">
                <a:solidFill>
                  <a:schemeClr val="bg1"/>
                </a:solidFill>
                <a:latin typeface="Aileron Heavy" panose="00000A00000000000000" pitchFamily="50" charset="0"/>
              </a:rPr>
              <a:t>Stocks</a:t>
            </a:r>
            <a:endParaRPr lang="en-GB" sz="3200" dirty="0">
              <a:solidFill>
                <a:schemeClr val="bg1"/>
              </a:solidFill>
              <a:latin typeface="Aileron Heavy" panose="00000A00000000000000" pitchFamily="50" charset="0"/>
            </a:endParaRPr>
          </a:p>
        </p:txBody>
      </p:sp>
      <p:sp>
        <p:nvSpPr>
          <p:cNvPr id="85" name="Title 1"/>
          <p:cNvSpPr txBox="1">
            <a:spLocks/>
          </p:cNvSpPr>
          <p:nvPr/>
        </p:nvSpPr>
        <p:spPr>
          <a:xfrm>
            <a:off x="4690574" y="5004657"/>
            <a:ext cx="3084250" cy="10979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000" dirty="0" smtClean="0">
                <a:solidFill>
                  <a:schemeClr val="bg1"/>
                </a:solidFill>
                <a:latin typeface="Aileron Heavy" panose="00000A00000000000000" pitchFamily="50" charset="0"/>
              </a:rPr>
              <a:t>Short term patters</a:t>
            </a:r>
          </a:p>
          <a:p>
            <a:pPr algn="ctr"/>
            <a:r>
              <a:rPr lang="en-GB" sz="2000" dirty="0" smtClean="0">
                <a:solidFill>
                  <a:schemeClr val="bg1"/>
                </a:solidFill>
                <a:latin typeface="Aileron Heavy" panose="00000A00000000000000" pitchFamily="50" charset="0"/>
              </a:rPr>
              <a:t>Sentiment of reports</a:t>
            </a:r>
          </a:p>
          <a:p>
            <a:pPr algn="ctr"/>
            <a:r>
              <a:rPr lang="en-GB" sz="2000" dirty="0" smtClean="0">
                <a:solidFill>
                  <a:schemeClr val="bg1"/>
                </a:solidFill>
                <a:latin typeface="Aileron Heavy" panose="00000A00000000000000" pitchFamily="50" charset="0"/>
              </a:rPr>
              <a:t>Related companies</a:t>
            </a:r>
            <a:endParaRPr lang="en-GB" sz="3200" dirty="0">
              <a:solidFill>
                <a:schemeClr val="bg1"/>
              </a:solidFill>
              <a:latin typeface="Aileron Heavy" panose="00000A00000000000000" pitchFamily="50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123684" y="1914111"/>
            <a:ext cx="3204838" cy="432689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978" y="4448234"/>
            <a:ext cx="3084250" cy="556423"/>
          </a:xfrm>
        </p:spPr>
        <p:txBody>
          <a:bodyPr anchor="t">
            <a:normAutofit/>
          </a:bodyPr>
          <a:lstStyle/>
          <a:p>
            <a:pPr algn="ctr"/>
            <a:r>
              <a:rPr lang="en-GB" sz="3200" dirty="0" smtClean="0">
                <a:solidFill>
                  <a:schemeClr val="bg1"/>
                </a:solidFill>
                <a:latin typeface="Aileron Heavy" panose="00000A00000000000000" pitchFamily="50" charset="0"/>
              </a:rPr>
              <a:t>Music</a:t>
            </a:r>
            <a:endParaRPr lang="en-GB" sz="3200" dirty="0">
              <a:solidFill>
                <a:schemeClr val="bg1"/>
              </a:solidFill>
              <a:latin typeface="Aileron Heavy" panose="00000A00000000000000" pitchFamily="50" charset="0"/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4BB3FD">
                <a:tint val="45000"/>
                <a:satMod val="400000"/>
              </a:srgbClr>
            </a:duotone>
          </a:blip>
          <a:srcRect r="80363"/>
          <a:stretch/>
        </p:blipFill>
        <p:spPr>
          <a:xfrm>
            <a:off x="1546030" y="2111465"/>
            <a:ext cx="2360146" cy="234660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4BB3FD">
                <a:tint val="45000"/>
                <a:satMod val="400000"/>
              </a:srgbClr>
            </a:duotone>
          </a:blip>
          <a:srcRect l="38903" r="39381"/>
          <a:stretch/>
        </p:blipFill>
        <p:spPr>
          <a:xfrm>
            <a:off x="4790982" y="2111465"/>
            <a:ext cx="2610035" cy="2346604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4BB3FD">
                <a:tint val="45000"/>
                <a:satMod val="400000"/>
              </a:srgbClr>
            </a:duotone>
          </a:blip>
          <a:srcRect l="79441"/>
          <a:stretch/>
        </p:blipFill>
        <p:spPr>
          <a:xfrm>
            <a:off x="8285823" y="2111465"/>
            <a:ext cx="2470952" cy="2346604"/>
          </a:xfrm>
          <a:prstGeom prst="rect">
            <a:avLst/>
          </a:prstGeom>
        </p:spPr>
      </p:pic>
      <p:sp>
        <p:nvSpPr>
          <p:cNvPr id="77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smtClean="0">
                <a:solidFill>
                  <a:schemeClr val="bg2">
                    <a:lumMod val="10000"/>
                  </a:schemeClr>
                </a:solidFill>
                <a:latin typeface="Aileron Heavy" panose="00000A00000000000000" pitchFamily="50" charset="0"/>
              </a:rPr>
              <a:t>Applications</a:t>
            </a:r>
            <a:endParaRPr lang="en-GB" dirty="0">
              <a:solidFill>
                <a:schemeClr val="bg2">
                  <a:lumMod val="10000"/>
                </a:schemeClr>
              </a:solidFill>
              <a:latin typeface="Aileron Heavy" panose="00000A00000000000000" pitchFamily="50" charset="0"/>
            </a:endParaRPr>
          </a:p>
        </p:txBody>
      </p:sp>
      <p:sp>
        <p:nvSpPr>
          <p:cNvPr id="78" name="Title 1"/>
          <p:cNvSpPr txBox="1">
            <a:spLocks/>
          </p:cNvSpPr>
          <p:nvPr/>
        </p:nvSpPr>
        <p:spPr>
          <a:xfrm>
            <a:off x="1183978" y="5004657"/>
            <a:ext cx="3084250" cy="10979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000" dirty="0" smtClean="0">
                <a:solidFill>
                  <a:schemeClr val="bg1"/>
                </a:solidFill>
                <a:latin typeface="Aileron Heavy" panose="00000A00000000000000" pitchFamily="50" charset="0"/>
              </a:rPr>
              <a:t>Chord progressions</a:t>
            </a:r>
            <a:br>
              <a:rPr lang="en-GB" sz="2000" dirty="0" smtClean="0">
                <a:solidFill>
                  <a:schemeClr val="bg1"/>
                </a:solidFill>
                <a:latin typeface="Aileron Heavy" panose="00000A00000000000000" pitchFamily="50" charset="0"/>
              </a:rPr>
            </a:br>
            <a:r>
              <a:rPr lang="en-GB" sz="2000" dirty="0" smtClean="0">
                <a:solidFill>
                  <a:schemeClr val="bg1"/>
                </a:solidFill>
                <a:latin typeface="Aileron Heavy" panose="00000A00000000000000" pitchFamily="50" charset="0"/>
              </a:rPr>
              <a:t>Tempo changes</a:t>
            </a:r>
            <a:br>
              <a:rPr lang="en-GB" sz="2000" dirty="0" smtClean="0">
                <a:solidFill>
                  <a:schemeClr val="bg1"/>
                </a:solidFill>
                <a:latin typeface="Aileron Heavy" panose="00000A00000000000000" pitchFamily="50" charset="0"/>
              </a:rPr>
            </a:br>
            <a:r>
              <a:rPr lang="en-GB" sz="2000" dirty="0" smtClean="0">
                <a:solidFill>
                  <a:schemeClr val="bg1"/>
                </a:solidFill>
                <a:latin typeface="Aileron Heavy" panose="00000A00000000000000" pitchFamily="50" charset="0"/>
              </a:rPr>
              <a:t>Instruments</a:t>
            </a:r>
            <a:endParaRPr lang="en-GB" sz="3200" dirty="0">
              <a:solidFill>
                <a:schemeClr val="bg1"/>
              </a:solidFill>
              <a:latin typeface="Aileron Heavy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1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E5C5E"/>
                </a:solidFill>
              </a:rPr>
              <a:t>Notebook Break</a:t>
            </a:r>
            <a:endParaRPr lang="en-GB" dirty="0">
              <a:solidFill>
                <a:srgbClr val="FE5C5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Head over to the jupyter notebook and take some time to understand </a:t>
            </a:r>
            <a:r>
              <a:rPr lang="en-GB" dirty="0" smtClean="0">
                <a:solidFill>
                  <a:schemeClr val="bg1"/>
                </a:solidFill>
              </a:rPr>
              <a:t>how </a:t>
            </a:r>
            <a:r>
              <a:rPr lang="en-GB" dirty="0">
                <a:solidFill>
                  <a:schemeClr val="bg1"/>
                </a:solidFill>
              </a:rPr>
              <a:t>M</a:t>
            </a:r>
            <a:r>
              <a:rPr lang="en-GB" dirty="0" smtClean="0">
                <a:solidFill>
                  <a:schemeClr val="bg1"/>
                </a:solidFill>
              </a:rPr>
              <a:t>arkov chains work. Do have a play around with them and try your own use cases.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61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5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Aileron Heavy" panose="00000A00000000000000" pitchFamily="50" charset="0"/>
              </a:rPr>
              <a:t>Naïve Bayes </a:t>
            </a:r>
            <a:r>
              <a:rPr lang="en-GB" sz="2400" dirty="0" smtClean="0">
                <a:solidFill>
                  <a:srgbClr val="FE5C5E"/>
                </a:solidFill>
                <a:latin typeface="Aileron Heavy" panose="00000A00000000000000" pitchFamily="50" charset="0"/>
              </a:rPr>
              <a:t>Classification</a:t>
            </a:r>
            <a:endParaRPr lang="en-GB" sz="2400" dirty="0">
              <a:solidFill>
                <a:srgbClr val="FE5C5E"/>
              </a:solidFill>
              <a:latin typeface="Aileron Heavy" panose="00000A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61712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Let’s say I own a news website and I want to classify my articles. I have forgotten to tell my staff about adding tags. What am I going to do? </a:t>
            </a:r>
            <a:r>
              <a:rPr lang="en-GB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Naïve Bayes is the answer.</a:t>
            </a:r>
            <a:endParaRPr lang="en-GB" dirty="0">
              <a:solidFill>
                <a:srgbClr val="FE5C5E"/>
              </a:solidFill>
              <a:latin typeface="Aileron Bold" panose="00000800000000000000" pitchFamily="50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737" y="3605704"/>
            <a:ext cx="8575636" cy="246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0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5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6521918" y="4176901"/>
            <a:ext cx="2276717" cy="22767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Aileron Heavy" panose="00000A00000000000000" pitchFamily="50" charset="0"/>
              </a:rPr>
              <a:t>The Problem</a:t>
            </a:r>
            <a:endParaRPr lang="en-GB" dirty="0">
              <a:solidFill>
                <a:schemeClr val="bg2">
                  <a:lumMod val="10000"/>
                </a:schemeClr>
              </a:solidFill>
              <a:latin typeface="Aileron Heavy" panose="00000A00000000000000" pitchFamily="50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865426"/>
            <a:ext cx="10515600" cy="4413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“TV future is in the hands of viewers”</a:t>
            </a:r>
          </a:p>
          <a:p>
            <a:pPr marL="0" indent="0">
              <a:buNone/>
            </a:pPr>
            <a:endParaRPr lang="en-GB" dirty="0">
              <a:solidFill>
                <a:schemeClr val="bg2">
                  <a:lumMod val="10000"/>
                </a:schemeClr>
              </a:solidFill>
              <a:latin typeface="Aileron Bold" panose="00000800000000000000" pitchFamily="50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*assume that every word is independent of others, then relate the relevance of </a:t>
            </a:r>
            <a:r>
              <a:rPr lang="en-GB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words to categories </a:t>
            </a: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rather than sentences</a:t>
            </a:r>
          </a:p>
          <a:p>
            <a:pPr marL="0" indent="0">
              <a:buNone/>
            </a:pPr>
            <a:endParaRPr lang="en-GB" dirty="0">
              <a:solidFill>
                <a:schemeClr val="bg2">
                  <a:lumMod val="10000"/>
                </a:schemeClr>
              </a:solidFill>
              <a:latin typeface="Aileron Bold" panose="00000800000000000000" pitchFamily="50" charset="0"/>
            </a:endParaRPr>
          </a:p>
          <a:p>
            <a:pPr marL="0" indent="0">
              <a:buNone/>
            </a:pPr>
            <a:endParaRPr lang="en-GB" dirty="0">
              <a:solidFill>
                <a:schemeClr val="bg2">
                  <a:lumMod val="10000"/>
                </a:schemeClr>
              </a:solidFill>
              <a:latin typeface="Aileron Bold" panose="00000800000000000000" pitchFamily="50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072639" y="4166419"/>
            <a:ext cx="1741715" cy="2287199"/>
            <a:chOff x="1663336" y="4298575"/>
            <a:chExt cx="1584960" cy="2081350"/>
          </a:xfrm>
        </p:grpSpPr>
        <p:sp>
          <p:nvSpPr>
            <p:cNvPr id="14" name="Rectangle 13"/>
            <p:cNvSpPr/>
            <p:nvPr/>
          </p:nvSpPr>
          <p:spPr>
            <a:xfrm>
              <a:off x="1663336" y="4298576"/>
              <a:ext cx="1584960" cy="2081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ight Triangle 16"/>
            <p:cNvSpPr/>
            <p:nvPr/>
          </p:nvSpPr>
          <p:spPr>
            <a:xfrm rot="5400000">
              <a:off x="1663336" y="4298576"/>
              <a:ext cx="357051" cy="357051"/>
            </a:xfrm>
            <a:prstGeom prst="rtTriangle">
              <a:avLst/>
            </a:prstGeom>
            <a:solidFill>
              <a:srgbClr val="2C25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ight Triangle 17"/>
            <p:cNvSpPr/>
            <p:nvPr/>
          </p:nvSpPr>
          <p:spPr>
            <a:xfrm rot="16200000">
              <a:off x="1663336" y="4298575"/>
              <a:ext cx="357051" cy="357051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465003" y="4963885"/>
            <a:ext cx="1010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2">
                    <a:lumMod val="10000"/>
                  </a:schemeClr>
                </a:solidFill>
                <a:latin typeface="Aileron Bold" panose="00000800000000000000" pitchFamily="50" charset="0"/>
              </a:rPr>
              <a:t>.csv</a:t>
            </a:r>
            <a:endParaRPr lang="en-GB" sz="2800" dirty="0">
              <a:solidFill>
                <a:schemeClr val="bg2">
                  <a:lumMod val="10000"/>
                </a:schemeClr>
              </a:solidFill>
              <a:latin typeface="Aileron Bold" panose="00000800000000000000" pitchFamily="50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087" y="4622915"/>
            <a:ext cx="1728379" cy="172837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155180" y="4297173"/>
            <a:ext cx="1010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2">
                    <a:lumMod val="10000"/>
                  </a:schemeClr>
                </a:solidFill>
                <a:latin typeface="Aileron Bold" panose="00000800000000000000" pitchFamily="50" charset="0"/>
              </a:rPr>
              <a:t>cat</a:t>
            </a:r>
            <a:endParaRPr lang="en-GB" sz="2800" dirty="0">
              <a:solidFill>
                <a:schemeClr val="bg2">
                  <a:lumMod val="10000"/>
                </a:schemeClr>
              </a:solidFill>
              <a:latin typeface="Aileron Bold" panose="00000800000000000000" pitchFamily="50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6796087" y="4484079"/>
            <a:ext cx="1651879" cy="165187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6834336" y="4492658"/>
            <a:ext cx="1651879" cy="165187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92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5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09600" y="4648199"/>
            <a:ext cx="14077950" cy="1514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Aileron Heavy" panose="00000A00000000000000" pitchFamily="50" charset="0"/>
              </a:rPr>
              <a:t>Probabilities</a:t>
            </a:r>
            <a:endParaRPr lang="en-GB" dirty="0">
              <a:solidFill>
                <a:schemeClr val="bg2">
                  <a:lumMod val="10000"/>
                </a:schemeClr>
              </a:solidFill>
              <a:latin typeface="Aileron Heavy" panose="00000A00000000000000" pitchFamily="5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990600" y="1865426"/>
                <a:ext cx="10515600" cy="441345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dirty="0" smtClean="0">
                    <a:solidFill>
                      <a:srgbClr val="FE5C5E"/>
                    </a:solidFill>
                    <a:latin typeface="Aileron Bold" panose="00000800000000000000" pitchFamily="50" charset="0"/>
                  </a:rPr>
                  <a:t>sentence 	|  </a:t>
                </a:r>
                <a:r>
                  <a:rPr lang="en-GB" dirty="0" smtClean="0">
                    <a:solidFill>
                      <a:schemeClr val="bg1"/>
                    </a:solidFill>
                    <a:latin typeface="Aileron Bold" panose="00000800000000000000" pitchFamily="50" charset="0"/>
                  </a:rPr>
                  <a:t>“TV future is in the hands of the viewers” </a:t>
                </a:r>
              </a:p>
              <a:p>
                <a:pPr marL="0" indent="0">
                  <a:buNone/>
                </a:pPr>
                <a:r>
                  <a:rPr lang="en-GB" dirty="0" smtClean="0">
                    <a:solidFill>
                      <a:srgbClr val="FE5C5E"/>
                    </a:solidFill>
                    <a:latin typeface="Aileron Bold" panose="00000800000000000000" pitchFamily="50" charset="0"/>
                  </a:rPr>
                  <a:t>categories |  </a:t>
                </a:r>
                <a:r>
                  <a:rPr lang="en-GB" dirty="0" smtClean="0">
                    <a:solidFill>
                      <a:schemeClr val="bg1"/>
                    </a:solidFill>
                    <a:latin typeface="Aileron Bold" panose="00000800000000000000" pitchFamily="50" charset="0"/>
                  </a:rPr>
                  <a:t>tech, business, sport, entertainment, politics</a:t>
                </a:r>
              </a:p>
              <a:p>
                <a:pPr marL="0" indent="0">
                  <a:buNone/>
                </a:pPr>
                <a:endParaRPr lang="en-GB" dirty="0">
                  <a:solidFill>
                    <a:schemeClr val="bg1"/>
                  </a:solidFill>
                  <a:latin typeface="Aileron Bold" panose="00000800000000000000" pitchFamily="50" charset="0"/>
                </a:endParaRPr>
              </a:p>
              <a:p>
                <a:pPr marL="0" indent="0">
                  <a:buNone/>
                </a:pPr>
                <a:r>
                  <a:rPr lang="en-GB" dirty="0" smtClean="0">
                    <a:solidFill>
                      <a:schemeClr val="bg1"/>
                    </a:solidFill>
                    <a:latin typeface="Aileron Bold" panose="00000800000000000000" pitchFamily="50" charset="0"/>
                  </a:rPr>
                  <a:t>How relevant is each word to each category?</a:t>
                </a:r>
              </a:p>
              <a:p>
                <a:pPr marL="0" indent="0">
                  <a:buNone/>
                </a:pPr>
                <a:r>
                  <a:rPr lang="en-GB" dirty="0" smtClean="0">
                    <a:solidFill>
                      <a:schemeClr val="bg1"/>
                    </a:solidFill>
                    <a:latin typeface="Aileron Bold" panose="00000800000000000000" pitchFamily="50" charset="0"/>
                  </a:rPr>
                  <a:t>Take the category with the most relevance</a:t>
                </a:r>
              </a:p>
              <a:p>
                <a:pPr marL="0" indent="0">
                  <a:buNone/>
                </a:pPr>
                <a:endParaRPr lang="en-GB" dirty="0" smtClean="0">
                  <a:solidFill>
                    <a:schemeClr val="bg2">
                      <a:lumMod val="10000"/>
                    </a:schemeClr>
                  </a:solidFill>
                  <a:latin typeface="Aileron Bold" panose="00000800000000000000" pitchFamily="5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GB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𝑙𝑒𝑛</m:t>
                          </m:r>
                          <m:r>
                            <a:rPr lang="en-GB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𝑡𝑒𝑥𝑡</m:t>
                          </m:r>
                          <m:r>
                            <a:rPr lang="en-GB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r>
                            <a:rPr lang="en-GB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𝑐𝑎𝑡𝑒𝑔𝑜𝑟𝑦</m:t>
                          </m:r>
                          <m:r>
                            <a:rPr lang="en-GB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𝑡𝑒𝑥𝑡</m:t>
                          </m:r>
                          <m:r>
                            <a:rPr lang="en-GB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GB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])</m:t>
                          </m:r>
                        </m:e>
                      </m:nary>
                    </m:oMath>
                  </m:oMathPara>
                </a14:m>
                <a:endParaRPr lang="en-GB" dirty="0">
                  <a:solidFill>
                    <a:schemeClr val="bg2">
                      <a:lumMod val="10000"/>
                    </a:schemeClr>
                  </a:solidFill>
                  <a:latin typeface="Aileron Bold" panose="00000800000000000000" pitchFamily="50" charset="0"/>
                </a:endParaRPr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865426"/>
                <a:ext cx="10515600" cy="4413454"/>
              </a:xfrm>
              <a:prstGeom prst="rect">
                <a:avLst/>
              </a:prstGeom>
              <a:blipFill>
                <a:blip r:embed="rId3"/>
                <a:stretch>
                  <a:fillRect l="-1217" t="-2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30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5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Aileron Heavy" panose="00000A00000000000000" pitchFamily="50" charset="0"/>
              </a:rPr>
              <a:t>Bayes Theorem</a:t>
            </a:r>
            <a:endParaRPr lang="en-GB" dirty="0">
              <a:solidFill>
                <a:schemeClr val="bg2">
                  <a:lumMod val="10000"/>
                </a:schemeClr>
              </a:solidFill>
              <a:latin typeface="Aileron Heavy" panose="00000A00000000000000" pitchFamily="50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865426"/>
            <a:ext cx="10515600" cy="4343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“describes the</a:t>
            </a:r>
            <a:r>
              <a:rPr lang="en-GB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 probability </a:t>
            </a: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of a feature </a:t>
            </a:r>
            <a:r>
              <a:rPr lang="en-GB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given prior knowledge </a:t>
            </a: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of conditions that might be related to the feature”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solidFill>
                <a:schemeClr val="bg1"/>
              </a:solidFill>
              <a:latin typeface="Aileron Bold" panose="00000800000000000000" pitchFamily="50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We are beings that reason from past experience, every new piece of </a:t>
            </a:r>
            <a:r>
              <a:rPr lang="en-GB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information changes how we reason </a:t>
            </a: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about certain situations, but to what to degree?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solidFill>
                <a:schemeClr val="bg1"/>
              </a:solidFill>
              <a:latin typeface="Aileron Bold" panose="00000800000000000000" pitchFamily="50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Bayes theorem helps to formalise this idea.</a:t>
            </a:r>
            <a:endParaRPr lang="en-GB" dirty="0">
              <a:solidFill>
                <a:schemeClr val="bg2">
                  <a:lumMod val="10000"/>
                </a:schemeClr>
              </a:solidFill>
              <a:latin typeface="Aileron Bold" panose="000008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22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5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Aileron Heavy" panose="00000A00000000000000" pitchFamily="50" charset="0"/>
              </a:rPr>
              <a:t>Puzzling Probability</a:t>
            </a:r>
            <a:endParaRPr lang="en-GB" dirty="0">
              <a:solidFill>
                <a:schemeClr val="bg2">
                  <a:lumMod val="10000"/>
                </a:schemeClr>
              </a:solidFill>
              <a:latin typeface="Aileron Heavy" panose="00000A00000000000000" pitchFamily="50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865426"/>
            <a:ext cx="10515600" cy="43437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Below is the text book example taken from the famous Kahneman and Tversky’s behavioural economics books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>
              <a:solidFill>
                <a:schemeClr val="bg1"/>
              </a:solidFill>
              <a:latin typeface="Aileron Bold" panose="00000800000000000000" pitchFamily="50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An individual has been described by a neighbour as follows: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 “Steve is very shy and withdrawn, invariably helpful but with very little interest in people or in the world of reality. A meek and tidy soul, he has a need for order and structure, and a passion for detail.” </a:t>
            </a:r>
          </a:p>
          <a:p>
            <a:pPr marL="0" indent="0">
              <a:buNone/>
            </a:pPr>
            <a:endParaRPr lang="en-GB" dirty="0" smtClean="0">
              <a:solidFill>
                <a:schemeClr val="bg1"/>
              </a:solidFill>
              <a:latin typeface="Aileron Bold" panose="00000800000000000000" pitchFamily="50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Is Steve more likely to be a librarian or a farmer?</a:t>
            </a:r>
            <a:endParaRPr lang="en-GB" dirty="0">
              <a:solidFill>
                <a:srgbClr val="FE5C5E"/>
              </a:solidFill>
              <a:latin typeface="Aileron Bold" panose="00000800000000000000" pitchFamily="50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solidFill>
                <a:schemeClr val="bg2">
                  <a:lumMod val="10000"/>
                </a:schemeClr>
              </a:solidFill>
              <a:latin typeface="Aileron Bold" panose="000008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11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5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31370" y="6184903"/>
            <a:ext cx="11112137" cy="5181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600" baseline="30000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*</a:t>
            </a:r>
            <a:r>
              <a:rPr lang="en-GB" sz="1600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there is an argument for the librarian argument however, for the purposes of Bayes theorem I accept the farmer as the widely regarded correct answer</a:t>
            </a:r>
            <a:endParaRPr lang="en-GB" sz="1600" dirty="0">
              <a:solidFill>
                <a:schemeClr val="bg1"/>
              </a:solidFill>
              <a:latin typeface="Aileron Bold" panose="00000800000000000000" pitchFamily="50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2400" dirty="0">
              <a:solidFill>
                <a:schemeClr val="bg1"/>
              </a:solidFill>
              <a:latin typeface="Aileron Bold" panose="00000800000000000000" pitchFamily="50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6680" y="108083"/>
            <a:ext cx="10515600" cy="1805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Is Steve more likely to be a librarian or a farmer?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Steve is more likely to be a farmer</a:t>
            </a:r>
            <a:r>
              <a:rPr lang="en-GB" baseline="30000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*</a:t>
            </a:r>
            <a:endParaRPr lang="en-GB" dirty="0" smtClean="0">
              <a:solidFill>
                <a:srgbClr val="FE5C5E"/>
              </a:solidFill>
              <a:latin typeface="Aileron Bold" panose="00000800000000000000" pitchFamily="5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51909" y="1332858"/>
            <a:ext cx="409304" cy="1645473"/>
          </a:xfrm>
          <a:prstGeom prst="rect">
            <a:avLst/>
          </a:prstGeom>
          <a:solidFill>
            <a:srgbClr val="FFB9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751910" y="2978331"/>
            <a:ext cx="409302" cy="2377440"/>
          </a:xfrm>
          <a:prstGeom prst="rect">
            <a:avLst/>
          </a:prstGeom>
          <a:solidFill>
            <a:srgbClr val="FE5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E5C5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61212" y="1332857"/>
            <a:ext cx="6583679" cy="3632221"/>
          </a:xfrm>
          <a:prstGeom prst="rect">
            <a:avLst/>
          </a:prstGeom>
          <a:solidFill>
            <a:srgbClr val="A4D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 rot="16200000">
            <a:off x="526644" y="3016207"/>
            <a:ext cx="3982441" cy="696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3200" baseline="30000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All</a:t>
            </a:r>
            <a:r>
              <a:rPr lang="en-GB" sz="3200" baseline="30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ileron Bold" panose="00000800000000000000" pitchFamily="50" charset="0"/>
              </a:rPr>
              <a:t> </a:t>
            </a:r>
            <a:r>
              <a:rPr lang="en-GB" sz="3200" baseline="30000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librarians</a:t>
            </a:r>
            <a:endParaRPr lang="en-GB" sz="4400" dirty="0">
              <a:solidFill>
                <a:srgbClr val="FE5C5E"/>
              </a:solidFill>
              <a:latin typeface="Aileron Bold" panose="00000800000000000000" pitchFamily="5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61212" y="4824548"/>
            <a:ext cx="6583679" cy="531223"/>
          </a:xfrm>
          <a:prstGeom prst="rect">
            <a:avLst/>
          </a:prstGeom>
          <a:solidFill>
            <a:srgbClr val="4BB3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977639" y="5478585"/>
            <a:ext cx="4419601" cy="696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3200" baseline="30000" dirty="0" smtClean="0">
                <a:solidFill>
                  <a:srgbClr val="4BB3FD"/>
                </a:solidFill>
                <a:latin typeface="Aileron Bold" panose="00000800000000000000" pitchFamily="50" charset="0"/>
              </a:rPr>
              <a:t>All famers </a:t>
            </a:r>
            <a:endParaRPr lang="en-GB" sz="4400" dirty="0">
              <a:solidFill>
                <a:srgbClr val="4BB3FD"/>
              </a:solidFill>
              <a:latin typeface="Aileron Bold" panose="00000800000000000000" pitchFamily="50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377440" y="1441745"/>
            <a:ext cx="0" cy="943152"/>
          </a:xfrm>
          <a:prstGeom prst="line">
            <a:avLst/>
          </a:prstGeom>
          <a:ln w="38100">
            <a:solidFill>
              <a:srgbClr val="FE5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77440" y="4412618"/>
            <a:ext cx="0" cy="943152"/>
          </a:xfrm>
          <a:prstGeom prst="line">
            <a:avLst/>
          </a:prstGeom>
          <a:ln w="38100">
            <a:solidFill>
              <a:srgbClr val="FE5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977639" y="5681028"/>
            <a:ext cx="1412967" cy="0"/>
          </a:xfrm>
          <a:prstGeom prst="line">
            <a:avLst/>
          </a:prstGeom>
          <a:ln w="38100">
            <a:solidFill>
              <a:srgbClr val="4BB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984274" y="5681028"/>
            <a:ext cx="2168435" cy="0"/>
          </a:xfrm>
          <a:prstGeom prst="line">
            <a:avLst/>
          </a:prstGeom>
          <a:ln w="38100">
            <a:solidFill>
              <a:srgbClr val="4BB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32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5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06680" y="108083"/>
            <a:ext cx="10515600" cy="1805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Is Steve more likely to be a librarian or a farmer?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Steve is more likely to be a farmer</a:t>
            </a:r>
            <a:r>
              <a:rPr lang="en-GB" baseline="30000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*</a:t>
            </a:r>
            <a:endParaRPr lang="en-GB" dirty="0" smtClean="0">
              <a:solidFill>
                <a:srgbClr val="FE5C5E"/>
              </a:solidFill>
              <a:latin typeface="Aileron Bold" panose="00000800000000000000" pitchFamily="5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51910" y="2978331"/>
            <a:ext cx="409302" cy="2377440"/>
          </a:xfrm>
          <a:prstGeom prst="rect">
            <a:avLst/>
          </a:prstGeom>
          <a:solidFill>
            <a:srgbClr val="FE5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E5C5E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 rot="16200000">
            <a:off x="526644" y="3016207"/>
            <a:ext cx="3982441" cy="696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3200" baseline="30000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All</a:t>
            </a:r>
            <a:r>
              <a:rPr lang="en-GB" sz="3200" baseline="30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ileron Bold" panose="00000800000000000000" pitchFamily="50" charset="0"/>
              </a:rPr>
              <a:t> </a:t>
            </a:r>
            <a:r>
              <a:rPr lang="en-GB" sz="3200" baseline="30000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librarians</a:t>
            </a:r>
            <a:endParaRPr lang="en-GB" sz="4400" dirty="0">
              <a:solidFill>
                <a:srgbClr val="FE5C5E"/>
              </a:solidFill>
              <a:latin typeface="Aileron Bold" panose="00000800000000000000" pitchFamily="5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61212" y="4824548"/>
            <a:ext cx="6583679" cy="531223"/>
          </a:xfrm>
          <a:prstGeom prst="rect">
            <a:avLst/>
          </a:prstGeom>
          <a:solidFill>
            <a:srgbClr val="4BB3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977639" y="5478585"/>
            <a:ext cx="4419601" cy="696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3200" baseline="30000" dirty="0" smtClean="0">
                <a:solidFill>
                  <a:srgbClr val="4BB3FD"/>
                </a:solidFill>
                <a:latin typeface="Aileron Bold" panose="00000800000000000000" pitchFamily="50" charset="0"/>
              </a:rPr>
              <a:t>All famers </a:t>
            </a:r>
            <a:endParaRPr lang="en-GB" sz="4400" dirty="0">
              <a:solidFill>
                <a:srgbClr val="4BB3FD"/>
              </a:solidFill>
              <a:latin typeface="Aileron Bold" panose="00000800000000000000" pitchFamily="50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377440" y="1441745"/>
            <a:ext cx="0" cy="943152"/>
          </a:xfrm>
          <a:prstGeom prst="line">
            <a:avLst/>
          </a:prstGeom>
          <a:ln w="38100">
            <a:solidFill>
              <a:srgbClr val="FE5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77440" y="4412618"/>
            <a:ext cx="0" cy="943152"/>
          </a:xfrm>
          <a:prstGeom prst="line">
            <a:avLst/>
          </a:prstGeom>
          <a:ln w="38100">
            <a:solidFill>
              <a:srgbClr val="FE5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977639" y="5681028"/>
            <a:ext cx="1412967" cy="0"/>
          </a:xfrm>
          <a:prstGeom prst="line">
            <a:avLst/>
          </a:prstGeom>
          <a:ln w="38100">
            <a:solidFill>
              <a:srgbClr val="4BB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984274" y="5681028"/>
            <a:ext cx="2168435" cy="0"/>
          </a:xfrm>
          <a:prstGeom prst="line">
            <a:avLst/>
          </a:prstGeom>
          <a:ln w="38100">
            <a:solidFill>
              <a:srgbClr val="4BB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94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/>
          <p:cNvSpPr txBox="1">
            <a:spLocks/>
          </p:cNvSpPr>
          <p:nvPr/>
        </p:nvSpPr>
        <p:spPr>
          <a:xfrm>
            <a:off x="1629046" y="3219096"/>
            <a:ext cx="8963297" cy="2255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6600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Naïve Bayes</a:t>
            </a:r>
            <a:endParaRPr lang="en-GB" sz="5400" dirty="0" smtClean="0">
              <a:solidFill>
                <a:schemeClr val="accent2"/>
              </a:solidFill>
              <a:latin typeface="Aileron Bold" panose="00000800000000000000" pitchFamily="50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5400" dirty="0" smtClean="0">
                <a:solidFill>
                  <a:schemeClr val="accent2"/>
                </a:solidFill>
                <a:latin typeface="Aileron Bold" panose="00000800000000000000" pitchFamily="50" charset="0"/>
              </a:rPr>
              <a:t>Classification</a:t>
            </a:r>
            <a:endParaRPr lang="en-GB" sz="6600" dirty="0">
              <a:solidFill>
                <a:schemeClr val="accent2"/>
              </a:solidFill>
              <a:latin typeface="Aileron Bold" panose="00000800000000000000" pitchFamily="5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117785" y="1690688"/>
            <a:ext cx="12521184" cy="516731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-227621" y="1690688"/>
            <a:ext cx="12647239" cy="516731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491" y="219665"/>
            <a:ext cx="10515600" cy="1325563"/>
          </a:xfrm>
        </p:spPr>
        <p:txBody>
          <a:bodyPr>
            <a:normAutofit/>
          </a:bodyPr>
          <a:lstStyle/>
          <a:p>
            <a:r>
              <a:rPr lang="en-GB" sz="4800" dirty="0" smtClean="0">
                <a:solidFill>
                  <a:schemeClr val="bg1"/>
                </a:solidFill>
                <a:latin typeface="Aileron Heavy" panose="00000A00000000000000" pitchFamily="50" charset="0"/>
              </a:rPr>
              <a:t>Agenda</a:t>
            </a:r>
            <a:endParaRPr lang="en-GB" sz="4800" dirty="0">
              <a:solidFill>
                <a:schemeClr val="bg1"/>
              </a:solidFill>
              <a:latin typeface="Aileron Heavy" panose="00000A00000000000000" pitchFamily="50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47057" y="236120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8000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‘’</a:t>
            </a:r>
            <a:endParaRPr lang="en-GB" sz="8000" dirty="0">
              <a:solidFill>
                <a:schemeClr val="bg1"/>
              </a:solidFill>
              <a:latin typeface="Aileron Bold" panose="00000800000000000000" pitchFamily="50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52451" y="3146370"/>
            <a:ext cx="8963297" cy="2255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6600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What is Natural Language Processing</a:t>
            </a:r>
            <a:endParaRPr lang="en-GB" sz="6600" dirty="0">
              <a:solidFill>
                <a:schemeClr val="bg1"/>
              </a:solidFill>
              <a:latin typeface="Aileron Bold" panose="00000800000000000000" pitchFamily="50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52451" y="3146369"/>
            <a:ext cx="8963297" cy="2255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6600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How do I perform sentiment analysis</a:t>
            </a:r>
            <a:endParaRPr lang="en-GB" sz="6600" dirty="0">
              <a:solidFill>
                <a:schemeClr val="bg1"/>
              </a:solidFill>
              <a:latin typeface="Aileron Bold" panose="00000800000000000000" pitchFamily="50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05643" y="3146368"/>
            <a:ext cx="8963297" cy="2255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6600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What is word </a:t>
            </a:r>
            <a:r>
              <a:rPr lang="en-GB" sz="6600" dirty="0" err="1" smtClean="0">
                <a:solidFill>
                  <a:schemeClr val="bg1"/>
                </a:solidFill>
                <a:latin typeface="Aileron Bold" panose="00000800000000000000" pitchFamily="50" charset="0"/>
              </a:rPr>
              <a:t>tokenisations</a:t>
            </a:r>
            <a:endParaRPr lang="en-GB" sz="6600" dirty="0">
              <a:solidFill>
                <a:schemeClr val="bg1"/>
              </a:solidFill>
              <a:latin typeface="Aileron Bold" panose="00000800000000000000" pitchFamily="50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652451" y="3146368"/>
            <a:ext cx="8963297" cy="22559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6600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How do I handle text data instead of number</a:t>
            </a:r>
            <a:endParaRPr lang="en-GB" sz="6600" dirty="0">
              <a:solidFill>
                <a:schemeClr val="bg1"/>
              </a:solidFill>
              <a:latin typeface="Aileron Bold" panose="00000800000000000000" pitchFamily="50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05643" y="3143889"/>
            <a:ext cx="8963297" cy="2255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6600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Markov Chains</a:t>
            </a:r>
          </a:p>
          <a:p>
            <a:pPr marL="0" indent="0">
              <a:buNone/>
            </a:pPr>
            <a:r>
              <a:rPr lang="en-GB" sz="6600" dirty="0" smtClean="0">
                <a:solidFill>
                  <a:schemeClr val="accent2"/>
                </a:solidFill>
                <a:latin typeface="Aileron Bold" panose="00000800000000000000" pitchFamily="50" charset="0"/>
              </a:rPr>
              <a:t>Word generation</a:t>
            </a:r>
            <a:endParaRPr lang="en-GB" sz="8000" dirty="0" smtClean="0">
              <a:solidFill>
                <a:schemeClr val="accent2"/>
              </a:solidFill>
              <a:latin typeface="Aileron Bold" panose="00000800000000000000" pitchFamily="50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6600" dirty="0">
              <a:solidFill>
                <a:schemeClr val="bg1"/>
              </a:solidFill>
              <a:latin typeface="Aileron Bold" panose="00000800000000000000" pitchFamily="50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589424" y="3146368"/>
            <a:ext cx="8963297" cy="2255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6600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Data wrangling</a:t>
            </a:r>
            <a:endParaRPr lang="en-GB" sz="5400" dirty="0" smtClean="0">
              <a:solidFill>
                <a:schemeClr val="accent2"/>
              </a:solidFill>
              <a:latin typeface="Aileron Bold" panose="00000800000000000000" pitchFamily="50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5400" dirty="0" smtClean="0">
                <a:solidFill>
                  <a:schemeClr val="accent2"/>
                </a:solidFill>
                <a:latin typeface="Aileron Bold" panose="00000800000000000000" pitchFamily="50" charset="0"/>
              </a:rPr>
              <a:t>Data preparation</a:t>
            </a:r>
            <a:endParaRPr lang="en-GB" sz="6600" dirty="0">
              <a:solidFill>
                <a:schemeClr val="accent2"/>
              </a:solidFill>
              <a:latin typeface="Aileron Bold" panose="00000800000000000000" pitchFamily="50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699259" y="3141410"/>
            <a:ext cx="8963297" cy="2255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6600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Naïve Bayes</a:t>
            </a:r>
            <a:endParaRPr lang="en-GB" sz="5400" dirty="0" smtClean="0">
              <a:solidFill>
                <a:schemeClr val="accent2"/>
              </a:solidFill>
              <a:latin typeface="Aileron Bold" panose="00000800000000000000" pitchFamily="50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5400" dirty="0" smtClean="0">
                <a:solidFill>
                  <a:schemeClr val="accent2"/>
                </a:solidFill>
                <a:latin typeface="Aileron Bold" panose="00000800000000000000" pitchFamily="50" charset="0"/>
              </a:rPr>
              <a:t>Classification</a:t>
            </a:r>
            <a:endParaRPr lang="en-GB" sz="6600" dirty="0">
              <a:solidFill>
                <a:schemeClr val="accent2"/>
              </a:solidFill>
              <a:latin typeface="Aileron Bold" panose="000008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08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1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2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903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854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55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656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57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9258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51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351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51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6" grpId="0" build="allAtOnce"/>
      <p:bldP spid="6" grpId="1" build="allAtOnce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4" grpId="0"/>
      <p:bldP spid="14" grpId="1"/>
      <p:bldP spid="16" grpId="0"/>
      <p:bldP spid="16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5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06680" y="108083"/>
            <a:ext cx="10515600" cy="1163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Is Steve more likely to be a librarian or a farmer?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Steve is more likely to be a farmer</a:t>
            </a:r>
            <a:r>
              <a:rPr lang="en-GB" baseline="30000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*</a:t>
            </a:r>
            <a:endParaRPr lang="en-GB" dirty="0" smtClean="0">
              <a:solidFill>
                <a:srgbClr val="FE5C5E"/>
              </a:solidFill>
              <a:latin typeface="Aileron Bold" panose="00000800000000000000" pitchFamily="5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07178" y="2978331"/>
            <a:ext cx="409302" cy="2377440"/>
          </a:xfrm>
          <a:prstGeom prst="rect">
            <a:avLst/>
          </a:prstGeom>
          <a:solidFill>
            <a:srgbClr val="FE5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744686" y="3901439"/>
            <a:ext cx="6583679" cy="531223"/>
          </a:xfrm>
          <a:prstGeom prst="rect">
            <a:avLst/>
          </a:prstGeom>
          <a:solidFill>
            <a:srgbClr val="4BB3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103812" y="2076220"/>
            <a:ext cx="2257697" cy="632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5% * 60%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907676" y="2829511"/>
            <a:ext cx="2257697" cy="632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95% * </a:t>
            </a: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5%</a:t>
            </a:r>
            <a:endParaRPr lang="en-GB" dirty="0" smtClean="0">
              <a:solidFill>
                <a:schemeClr val="bg1"/>
              </a:solidFill>
              <a:latin typeface="Aileron Bold" panose="00000800000000000000" pitchFamily="50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2694215" y="3701142"/>
            <a:ext cx="2257697" cy="6321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6000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&lt;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2924990" y="5194275"/>
            <a:ext cx="8622576" cy="1394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New knowledge should not replace old but rather </a:t>
            </a:r>
            <a:r>
              <a:rPr lang="en-GB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update it. </a:t>
            </a: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This way we can keep the bigger picture in mind.</a:t>
            </a:r>
          </a:p>
        </p:txBody>
      </p:sp>
    </p:spTree>
    <p:extLst>
      <p:ext uri="{BB962C8B-B14F-4D97-AF65-F5344CB8AC3E}">
        <p14:creationId xmlns:p14="http://schemas.microsoft.com/office/powerpoint/2010/main" val="333262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5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06680" y="108083"/>
            <a:ext cx="10515600" cy="1805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Is Steve more likely to be a librarian or a farmer?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Steve is more likely to be a farmer</a:t>
            </a:r>
            <a:r>
              <a:rPr lang="en-GB" baseline="30000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*</a:t>
            </a:r>
            <a:endParaRPr lang="en-GB" dirty="0" smtClean="0">
              <a:solidFill>
                <a:srgbClr val="FE5C5E"/>
              </a:solidFill>
              <a:latin typeface="Aileron Bold" panose="00000800000000000000" pitchFamily="5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51909" y="1332858"/>
            <a:ext cx="409304" cy="1645473"/>
          </a:xfrm>
          <a:prstGeom prst="rect">
            <a:avLst/>
          </a:prstGeom>
          <a:solidFill>
            <a:srgbClr val="FFB9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751910" y="2978331"/>
            <a:ext cx="409302" cy="2377440"/>
          </a:xfrm>
          <a:prstGeom prst="rect">
            <a:avLst/>
          </a:prstGeom>
          <a:solidFill>
            <a:srgbClr val="FE5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E5C5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61212" y="1332857"/>
            <a:ext cx="6583679" cy="3632221"/>
          </a:xfrm>
          <a:prstGeom prst="rect">
            <a:avLst/>
          </a:prstGeom>
          <a:solidFill>
            <a:srgbClr val="A4D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161212" y="4824548"/>
            <a:ext cx="6583679" cy="531223"/>
          </a:xfrm>
          <a:prstGeom prst="rect">
            <a:avLst/>
          </a:prstGeom>
          <a:solidFill>
            <a:srgbClr val="4BB3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212" y="5519792"/>
            <a:ext cx="4309464" cy="1238305"/>
          </a:xfrm>
          <a:prstGeom prst="rect">
            <a:avLst/>
          </a:prstGeom>
        </p:spPr>
      </p:pic>
      <p:sp>
        <p:nvSpPr>
          <p:cNvPr id="26" name="Content Placeholder 2"/>
          <p:cNvSpPr txBox="1">
            <a:spLocks/>
          </p:cNvSpPr>
          <p:nvPr/>
        </p:nvSpPr>
        <p:spPr>
          <a:xfrm>
            <a:off x="7252613" y="5566863"/>
            <a:ext cx="2467777" cy="484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P(B|A) * P(A)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6326090" y="6121526"/>
            <a:ext cx="4940968" cy="4847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P(A) * P(B|A) + P(¬A) * P(B|¬A)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7097485" y="6051628"/>
            <a:ext cx="277803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 txBox="1">
            <a:spLocks/>
          </p:cNvSpPr>
          <p:nvPr/>
        </p:nvSpPr>
        <p:spPr>
          <a:xfrm>
            <a:off x="5950685" y="5809245"/>
            <a:ext cx="467533" cy="484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68992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5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Aileron Heavy" panose="00000A00000000000000" pitchFamily="50" charset="0"/>
              </a:rPr>
              <a:t>Applying Bayes Theorem</a:t>
            </a:r>
            <a:endParaRPr lang="en-GB" dirty="0">
              <a:solidFill>
                <a:schemeClr val="bg2">
                  <a:lumMod val="10000"/>
                </a:schemeClr>
              </a:solidFill>
              <a:latin typeface="Aileron Heavy" panose="00000A00000000000000" pitchFamily="50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4127862"/>
            <a:ext cx="10515600" cy="2151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“ TV future is in the hands of the viewers ”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P(</a:t>
            </a:r>
            <a:r>
              <a:rPr lang="en-GB" dirty="0" err="1" smtClean="0">
                <a:solidFill>
                  <a:schemeClr val="bg1"/>
                </a:solidFill>
                <a:latin typeface="Aileron Bold" panose="00000800000000000000" pitchFamily="50" charset="0"/>
              </a:rPr>
              <a:t>tech|</a:t>
            </a:r>
            <a:r>
              <a:rPr lang="en-GB" dirty="0" err="1" smtClean="0">
                <a:solidFill>
                  <a:srgbClr val="FE5C5E"/>
                </a:solidFill>
                <a:latin typeface="Aileron Bold" panose="00000800000000000000" pitchFamily="50" charset="0"/>
              </a:rPr>
              <a:t>TV</a:t>
            </a: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) * P(</a:t>
            </a:r>
            <a:r>
              <a:rPr lang="en-GB" dirty="0" err="1" smtClean="0">
                <a:solidFill>
                  <a:schemeClr val="bg1"/>
                </a:solidFill>
                <a:latin typeface="Aileron Bold" panose="00000800000000000000" pitchFamily="50" charset="0"/>
              </a:rPr>
              <a:t>tech|</a:t>
            </a:r>
            <a:r>
              <a:rPr lang="en-GB" dirty="0" err="1" smtClean="0">
                <a:solidFill>
                  <a:srgbClr val="FE5C5E"/>
                </a:solidFill>
                <a:latin typeface="Aileron Bold" panose="00000800000000000000" pitchFamily="50" charset="0"/>
              </a:rPr>
              <a:t>future</a:t>
            </a: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) * P(</a:t>
            </a:r>
            <a:r>
              <a:rPr lang="en-GB" dirty="0" err="1" smtClean="0">
                <a:solidFill>
                  <a:schemeClr val="bg1"/>
                </a:solidFill>
                <a:latin typeface="Aileron Bold" panose="00000800000000000000" pitchFamily="50" charset="0"/>
              </a:rPr>
              <a:t>tech|</a:t>
            </a:r>
            <a:r>
              <a:rPr lang="en-GB" dirty="0" err="1" smtClean="0">
                <a:solidFill>
                  <a:srgbClr val="FE5C5E"/>
                </a:solidFill>
                <a:latin typeface="Aileron Bold" panose="00000800000000000000" pitchFamily="50" charset="0"/>
              </a:rPr>
              <a:t>is</a:t>
            </a: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) * P(</a:t>
            </a:r>
            <a:r>
              <a:rPr lang="en-GB" dirty="0" err="1" smtClean="0">
                <a:solidFill>
                  <a:schemeClr val="bg1"/>
                </a:solidFill>
                <a:latin typeface="Aileron Bold" panose="00000800000000000000" pitchFamily="50" charset="0"/>
              </a:rPr>
              <a:t>tech|</a:t>
            </a:r>
            <a:r>
              <a:rPr lang="en-GB" dirty="0" err="1" smtClean="0">
                <a:solidFill>
                  <a:srgbClr val="FE5C5E"/>
                </a:solidFill>
                <a:latin typeface="Aileron Bold" panose="00000800000000000000" pitchFamily="50" charset="0"/>
              </a:rPr>
              <a:t>in</a:t>
            </a: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) …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  <a:latin typeface="Aileron Bold" panose="00000800000000000000" pitchFamily="50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P(</a:t>
            </a:r>
            <a:r>
              <a:rPr lang="en-GB" dirty="0" err="1" smtClean="0">
                <a:solidFill>
                  <a:schemeClr val="bg1"/>
                </a:solidFill>
                <a:latin typeface="Aileron Bold" panose="00000800000000000000" pitchFamily="50" charset="0"/>
              </a:rPr>
              <a:t>category|</a:t>
            </a:r>
            <a:r>
              <a:rPr lang="en-GB" dirty="0" err="1" smtClean="0">
                <a:solidFill>
                  <a:srgbClr val="FE5C5E"/>
                </a:solidFill>
                <a:latin typeface="Aileron Bold" panose="00000800000000000000" pitchFamily="50" charset="0"/>
              </a:rPr>
              <a:t>word</a:t>
            </a: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743" y="2175453"/>
            <a:ext cx="4309464" cy="123830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78144" y="2222524"/>
            <a:ext cx="2467777" cy="484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P(B|A) * P(A)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951621" y="2777187"/>
            <a:ext cx="4940968" cy="4847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P(A) * P(B|A) + P(¬A) * P(B|¬A)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723016" y="2707289"/>
            <a:ext cx="277803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5576216" y="2464906"/>
            <a:ext cx="467533" cy="484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65782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5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Aileron Heavy" panose="00000A00000000000000" pitchFamily="50" charset="0"/>
              </a:rPr>
              <a:t>Applying Bayes Theorem</a:t>
            </a:r>
            <a:endParaRPr lang="en-GB" dirty="0">
              <a:solidFill>
                <a:schemeClr val="bg2">
                  <a:lumMod val="10000"/>
                </a:schemeClr>
              </a:solidFill>
              <a:latin typeface="Aileron Heavy" panose="00000A00000000000000" pitchFamily="50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142308"/>
            <a:ext cx="2540000" cy="562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P(</a:t>
            </a:r>
            <a:r>
              <a:rPr lang="en-GB" dirty="0" err="1" smtClean="0">
                <a:solidFill>
                  <a:schemeClr val="bg1"/>
                </a:solidFill>
                <a:latin typeface="Aileron Bold" panose="00000800000000000000" pitchFamily="50" charset="0"/>
              </a:rPr>
              <a:t>tech|</a:t>
            </a:r>
            <a:r>
              <a:rPr lang="en-GB" dirty="0" err="1" smtClean="0">
                <a:solidFill>
                  <a:srgbClr val="FE5C5E"/>
                </a:solidFill>
                <a:latin typeface="Aileron Bold" panose="00000800000000000000" pitchFamily="50" charset="0"/>
              </a:rPr>
              <a:t>TV</a:t>
            </a: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)    =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19684" y="1811018"/>
            <a:ext cx="3444714" cy="513063"/>
            <a:chOff x="5319309" y="1899925"/>
            <a:chExt cx="1974894" cy="43098"/>
          </a:xfrm>
        </p:grpSpPr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5319309" y="1899925"/>
              <a:ext cx="1974894" cy="4096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2400" dirty="0" smtClean="0">
                  <a:solidFill>
                    <a:schemeClr val="bg1"/>
                  </a:solidFill>
                  <a:latin typeface="Aileron Bold" panose="00000800000000000000" pitchFamily="50" charset="0"/>
                </a:rPr>
                <a:t>P(</a:t>
              </a:r>
              <a:r>
                <a:rPr lang="en-GB" sz="2400" dirty="0" err="1" smtClean="0">
                  <a:solidFill>
                    <a:srgbClr val="FE5C5E"/>
                  </a:solidFill>
                  <a:latin typeface="Aileron Bold" panose="00000800000000000000" pitchFamily="50" charset="0"/>
                </a:rPr>
                <a:t>TV</a:t>
              </a:r>
              <a:r>
                <a:rPr lang="en-GB" sz="2400" dirty="0" err="1" smtClean="0">
                  <a:solidFill>
                    <a:schemeClr val="bg1"/>
                  </a:solidFill>
                  <a:latin typeface="Aileron Bold" panose="00000800000000000000" pitchFamily="50" charset="0"/>
                </a:rPr>
                <a:t>|tech</a:t>
              </a:r>
              <a:r>
                <a:rPr lang="en-GB" sz="2400" dirty="0" smtClean="0">
                  <a:solidFill>
                    <a:schemeClr val="bg1"/>
                  </a:solidFill>
                  <a:latin typeface="Aileron Bold" panose="00000800000000000000" pitchFamily="50" charset="0"/>
                </a:rPr>
                <a:t>) * P(tech)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319309" y="1943023"/>
              <a:ext cx="173907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3819684" y="2419030"/>
            <a:ext cx="3444715" cy="487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400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P(</a:t>
            </a:r>
            <a:r>
              <a:rPr lang="en-GB" sz="2400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TV</a:t>
            </a:r>
            <a:r>
              <a:rPr lang="en-GB" sz="2400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)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838200" y="3764732"/>
            <a:ext cx="2882900" cy="5627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P(</a:t>
            </a:r>
            <a:r>
              <a:rPr lang="en-GB" dirty="0" err="1" smtClean="0">
                <a:solidFill>
                  <a:schemeClr val="bg1"/>
                </a:solidFill>
                <a:latin typeface="Aileron Bold" panose="00000800000000000000" pitchFamily="50" charset="0"/>
              </a:rPr>
              <a:t>politics|</a:t>
            </a:r>
            <a:r>
              <a:rPr lang="en-GB" dirty="0" err="1" smtClean="0">
                <a:solidFill>
                  <a:srgbClr val="FE5C5E"/>
                </a:solidFill>
                <a:latin typeface="Aileron Bold" panose="00000800000000000000" pitchFamily="50" charset="0"/>
              </a:rPr>
              <a:t>TV</a:t>
            </a: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)    = 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819684" y="3433442"/>
            <a:ext cx="4359116" cy="513063"/>
            <a:chOff x="5319309" y="1899925"/>
            <a:chExt cx="1974894" cy="43098"/>
          </a:xfrm>
        </p:grpSpPr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5319309" y="1899925"/>
              <a:ext cx="1974894" cy="4096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2400" dirty="0" smtClean="0">
                  <a:solidFill>
                    <a:schemeClr val="bg1"/>
                  </a:solidFill>
                  <a:latin typeface="Aileron Bold" panose="00000800000000000000" pitchFamily="50" charset="0"/>
                </a:rPr>
                <a:t>P(</a:t>
              </a:r>
              <a:r>
                <a:rPr lang="en-GB" sz="2400" dirty="0" err="1" smtClean="0">
                  <a:solidFill>
                    <a:srgbClr val="FE5C5E"/>
                  </a:solidFill>
                  <a:latin typeface="Aileron Bold" panose="00000800000000000000" pitchFamily="50" charset="0"/>
                </a:rPr>
                <a:t>TV</a:t>
              </a:r>
              <a:r>
                <a:rPr lang="en-GB" sz="2400" dirty="0" err="1" smtClean="0">
                  <a:solidFill>
                    <a:schemeClr val="bg1"/>
                  </a:solidFill>
                  <a:latin typeface="Aileron Bold" panose="00000800000000000000" pitchFamily="50" charset="0"/>
                </a:rPr>
                <a:t>|politics</a:t>
              </a:r>
              <a:r>
                <a:rPr lang="en-GB" sz="2400" dirty="0" smtClean="0">
                  <a:solidFill>
                    <a:schemeClr val="bg1"/>
                  </a:solidFill>
                  <a:latin typeface="Aileron Bold" panose="00000800000000000000" pitchFamily="50" charset="0"/>
                </a:rPr>
                <a:t>) * P(politics)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5319309" y="1943023"/>
              <a:ext cx="173907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ontent Placeholder 2"/>
          <p:cNvSpPr txBox="1">
            <a:spLocks/>
          </p:cNvSpPr>
          <p:nvPr/>
        </p:nvSpPr>
        <p:spPr>
          <a:xfrm>
            <a:off x="3819684" y="4041454"/>
            <a:ext cx="3444715" cy="487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400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P(</a:t>
            </a:r>
            <a:r>
              <a:rPr lang="en-GB" sz="2400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TV</a:t>
            </a:r>
            <a:r>
              <a:rPr lang="en-GB" sz="2400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)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838200" y="5184044"/>
            <a:ext cx="10617200" cy="11278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Since we are comparing categories with the same text, the denominator is the same. These will cancel out therefore there is no need to calculate them.</a:t>
            </a:r>
          </a:p>
        </p:txBody>
      </p:sp>
    </p:spTree>
    <p:extLst>
      <p:ext uri="{BB962C8B-B14F-4D97-AF65-F5344CB8AC3E}">
        <p14:creationId xmlns:p14="http://schemas.microsoft.com/office/powerpoint/2010/main" val="297347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5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14606" y="2092778"/>
            <a:ext cx="1933303" cy="45848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Aileron Heavy" panose="00000A00000000000000" pitchFamily="50" charset="0"/>
              </a:rPr>
              <a:t>Applying Bayes Theorem</a:t>
            </a:r>
            <a:endParaRPr lang="en-GB" dirty="0">
              <a:solidFill>
                <a:schemeClr val="bg2">
                  <a:lumMod val="10000"/>
                </a:schemeClr>
              </a:solidFill>
              <a:latin typeface="Aileron Heavy" panose="00000A00000000000000" pitchFamily="50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9" y="2142308"/>
            <a:ext cx="3376749" cy="5627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P(</a:t>
            </a:r>
            <a:r>
              <a:rPr lang="en-GB" dirty="0" err="1" smtClean="0">
                <a:solidFill>
                  <a:schemeClr val="bg1"/>
                </a:solidFill>
                <a:latin typeface="Aileron Bold" panose="00000800000000000000" pitchFamily="50" charset="0"/>
              </a:rPr>
              <a:t>category|</a:t>
            </a:r>
            <a:r>
              <a:rPr lang="en-GB" dirty="0" err="1" smtClean="0">
                <a:solidFill>
                  <a:srgbClr val="FE5C5E"/>
                </a:solidFill>
                <a:latin typeface="Aileron Bold" panose="00000800000000000000" pitchFamily="50" charset="0"/>
              </a:rPr>
              <a:t>word</a:t>
            </a: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)    = 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66902" y="2107472"/>
            <a:ext cx="4781007" cy="458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P(</a:t>
            </a:r>
            <a:r>
              <a:rPr lang="en-GB" sz="2400" dirty="0" err="1" smtClean="0">
                <a:solidFill>
                  <a:srgbClr val="FE5C5E"/>
                </a:solidFill>
                <a:latin typeface="Aileron Bold" panose="00000800000000000000" pitchFamily="50" charset="0"/>
              </a:rPr>
              <a:t>word</a:t>
            </a:r>
            <a:r>
              <a:rPr lang="en-GB" sz="2400" dirty="0" err="1" smtClean="0">
                <a:solidFill>
                  <a:schemeClr val="bg1"/>
                </a:solidFill>
                <a:latin typeface="Aileron Bold" panose="00000800000000000000" pitchFamily="50" charset="0"/>
              </a:rPr>
              <a:t>|category</a:t>
            </a:r>
            <a:r>
              <a:rPr lang="en-GB" sz="2400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) * P(category)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838200" y="5184044"/>
            <a:ext cx="10617200" cy="1127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After removing the denominator we can start to picture the formula in terms of code.</a:t>
            </a:r>
            <a:endParaRPr lang="en-GB" dirty="0" smtClean="0">
              <a:solidFill>
                <a:schemeClr val="bg1"/>
              </a:solidFill>
              <a:latin typeface="Aileron Bold" panose="00000800000000000000" pitchFamily="5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81742" y="2875299"/>
            <a:ext cx="9751424" cy="189699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026885" y="3636041"/>
            <a:ext cx="2473961" cy="527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P(category) =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3545477" y="4062761"/>
            <a:ext cx="7132320" cy="5270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# sentences in train data part of category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3545477" y="3137587"/>
            <a:ext cx="6826432" cy="527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# sentences in train data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905250" y="3823798"/>
            <a:ext cx="64127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94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5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66902" y="2090916"/>
            <a:ext cx="2664824" cy="45848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Aileron Heavy" panose="00000A00000000000000" pitchFamily="50" charset="0"/>
              </a:rPr>
              <a:t>Applying Bayes Theorem</a:t>
            </a:r>
            <a:endParaRPr lang="en-GB" dirty="0">
              <a:solidFill>
                <a:schemeClr val="bg2">
                  <a:lumMod val="10000"/>
                </a:schemeClr>
              </a:solidFill>
              <a:latin typeface="Aileron Heavy" panose="00000A00000000000000" pitchFamily="50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9" y="2142308"/>
            <a:ext cx="3376749" cy="5627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P(</a:t>
            </a:r>
            <a:r>
              <a:rPr lang="en-GB" dirty="0" err="1" smtClean="0">
                <a:solidFill>
                  <a:schemeClr val="bg1"/>
                </a:solidFill>
                <a:latin typeface="Aileron Bold" panose="00000800000000000000" pitchFamily="50" charset="0"/>
              </a:rPr>
              <a:t>category|</a:t>
            </a:r>
            <a:r>
              <a:rPr lang="en-GB" dirty="0" err="1" smtClean="0">
                <a:solidFill>
                  <a:srgbClr val="FE5C5E"/>
                </a:solidFill>
                <a:latin typeface="Aileron Bold" panose="00000800000000000000" pitchFamily="50" charset="0"/>
              </a:rPr>
              <a:t>word</a:t>
            </a: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)    = 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66902" y="2107472"/>
            <a:ext cx="4781007" cy="458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P(</a:t>
            </a:r>
            <a:r>
              <a:rPr lang="en-GB" sz="2400" dirty="0" err="1" smtClean="0">
                <a:solidFill>
                  <a:srgbClr val="FE5C5E"/>
                </a:solidFill>
                <a:latin typeface="Aileron Bold" panose="00000800000000000000" pitchFamily="50" charset="0"/>
              </a:rPr>
              <a:t>word</a:t>
            </a:r>
            <a:r>
              <a:rPr lang="en-GB" sz="2400" dirty="0" err="1" smtClean="0">
                <a:solidFill>
                  <a:schemeClr val="bg1"/>
                </a:solidFill>
                <a:latin typeface="Aileron Bold" panose="00000800000000000000" pitchFamily="50" charset="0"/>
              </a:rPr>
              <a:t>|category</a:t>
            </a:r>
            <a:r>
              <a:rPr lang="en-GB" sz="2400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) * P(category)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838200" y="5184044"/>
            <a:ext cx="10617200" cy="1127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P(</a:t>
            </a:r>
            <a:r>
              <a:rPr lang="en-GB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‘</a:t>
            </a:r>
            <a:r>
              <a:rPr lang="en-GB" dirty="0" err="1" smtClean="0">
                <a:solidFill>
                  <a:srgbClr val="FE5C5E"/>
                </a:solidFill>
                <a:latin typeface="Aileron Bold" panose="00000800000000000000" pitchFamily="50" charset="0"/>
              </a:rPr>
              <a:t>TV’</a:t>
            </a:r>
            <a:r>
              <a:rPr lang="en-GB" dirty="0" err="1" smtClean="0">
                <a:solidFill>
                  <a:schemeClr val="bg1"/>
                </a:solidFill>
                <a:latin typeface="Aileron Bold" panose="00000800000000000000" pitchFamily="50" charset="0"/>
              </a:rPr>
              <a:t>|tech</a:t>
            </a: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) = 2 / 11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Tech = ‘</a:t>
            </a:r>
            <a:r>
              <a:rPr lang="en-GB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TV</a:t>
            </a: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 is an essential for the modern family. </a:t>
            </a:r>
            <a:r>
              <a:rPr lang="en-GB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TV</a:t>
            </a: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 is good’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81742" y="2875299"/>
            <a:ext cx="9751424" cy="189699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026885" y="3636041"/>
            <a:ext cx="3188063" cy="52700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P(</a:t>
            </a:r>
            <a:r>
              <a:rPr lang="en-GB" dirty="0" err="1" smtClean="0">
                <a:solidFill>
                  <a:srgbClr val="FE5C5E"/>
                </a:solidFill>
                <a:latin typeface="Aileron Bold" panose="00000800000000000000" pitchFamily="50" charset="0"/>
              </a:rPr>
              <a:t>word</a:t>
            </a:r>
            <a:r>
              <a:rPr lang="en-GB" dirty="0" err="1" smtClean="0">
                <a:solidFill>
                  <a:schemeClr val="bg1"/>
                </a:solidFill>
                <a:latin typeface="Aileron Bold" panose="00000800000000000000" pitchFamily="50" charset="0"/>
              </a:rPr>
              <a:t>|category</a:t>
            </a: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) =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066903" y="4062761"/>
            <a:ext cx="6610894" cy="5270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# any word appears in category data</a:t>
            </a:r>
            <a:endParaRPr lang="en-GB" dirty="0" smtClean="0">
              <a:solidFill>
                <a:schemeClr val="accent2"/>
              </a:solidFill>
              <a:latin typeface="Aileron Bold" panose="00000800000000000000" pitchFamily="50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360091" y="3137587"/>
            <a:ext cx="6011818" cy="527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# </a:t>
            </a:r>
            <a:r>
              <a:rPr lang="en-GB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word</a:t>
            </a:r>
            <a:r>
              <a:rPr lang="en-GB" dirty="0" smtClean="0">
                <a:solidFill>
                  <a:schemeClr val="accent2"/>
                </a:solidFill>
                <a:latin typeface="Aileron Bold" panose="00000800000000000000" pitchFamily="50" charset="0"/>
              </a:rPr>
              <a:t> </a:t>
            </a: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appears in category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84914" y="3823798"/>
            <a:ext cx="583311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74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5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725989" y="2377440"/>
            <a:ext cx="1872342" cy="46155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Aileron Heavy" panose="00000A00000000000000" pitchFamily="50" charset="0"/>
              </a:rPr>
              <a:t>Laplace smoothing</a:t>
            </a:r>
            <a:endParaRPr lang="en-GB" dirty="0">
              <a:solidFill>
                <a:schemeClr val="bg2">
                  <a:lumMod val="10000"/>
                </a:schemeClr>
              </a:solidFill>
              <a:latin typeface="Aileron Heavy" panose="00000A00000000000000" pitchFamily="50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838200" y="1935747"/>
            <a:ext cx="10617200" cy="4238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Our final probability will be 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P(</a:t>
            </a:r>
            <a:r>
              <a:rPr lang="en-GB" sz="2000" dirty="0" err="1" smtClean="0">
                <a:solidFill>
                  <a:schemeClr val="bg1"/>
                </a:solidFill>
                <a:latin typeface="Aileron Bold" panose="00000800000000000000" pitchFamily="50" charset="0"/>
              </a:rPr>
              <a:t>tech|</a:t>
            </a:r>
            <a:r>
              <a:rPr lang="en-GB" sz="2000" dirty="0" err="1" smtClean="0">
                <a:solidFill>
                  <a:srgbClr val="FE5C5E"/>
                </a:solidFill>
                <a:latin typeface="Aileron Bold" panose="00000800000000000000" pitchFamily="50" charset="0"/>
              </a:rPr>
              <a:t>TV</a:t>
            </a:r>
            <a:r>
              <a:rPr lang="en-GB" sz="2000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) * P(</a:t>
            </a:r>
            <a:r>
              <a:rPr lang="en-GB" sz="2000" dirty="0" err="1" smtClean="0">
                <a:solidFill>
                  <a:schemeClr val="bg1"/>
                </a:solidFill>
                <a:latin typeface="Aileron Bold" panose="00000800000000000000" pitchFamily="50" charset="0"/>
              </a:rPr>
              <a:t>tech|</a:t>
            </a:r>
            <a:r>
              <a:rPr lang="en-GB" sz="2000" dirty="0" err="1" smtClean="0">
                <a:solidFill>
                  <a:srgbClr val="FE5C5E"/>
                </a:solidFill>
                <a:latin typeface="Aileron Bold" panose="00000800000000000000" pitchFamily="50" charset="0"/>
              </a:rPr>
              <a:t>future</a:t>
            </a:r>
            <a:r>
              <a:rPr lang="en-GB" sz="2000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) * P(</a:t>
            </a:r>
            <a:r>
              <a:rPr lang="en-GB" sz="2000" dirty="0" err="1" smtClean="0">
                <a:solidFill>
                  <a:schemeClr val="bg1"/>
                </a:solidFill>
                <a:latin typeface="Aileron Bold" panose="00000800000000000000" pitchFamily="50" charset="0"/>
              </a:rPr>
              <a:t>tech|</a:t>
            </a:r>
            <a:r>
              <a:rPr lang="en-GB" sz="2000" dirty="0" err="1" smtClean="0">
                <a:solidFill>
                  <a:srgbClr val="FE5C5E"/>
                </a:solidFill>
                <a:latin typeface="Aileron Bold" panose="00000800000000000000" pitchFamily="50" charset="0"/>
              </a:rPr>
              <a:t>is</a:t>
            </a:r>
            <a:r>
              <a:rPr lang="en-GB" sz="2000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) * P(</a:t>
            </a:r>
            <a:r>
              <a:rPr lang="en-GB" sz="2000" dirty="0" err="1" smtClean="0">
                <a:solidFill>
                  <a:schemeClr val="bg1"/>
                </a:solidFill>
                <a:latin typeface="Aileron Bold" panose="00000800000000000000" pitchFamily="50" charset="0"/>
              </a:rPr>
              <a:t>tech|</a:t>
            </a:r>
            <a:r>
              <a:rPr lang="en-GB" sz="2000" dirty="0" err="1" smtClean="0">
                <a:solidFill>
                  <a:srgbClr val="FE5C5E"/>
                </a:solidFill>
                <a:latin typeface="Aileron Bold" panose="00000800000000000000" pitchFamily="50" charset="0"/>
              </a:rPr>
              <a:t>in</a:t>
            </a:r>
            <a:r>
              <a:rPr lang="en-GB" sz="2000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) * P(</a:t>
            </a:r>
            <a:r>
              <a:rPr lang="en-GB" sz="2000" dirty="0" err="1" smtClean="0">
                <a:solidFill>
                  <a:schemeClr val="bg1"/>
                </a:solidFill>
                <a:latin typeface="Aileron Bold" panose="00000800000000000000" pitchFamily="50" charset="0"/>
              </a:rPr>
              <a:t>tech|</a:t>
            </a:r>
            <a:r>
              <a:rPr lang="en-GB" sz="2000" dirty="0" err="1" smtClean="0">
                <a:solidFill>
                  <a:srgbClr val="FE5C5E"/>
                </a:solidFill>
                <a:latin typeface="Aileron Bold" panose="00000800000000000000" pitchFamily="50" charset="0"/>
              </a:rPr>
              <a:t>the</a:t>
            </a:r>
            <a:r>
              <a:rPr lang="en-GB" sz="2000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) * P(</a:t>
            </a:r>
            <a:r>
              <a:rPr lang="en-GB" sz="2000" dirty="0" err="1" smtClean="0">
                <a:solidFill>
                  <a:schemeClr val="bg1"/>
                </a:solidFill>
                <a:latin typeface="Aileron Bold" panose="00000800000000000000" pitchFamily="50" charset="0"/>
              </a:rPr>
              <a:t>tech|</a:t>
            </a:r>
            <a:r>
              <a:rPr lang="en-GB" sz="2000" dirty="0" err="1" smtClean="0">
                <a:solidFill>
                  <a:srgbClr val="FE5C5E"/>
                </a:solidFill>
                <a:latin typeface="Aileron Bold" panose="00000800000000000000" pitchFamily="50" charset="0"/>
              </a:rPr>
              <a:t>hands</a:t>
            </a:r>
            <a:r>
              <a:rPr lang="en-GB" sz="2000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) …</a:t>
            </a:r>
          </a:p>
          <a:p>
            <a:pPr marL="0" indent="0">
              <a:buNone/>
            </a:pPr>
            <a:endParaRPr lang="en-GB" dirty="0" smtClean="0">
              <a:solidFill>
                <a:schemeClr val="bg1"/>
              </a:solidFill>
              <a:latin typeface="Aileron Bold" panose="00000800000000000000" pitchFamily="50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However certain words like  ‘hands’ may never appear in the technology category of the dataset. This will lead to 0 being in the numerator of P(</a:t>
            </a:r>
            <a:r>
              <a:rPr lang="en-GB" dirty="0" err="1" smtClean="0">
                <a:solidFill>
                  <a:schemeClr val="bg1"/>
                </a:solidFill>
                <a:latin typeface="Aileron Bold" panose="00000800000000000000" pitchFamily="50" charset="0"/>
              </a:rPr>
              <a:t>tech|hands</a:t>
            </a: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), shown in the previous slide. </a:t>
            </a:r>
            <a:r>
              <a:rPr lang="en-GB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0s will collapse our whole multiplication</a:t>
            </a: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, nullifying any other probabilities. 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We can overcome this problem with Laplace smoothing.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  <a:latin typeface="Aileron Bold" panose="00000800000000000000" pitchFamily="50" charset="0"/>
            </a:endParaRPr>
          </a:p>
          <a:p>
            <a:pPr marL="0" indent="0">
              <a:buNone/>
            </a:pPr>
            <a:endParaRPr lang="en-GB" dirty="0" smtClean="0">
              <a:solidFill>
                <a:schemeClr val="bg1"/>
              </a:solidFill>
              <a:latin typeface="Aileron Bold" panose="00000800000000000000" pitchFamily="50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473837" y="2795451"/>
            <a:ext cx="376646" cy="446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0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584622" y="2795450"/>
            <a:ext cx="787037" cy="44604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0.04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16955" y="2795450"/>
            <a:ext cx="787037" cy="44604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0.02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21258" y="2795450"/>
            <a:ext cx="787037" cy="44604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0.01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935196" y="2838994"/>
            <a:ext cx="787037" cy="44604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0.05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330279" y="2795449"/>
            <a:ext cx="787037" cy="446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0.2</a:t>
            </a:r>
          </a:p>
        </p:txBody>
      </p:sp>
    </p:spTree>
    <p:extLst>
      <p:ext uri="{BB962C8B-B14F-4D97-AF65-F5344CB8AC3E}">
        <p14:creationId xmlns:p14="http://schemas.microsoft.com/office/powerpoint/2010/main" val="329419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5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004457" y="3487972"/>
            <a:ext cx="2960914" cy="45848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Aileron Heavy" panose="00000A00000000000000" pitchFamily="50" charset="0"/>
              </a:rPr>
              <a:t>Laplace smoothing</a:t>
            </a:r>
            <a:endParaRPr lang="en-GB" dirty="0">
              <a:solidFill>
                <a:schemeClr val="bg2">
                  <a:lumMod val="10000"/>
                </a:schemeClr>
              </a:solidFill>
              <a:latin typeface="Aileron Heavy" panose="00000A00000000000000" pitchFamily="50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838200" y="1935747"/>
            <a:ext cx="10617200" cy="4238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In our calculation</a:t>
            </a:r>
            <a:endParaRPr lang="en-GB" dirty="0" smtClean="0">
              <a:solidFill>
                <a:schemeClr val="accent2"/>
              </a:solidFill>
              <a:latin typeface="Aileron Bold" panose="00000800000000000000" pitchFamily="50" charset="0"/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  <a:latin typeface="Aileron Bold" panose="00000800000000000000" pitchFamily="50" charset="0"/>
            </a:endParaRPr>
          </a:p>
          <a:p>
            <a:pPr marL="0" indent="0">
              <a:buNone/>
            </a:pPr>
            <a:endParaRPr lang="en-GB" dirty="0" smtClean="0">
              <a:solidFill>
                <a:schemeClr val="bg1"/>
              </a:solidFill>
              <a:latin typeface="Aileron Bold" panose="00000800000000000000" pitchFamily="50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We redefine</a:t>
            </a:r>
            <a:r>
              <a:rPr lang="en-GB" dirty="0">
                <a:solidFill>
                  <a:schemeClr val="bg1"/>
                </a:solidFill>
                <a:latin typeface="Aileron Bold" panose="00000800000000000000" pitchFamily="50" charset="0"/>
              </a:rPr>
              <a:t> P(</a:t>
            </a:r>
            <a:r>
              <a:rPr lang="en-GB" dirty="0" err="1">
                <a:solidFill>
                  <a:schemeClr val="bg1"/>
                </a:solidFill>
                <a:latin typeface="Aileron Bold" panose="00000800000000000000" pitchFamily="50" charset="0"/>
              </a:rPr>
              <a:t>word|category</a:t>
            </a: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) as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38200" y="2491510"/>
            <a:ext cx="8009710" cy="614184"/>
            <a:chOff x="838199" y="2090916"/>
            <a:chExt cx="8009710" cy="614184"/>
          </a:xfrm>
        </p:grpSpPr>
        <p:sp>
          <p:nvSpPr>
            <p:cNvPr id="7" name="Rectangle 6"/>
            <p:cNvSpPr/>
            <p:nvPr/>
          </p:nvSpPr>
          <p:spPr>
            <a:xfrm>
              <a:off x="4066902" y="2090916"/>
              <a:ext cx="2664824" cy="45848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838199" y="2142308"/>
              <a:ext cx="3376749" cy="56279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dirty="0" smtClean="0">
                  <a:solidFill>
                    <a:schemeClr val="bg1"/>
                  </a:solidFill>
                  <a:latin typeface="Aileron Bold" panose="00000800000000000000" pitchFamily="50" charset="0"/>
                </a:rPr>
                <a:t>P(</a:t>
              </a:r>
              <a:r>
                <a:rPr lang="en-GB" dirty="0" err="1" smtClean="0">
                  <a:solidFill>
                    <a:schemeClr val="bg1"/>
                  </a:solidFill>
                  <a:latin typeface="Aileron Bold" panose="00000800000000000000" pitchFamily="50" charset="0"/>
                </a:rPr>
                <a:t>category|word</a:t>
              </a:r>
              <a:r>
                <a:rPr lang="en-GB" dirty="0" smtClean="0">
                  <a:solidFill>
                    <a:schemeClr val="bg1"/>
                  </a:solidFill>
                  <a:latin typeface="Aileron Bold" panose="00000800000000000000" pitchFamily="50" charset="0"/>
                </a:rPr>
                <a:t>)    = </a:t>
              </a: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4066902" y="2107472"/>
              <a:ext cx="4781007" cy="4584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2400" dirty="0" smtClean="0">
                  <a:solidFill>
                    <a:schemeClr val="bg1"/>
                  </a:solidFill>
                  <a:latin typeface="Aileron Bold" panose="00000800000000000000" pitchFamily="50" charset="0"/>
                </a:rPr>
                <a:t>P(</a:t>
              </a:r>
              <a:r>
                <a:rPr lang="en-GB" sz="2400" dirty="0" err="1" smtClean="0">
                  <a:solidFill>
                    <a:schemeClr val="bg1"/>
                  </a:solidFill>
                  <a:latin typeface="Aileron Bold" panose="00000800000000000000" pitchFamily="50" charset="0"/>
                </a:rPr>
                <a:t>word|category</a:t>
              </a:r>
              <a:r>
                <a:rPr lang="en-GB" sz="2400" dirty="0" smtClean="0">
                  <a:solidFill>
                    <a:schemeClr val="bg1"/>
                  </a:solidFill>
                  <a:latin typeface="Aileron Bold" panose="00000800000000000000" pitchFamily="50" charset="0"/>
                </a:rPr>
                <a:t>) * P(category)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881743" y="4277378"/>
            <a:ext cx="10369731" cy="22279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026886" y="5038121"/>
            <a:ext cx="3188063" cy="52700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P(</a:t>
            </a:r>
            <a:r>
              <a:rPr lang="en-GB" dirty="0" err="1" smtClean="0">
                <a:solidFill>
                  <a:schemeClr val="bg1"/>
                </a:solidFill>
                <a:latin typeface="Aileron Bold" panose="00000800000000000000" pitchFamily="50" charset="0"/>
              </a:rPr>
              <a:t>word|category</a:t>
            </a: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) =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066904" y="5464841"/>
            <a:ext cx="7388496" cy="5270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# any word appears in category data              </a:t>
            </a:r>
            <a:r>
              <a:rPr lang="en-GB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+ all unique words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58757" y="4560620"/>
            <a:ext cx="6011818" cy="527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# word appears in category </a:t>
            </a:r>
            <a:r>
              <a:rPr lang="en-GB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+ 1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737465" y="5276233"/>
            <a:ext cx="583311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55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5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 txBox="1">
            <a:spLocks/>
          </p:cNvSpPr>
          <p:nvPr/>
        </p:nvSpPr>
        <p:spPr>
          <a:xfrm>
            <a:off x="838200" y="1935747"/>
            <a:ext cx="10617200" cy="1033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Our final probability will be the category with</a:t>
            </a:r>
            <a:r>
              <a:rPr lang="en-GB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 maximum likelihood</a:t>
            </a:r>
            <a:r>
              <a:rPr lang="en-GB" dirty="0">
                <a:solidFill>
                  <a:srgbClr val="FE5C5E"/>
                </a:solidFill>
                <a:latin typeface="Aileron Bold" panose="00000800000000000000" pitchFamily="50" charset="0"/>
              </a:rPr>
              <a:t> </a:t>
            </a: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(probabilistic algorithm).</a:t>
            </a:r>
            <a:endParaRPr lang="en-GB" dirty="0" smtClean="0">
              <a:solidFill>
                <a:schemeClr val="accent2"/>
              </a:solidFill>
              <a:latin typeface="Aileron Bold" panose="00000800000000000000" pitchFamily="50" charset="0"/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  <a:latin typeface="Aileron Bold" panose="00000800000000000000" pitchFamily="50" charset="0"/>
            </a:endParaRPr>
          </a:p>
          <a:p>
            <a:pPr marL="0" indent="0">
              <a:buNone/>
            </a:pPr>
            <a:endParaRPr lang="en-GB" dirty="0" smtClean="0">
              <a:solidFill>
                <a:schemeClr val="bg1"/>
              </a:solidFill>
              <a:latin typeface="Aileron Bold" panose="00000800000000000000" pitchFamily="5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Aileron Heavy" panose="00000A00000000000000" pitchFamily="50" charset="0"/>
              </a:rPr>
              <a:t>Decoding </a:t>
            </a:r>
            <a:r>
              <a:rPr lang="en-GB" dirty="0" smtClean="0">
                <a:solidFill>
                  <a:schemeClr val="bg1"/>
                </a:solidFill>
                <a:latin typeface="Aileron Heavy" panose="00000A00000000000000" pitchFamily="50" charset="0"/>
              </a:rPr>
              <a:t>the Outcome</a:t>
            </a:r>
            <a:endParaRPr lang="en-GB" dirty="0">
              <a:solidFill>
                <a:schemeClr val="bg2">
                  <a:lumMod val="10000"/>
                </a:schemeClr>
              </a:solidFill>
              <a:latin typeface="Aileron Heavy" panose="00000A00000000000000" pitchFamily="5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45333" y="3407642"/>
            <a:ext cx="2602933" cy="646331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prstClr val="white"/>
                </a:solidFill>
                <a:latin typeface="Aileron Bold" panose="00000800000000000000" pitchFamily="50" charset="0"/>
              </a:rPr>
              <a:t>TV future is in the hands of the viewers </a:t>
            </a:r>
            <a:endParaRPr lang="en-GB" dirty="0"/>
          </a:p>
        </p:txBody>
      </p:sp>
      <p:grpSp>
        <p:nvGrpSpPr>
          <p:cNvPr id="12" name="Group 11"/>
          <p:cNvGrpSpPr/>
          <p:nvPr/>
        </p:nvGrpSpPr>
        <p:grpSpPr>
          <a:xfrm>
            <a:off x="3277173" y="4815362"/>
            <a:ext cx="5637654" cy="658108"/>
            <a:chOff x="2440577" y="4421178"/>
            <a:chExt cx="5637654" cy="658108"/>
          </a:xfrm>
        </p:grpSpPr>
        <p:sp>
          <p:nvSpPr>
            <p:cNvPr id="4" name="Oval 3"/>
            <p:cNvSpPr/>
            <p:nvPr/>
          </p:nvSpPr>
          <p:spPr>
            <a:xfrm>
              <a:off x="2440577" y="4421178"/>
              <a:ext cx="658108" cy="658108"/>
            </a:xfrm>
            <a:prstGeom prst="ellipse">
              <a:avLst/>
            </a:prstGeom>
            <a:solidFill>
              <a:srgbClr val="FE5C5E"/>
            </a:solidFill>
            <a:ln>
              <a:solidFill>
                <a:srgbClr val="FE5C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/>
            <p:cNvSpPr/>
            <p:nvPr/>
          </p:nvSpPr>
          <p:spPr>
            <a:xfrm>
              <a:off x="3664129" y="4421178"/>
              <a:ext cx="658108" cy="6581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/>
            <p:cNvSpPr/>
            <p:nvPr/>
          </p:nvSpPr>
          <p:spPr>
            <a:xfrm>
              <a:off x="4973019" y="4421178"/>
              <a:ext cx="658108" cy="6581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/>
            <p:cNvSpPr/>
            <p:nvPr/>
          </p:nvSpPr>
          <p:spPr>
            <a:xfrm>
              <a:off x="6196571" y="4421178"/>
              <a:ext cx="658108" cy="6581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7420123" y="4421178"/>
              <a:ext cx="658108" cy="6581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" name="Straight Connector 18"/>
          <p:cNvCxnSpPr>
            <a:stCxn id="11" idx="2"/>
          </p:cNvCxnSpPr>
          <p:nvPr/>
        </p:nvCxnSpPr>
        <p:spPr>
          <a:xfrm flipH="1">
            <a:off x="3675017" y="4053973"/>
            <a:ext cx="2471783" cy="1090443"/>
          </a:xfrm>
          <a:prstGeom prst="line">
            <a:avLst/>
          </a:prstGeom>
          <a:ln w="38100">
            <a:solidFill>
              <a:srgbClr val="FE5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845333" y="4053973"/>
            <a:ext cx="1301468" cy="109044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2"/>
          </p:cNvCxnSpPr>
          <p:nvPr/>
        </p:nvCxnSpPr>
        <p:spPr>
          <a:xfrm flipH="1">
            <a:off x="6138669" y="4053973"/>
            <a:ext cx="8131" cy="109044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 flipH="1">
            <a:off x="6138668" y="4057152"/>
            <a:ext cx="2471784" cy="1090443"/>
            <a:chOff x="3827417" y="4206373"/>
            <a:chExt cx="2471784" cy="1090443"/>
          </a:xfrm>
        </p:grpSpPr>
        <p:cxnSp>
          <p:nvCxnSpPr>
            <p:cNvPr id="27" name="Straight Connector 26"/>
            <p:cNvCxnSpPr/>
            <p:nvPr/>
          </p:nvCxnSpPr>
          <p:spPr>
            <a:xfrm flipH="1">
              <a:off x="3827417" y="4206373"/>
              <a:ext cx="2471783" cy="109044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4997733" y="4206373"/>
              <a:ext cx="1301468" cy="109044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3261745" y="4959750"/>
            <a:ext cx="688964" cy="369332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0.25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485297" y="4962929"/>
            <a:ext cx="688964" cy="369332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latin typeface="Aileron Bold" panose="00000800000000000000" pitchFamily="50" charset="0"/>
              </a:rPr>
              <a:t>0.05</a:t>
            </a:r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5802444" y="4953657"/>
            <a:ext cx="688964" cy="369332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latin typeface="Aileron Bold" panose="00000800000000000000" pitchFamily="50" charset="0"/>
              </a:rPr>
              <a:t>0.06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7017739" y="4962929"/>
            <a:ext cx="688964" cy="369332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latin typeface="Aileron Bold" panose="00000800000000000000" pitchFamily="50" charset="0"/>
              </a:rPr>
              <a:t>0.03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8241291" y="4962929"/>
            <a:ext cx="688964" cy="369332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latin typeface="Aileron Bold" panose="00000800000000000000" pitchFamily="50" charset="0"/>
              </a:rPr>
              <a:t>0.07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3246317" y="5536473"/>
            <a:ext cx="688964" cy="369332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tech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156321" y="5536473"/>
            <a:ext cx="1339746" cy="369332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business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26127" y="5539652"/>
            <a:ext cx="1339746" cy="369332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sport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704687" y="5542831"/>
            <a:ext cx="1339746" cy="369332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politics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913306" y="5542831"/>
            <a:ext cx="1814167" cy="369332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entertainment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18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E5C5E"/>
                </a:solidFill>
              </a:rPr>
              <a:t>Notebook Break</a:t>
            </a:r>
            <a:endParaRPr lang="en-GB" dirty="0">
              <a:solidFill>
                <a:srgbClr val="FE5C5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Head over to the jupyter notebook </a:t>
            </a:r>
            <a:r>
              <a:rPr lang="en-GB" dirty="0" smtClean="0">
                <a:solidFill>
                  <a:schemeClr val="bg1"/>
                </a:solidFill>
              </a:rPr>
              <a:t>and look at how we can implement a </a:t>
            </a:r>
            <a:r>
              <a:rPr lang="en-GB" dirty="0">
                <a:solidFill>
                  <a:schemeClr val="bg1"/>
                </a:solidFill>
              </a:rPr>
              <a:t>N</a:t>
            </a:r>
            <a:r>
              <a:rPr lang="en-GB" dirty="0" smtClean="0">
                <a:solidFill>
                  <a:schemeClr val="bg1"/>
                </a:solidFill>
              </a:rPr>
              <a:t>aïv</a:t>
            </a:r>
            <a:r>
              <a:rPr lang="en-GB" dirty="0" smtClean="0">
                <a:solidFill>
                  <a:schemeClr val="bg1"/>
                </a:solidFill>
              </a:rPr>
              <a:t>e Bayes classifier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23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52850" cy="4351338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rapezoid 3"/>
          <p:cNvSpPr/>
          <p:nvPr/>
        </p:nvSpPr>
        <p:spPr>
          <a:xfrm>
            <a:off x="-5181600" y="-38100"/>
            <a:ext cx="22364700" cy="7172325"/>
          </a:xfrm>
          <a:prstGeom prst="trapezoid">
            <a:avLst>
              <a:gd name="adj" fmla="val 59130"/>
            </a:avLst>
          </a:prstGeom>
          <a:solidFill>
            <a:srgbClr val="2C2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 smtClean="0">
                <a:solidFill>
                  <a:schemeClr val="bg1"/>
                </a:solidFill>
                <a:latin typeface="Aileron Heavy" panose="00000A00000000000000" pitchFamily="50" charset="0"/>
              </a:rPr>
              <a:t>Real world Applications</a:t>
            </a:r>
            <a:endParaRPr lang="en-GB" sz="4800" dirty="0">
              <a:solidFill>
                <a:schemeClr val="bg1"/>
              </a:solidFill>
              <a:latin typeface="Aileron Heavy" panose="00000A00000000000000" pitchFamily="5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0056" y="1820069"/>
            <a:ext cx="1004388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NLP is present everywhere in our day to day lives</a:t>
            </a:r>
          </a:p>
          <a:p>
            <a:r>
              <a:rPr lang="en-GB" sz="2800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Some of the key uses include</a:t>
            </a:r>
          </a:p>
          <a:p>
            <a:endParaRPr lang="en-GB" sz="2800" dirty="0" smtClean="0">
              <a:solidFill>
                <a:srgbClr val="FE5C5E"/>
              </a:solidFill>
              <a:latin typeface="Aileron Bold" panose="00000800000000000000" pitchFamily="50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Autocomplete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FAQ chatbot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Language auto translation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TV Subtitles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Search engines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  <a:latin typeface="Aileron Bold" panose="00000800000000000000" pitchFamily="50" charset="0"/>
            </a:endParaRPr>
          </a:p>
          <a:p>
            <a:r>
              <a:rPr lang="en-GB" sz="2800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Despite the variety of uses, the underlying remain the same. Let’s find out what is going on?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  <a:latin typeface="Aileron Bold" panose="00000800000000000000" pitchFamily="50" charset="0"/>
            </a:endParaRPr>
          </a:p>
          <a:p>
            <a:endParaRPr lang="en-GB" sz="2800" dirty="0">
              <a:solidFill>
                <a:schemeClr val="bg1"/>
              </a:solidFill>
              <a:latin typeface="Aileron Bold" panose="000008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98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5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 txBox="1">
            <a:spLocks/>
          </p:cNvSpPr>
          <p:nvPr/>
        </p:nvSpPr>
        <p:spPr>
          <a:xfrm>
            <a:off x="838200" y="1935747"/>
            <a:ext cx="10617200" cy="417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Although are model is pretty good, it can be improved.</a:t>
            </a:r>
          </a:p>
          <a:p>
            <a:pPr marL="0" indent="0">
              <a:buNone/>
            </a:pPr>
            <a:endParaRPr lang="en-GB" dirty="0" smtClean="0">
              <a:solidFill>
                <a:schemeClr val="bg1"/>
              </a:solidFill>
              <a:latin typeface="Aileron Bold" panose="00000800000000000000" pitchFamily="50" charset="0"/>
            </a:endParaRPr>
          </a:p>
          <a:p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Remove Stop words</a:t>
            </a:r>
          </a:p>
          <a:p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Lemmatization</a:t>
            </a:r>
          </a:p>
          <a:p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Using N-Gram</a:t>
            </a:r>
          </a:p>
          <a:p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Using TF-IDF</a:t>
            </a:r>
            <a:endParaRPr lang="en-GB" dirty="0" smtClean="0">
              <a:solidFill>
                <a:schemeClr val="accent2"/>
              </a:solidFill>
              <a:latin typeface="Aileron Bold" panose="00000800000000000000" pitchFamily="50" charset="0"/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  <a:latin typeface="Aileron Bold" panose="00000800000000000000" pitchFamily="50" charset="0"/>
            </a:endParaRPr>
          </a:p>
          <a:p>
            <a:pPr marL="0" indent="0">
              <a:buNone/>
            </a:pPr>
            <a:endParaRPr lang="en-GB" dirty="0" smtClean="0">
              <a:solidFill>
                <a:schemeClr val="bg1"/>
              </a:solidFill>
              <a:latin typeface="Aileron Bold" panose="00000800000000000000" pitchFamily="5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Aileron Heavy" panose="00000A00000000000000" pitchFamily="50" charset="0"/>
              </a:rPr>
              <a:t>Improving Naïve Bayes</a:t>
            </a:r>
            <a:endParaRPr lang="en-GB" dirty="0">
              <a:solidFill>
                <a:schemeClr val="bg2">
                  <a:lumMod val="10000"/>
                </a:schemeClr>
              </a:solidFill>
              <a:latin typeface="Aileron Heavy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61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5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 txBox="1">
            <a:spLocks/>
          </p:cNvSpPr>
          <p:nvPr/>
        </p:nvSpPr>
        <p:spPr>
          <a:xfrm>
            <a:off x="838200" y="1935747"/>
            <a:ext cx="10617200" cy="41776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Remove </a:t>
            </a:r>
            <a:r>
              <a:rPr lang="en-GB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words that don’t add meaning. </a:t>
            </a: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This includes articles, (the, a, an) and generally short or unnecessary words, (is, very)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  <a:latin typeface="Aileron Bold" panose="00000800000000000000" pitchFamily="50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Aileron Bold" panose="00000800000000000000" pitchFamily="50" charset="0"/>
              </a:rPr>
              <a:t>“TV future </a:t>
            </a:r>
            <a:r>
              <a:rPr lang="en-GB" dirty="0">
                <a:solidFill>
                  <a:srgbClr val="FE5C5E"/>
                </a:solidFill>
                <a:latin typeface="Aileron Bold" panose="00000800000000000000" pitchFamily="50" charset="0"/>
              </a:rPr>
              <a:t>is in the </a:t>
            </a:r>
            <a:r>
              <a:rPr lang="en-GB" dirty="0">
                <a:solidFill>
                  <a:schemeClr val="bg1"/>
                </a:solidFill>
                <a:latin typeface="Aileron Bold" panose="00000800000000000000" pitchFamily="50" charset="0"/>
              </a:rPr>
              <a:t>hands </a:t>
            </a:r>
            <a:r>
              <a:rPr lang="en-GB" dirty="0">
                <a:solidFill>
                  <a:srgbClr val="FE5C5E"/>
                </a:solidFill>
                <a:latin typeface="Aileron Bold" panose="00000800000000000000" pitchFamily="50" charset="0"/>
              </a:rPr>
              <a:t>of the </a:t>
            </a:r>
            <a:r>
              <a:rPr lang="en-GB" dirty="0">
                <a:solidFill>
                  <a:schemeClr val="bg1"/>
                </a:solidFill>
                <a:latin typeface="Aileron Bold" panose="00000800000000000000" pitchFamily="50" charset="0"/>
              </a:rPr>
              <a:t>viewers</a:t>
            </a: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”</a:t>
            </a:r>
            <a:endParaRPr lang="en-GB" dirty="0">
              <a:solidFill>
                <a:schemeClr val="bg1"/>
              </a:solidFill>
              <a:latin typeface="Aileron Bold" panose="00000800000000000000" pitchFamily="50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Aileron Bold" panose="00000800000000000000" pitchFamily="50" charset="0"/>
              </a:rPr>
              <a:t>“TV </a:t>
            </a: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future - - - </a:t>
            </a:r>
            <a:r>
              <a:rPr lang="en-GB" dirty="0">
                <a:solidFill>
                  <a:schemeClr val="bg1"/>
                </a:solidFill>
                <a:latin typeface="Aileron Bold" panose="00000800000000000000" pitchFamily="50" charset="0"/>
              </a:rPr>
              <a:t>hands -</a:t>
            </a: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 - </a:t>
            </a:r>
            <a:r>
              <a:rPr lang="en-GB" dirty="0">
                <a:solidFill>
                  <a:schemeClr val="bg1"/>
                </a:solidFill>
                <a:latin typeface="Aileron Bold" panose="00000800000000000000" pitchFamily="50" charset="0"/>
              </a:rPr>
              <a:t>viewers</a:t>
            </a: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”</a:t>
            </a:r>
          </a:p>
          <a:p>
            <a:pPr marL="0" indent="0">
              <a:buNone/>
            </a:pPr>
            <a:endParaRPr lang="en-GB" dirty="0" smtClean="0">
              <a:solidFill>
                <a:schemeClr val="bg1"/>
              </a:solidFill>
              <a:latin typeface="Aileron Bold" panose="00000800000000000000" pitchFamily="50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Stop words tend to </a:t>
            </a:r>
            <a:r>
              <a:rPr lang="en-GB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inflate values </a:t>
            </a: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and don’t add any information to our outcome. </a:t>
            </a:r>
          </a:p>
          <a:p>
            <a:pPr marL="0" indent="0">
              <a:buNone/>
            </a:pPr>
            <a:endParaRPr lang="en-GB" dirty="0">
              <a:solidFill>
                <a:srgbClr val="FE5C5E"/>
              </a:solidFill>
              <a:latin typeface="Aileron Bold" panose="00000800000000000000" pitchFamily="50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They eat up precious time and space.</a:t>
            </a:r>
            <a:endParaRPr lang="en-GB" dirty="0">
              <a:solidFill>
                <a:srgbClr val="FE5C5E"/>
              </a:solidFill>
              <a:latin typeface="Aileron Bold" panose="00000800000000000000" pitchFamily="50" charset="0"/>
            </a:endParaRPr>
          </a:p>
          <a:p>
            <a:pPr marL="0" indent="0">
              <a:buNone/>
            </a:pPr>
            <a:endParaRPr lang="en-GB" dirty="0" smtClean="0">
              <a:solidFill>
                <a:schemeClr val="bg1"/>
              </a:solidFill>
              <a:latin typeface="Aileron Bold" panose="00000800000000000000" pitchFamily="5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Aileron Heavy" panose="00000A00000000000000" pitchFamily="50" charset="0"/>
              </a:rPr>
              <a:t>Remove stop words</a:t>
            </a:r>
            <a:endParaRPr lang="en-GB" dirty="0">
              <a:solidFill>
                <a:schemeClr val="bg2">
                  <a:lumMod val="10000"/>
                </a:schemeClr>
              </a:solidFill>
              <a:latin typeface="Aileron Heavy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78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5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Aileron Heavy" panose="00000A00000000000000" pitchFamily="50" charset="0"/>
              </a:rPr>
              <a:t>Lemmatization</a:t>
            </a:r>
            <a:endParaRPr lang="en-GB" dirty="0">
              <a:solidFill>
                <a:schemeClr val="bg2">
                  <a:lumMod val="10000"/>
                </a:schemeClr>
              </a:solidFill>
              <a:latin typeface="Aileron Heavy" panose="00000A00000000000000" pitchFamily="50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838200" y="1935747"/>
            <a:ext cx="10617200" cy="417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Below are similar words</a:t>
            </a:r>
          </a:p>
          <a:p>
            <a:pPr lvl="1"/>
            <a:r>
              <a:rPr lang="en-GB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Future</a:t>
            </a:r>
          </a:p>
          <a:p>
            <a:pPr lvl="1"/>
            <a:r>
              <a:rPr lang="en-GB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Futur</a:t>
            </a: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istic</a:t>
            </a:r>
          </a:p>
          <a:p>
            <a:pPr lvl="1"/>
            <a:r>
              <a:rPr lang="en-GB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Future</a:t>
            </a: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s</a:t>
            </a:r>
          </a:p>
          <a:p>
            <a:pPr lvl="1"/>
            <a:endParaRPr lang="en-GB" dirty="0" smtClean="0">
              <a:solidFill>
                <a:srgbClr val="FE5C5E"/>
              </a:solidFill>
              <a:latin typeface="Aileron Bold" panose="00000800000000000000" pitchFamily="50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Individually </a:t>
            </a: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these words will produce </a:t>
            </a:r>
            <a:r>
              <a:rPr lang="en-GB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low probabilities,</a:t>
            </a: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 since exact matches in the training data are required. However by </a:t>
            </a:r>
            <a:r>
              <a:rPr lang="en-GB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grouping similar words, </a:t>
            </a: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we can </a:t>
            </a:r>
            <a:r>
              <a:rPr lang="en-GB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produce higher probabilities. </a:t>
            </a: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This will give a much more accurate representation of the frequencies of certain words.</a:t>
            </a:r>
          </a:p>
        </p:txBody>
      </p:sp>
    </p:spTree>
    <p:extLst>
      <p:ext uri="{BB962C8B-B14F-4D97-AF65-F5344CB8AC3E}">
        <p14:creationId xmlns:p14="http://schemas.microsoft.com/office/powerpoint/2010/main" val="157578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5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0024" y="3074376"/>
            <a:ext cx="574765" cy="5036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134294" y="3074376"/>
            <a:ext cx="1225730" cy="50362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838200" y="1935747"/>
            <a:ext cx="10617200" cy="41776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In our Markov Chain we related words by one succeeding the other.  We can do better.</a:t>
            </a:r>
          </a:p>
          <a:p>
            <a:pPr marL="0" indent="0">
              <a:buNone/>
            </a:pPr>
            <a:endParaRPr lang="en-GB" dirty="0" smtClean="0">
              <a:solidFill>
                <a:schemeClr val="bg1"/>
              </a:solidFill>
              <a:latin typeface="Aileron Bold" panose="00000800000000000000" pitchFamily="50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Aileron Bold" panose="00000800000000000000" pitchFamily="50" charset="0"/>
              </a:rPr>
              <a:t>“ The cat ran over the roof </a:t>
            </a: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” 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  <a:latin typeface="Aileron Bold" panose="00000800000000000000" pitchFamily="50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  <a:sym typeface="Wingdings" panose="05000000000000000000" pitchFamily="2" charset="2"/>
              </a:rPr>
              <a:t> The, cat, ran, over, the, roof				n = 1</a:t>
            </a:r>
            <a:endParaRPr lang="en-GB" dirty="0">
              <a:solidFill>
                <a:schemeClr val="bg1"/>
              </a:solidFill>
              <a:latin typeface="Aileron Bold" panose="00000800000000000000" pitchFamily="50" charset="0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  <a:sym typeface="Wingdings" panose="05000000000000000000" pitchFamily="2" charset="2"/>
              </a:rPr>
              <a:t>The cat, cat ran, ran over, over the, the roof	n = 2</a:t>
            </a:r>
          </a:p>
          <a:p>
            <a:pPr>
              <a:buFont typeface="Wingdings" panose="05000000000000000000" pitchFamily="2" charset="2"/>
              <a:buChar char="à"/>
            </a:pPr>
            <a:endParaRPr lang="en-GB" dirty="0">
              <a:solidFill>
                <a:schemeClr val="bg1"/>
              </a:solidFill>
              <a:latin typeface="Aileron Bold" panose="00000800000000000000" pitchFamily="50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  <a:sym typeface="Wingdings" panose="05000000000000000000" pitchFamily="2" charset="2"/>
              </a:rPr>
              <a:t>By using </a:t>
            </a:r>
            <a:r>
              <a:rPr lang="en-GB" dirty="0" smtClean="0">
                <a:solidFill>
                  <a:srgbClr val="FE5C5E"/>
                </a:solidFill>
                <a:latin typeface="Aileron Bold" panose="00000800000000000000" pitchFamily="50" charset="0"/>
                <a:sym typeface="Wingdings" panose="05000000000000000000" pitchFamily="2" charset="2"/>
              </a:rPr>
              <a:t>more than one word,</a:t>
            </a: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  <a:sym typeface="Wingdings" panose="05000000000000000000" pitchFamily="2" charset="2"/>
              </a:rPr>
              <a:t> we can relate the models to </a:t>
            </a:r>
            <a:r>
              <a:rPr lang="en-GB" dirty="0" smtClean="0">
                <a:solidFill>
                  <a:srgbClr val="FE5C5E"/>
                </a:solidFill>
                <a:latin typeface="Aileron Bold" panose="00000800000000000000" pitchFamily="50" charset="0"/>
                <a:sym typeface="Wingdings" panose="05000000000000000000" pitchFamily="2" charset="2"/>
              </a:rPr>
              <a:t>more information, </a:t>
            </a: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  <a:sym typeface="Wingdings" panose="05000000000000000000" pitchFamily="2" charset="2"/>
              </a:rPr>
              <a:t>giving the model </a:t>
            </a:r>
            <a:r>
              <a:rPr lang="en-GB" dirty="0" smtClean="0">
                <a:solidFill>
                  <a:srgbClr val="FE5C5E"/>
                </a:solidFill>
                <a:latin typeface="Aileron Bold" panose="00000800000000000000" pitchFamily="50" charset="0"/>
                <a:sym typeface="Wingdings" panose="05000000000000000000" pitchFamily="2" charset="2"/>
              </a:rPr>
              <a:t>more context.</a:t>
            </a:r>
            <a:endParaRPr lang="en-GB" dirty="0">
              <a:solidFill>
                <a:srgbClr val="FE5C5E"/>
              </a:solidFill>
              <a:latin typeface="Aileron Bold" panose="00000800000000000000" pitchFamily="50" charset="0"/>
            </a:endParaRPr>
          </a:p>
          <a:p>
            <a:pPr marL="0" indent="0">
              <a:buNone/>
            </a:pPr>
            <a:endParaRPr lang="en-GB" dirty="0" smtClean="0">
              <a:solidFill>
                <a:schemeClr val="bg1"/>
              </a:solidFill>
              <a:latin typeface="Aileron Bold" panose="00000800000000000000" pitchFamily="5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Aileron Heavy" panose="00000A00000000000000" pitchFamily="50" charset="0"/>
              </a:rPr>
              <a:t>N-Grams</a:t>
            </a:r>
            <a:endParaRPr lang="en-GB" dirty="0">
              <a:solidFill>
                <a:schemeClr val="bg2">
                  <a:lumMod val="10000"/>
                </a:schemeClr>
              </a:solidFill>
              <a:latin typeface="Aileron Heavy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65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5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 txBox="1">
            <a:spLocks/>
          </p:cNvSpPr>
          <p:nvPr/>
        </p:nvSpPr>
        <p:spPr>
          <a:xfrm>
            <a:off x="838200" y="1935747"/>
            <a:ext cx="10617200" cy="41776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Term frequency – inverse document frequency</a:t>
            </a:r>
            <a:endParaRPr lang="en-GB" dirty="0">
              <a:solidFill>
                <a:schemeClr val="bg1"/>
              </a:solidFill>
              <a:latin typeface="Aileron Bold" panose="00000800000000000000" pitchFamily="50" charset="0"/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‘’’ </a:t>
            </a:r>
            <a:r>
              <a:rPr lang="en-GB" sz="1800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TV</a:t>
            </a:r>
            <a:r>
              <a:rPr lang="en-GB" sz="1800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Aileron Bold" panose="00000800000000000000" pitchFamily="50" charset="0"/>
              </a:rPr>
              <a:t>future in </a:t>
            </a:r>
            <a:r>
              <a:rPr lang="en-GB" sz="1800" dirty="0">
                <a:solidFill>
                  <a:srgbClr val="4BB3FD"/>
                </a:solidFill>
                <a:latin typeface="Aileron Bold" panose="00000800000000000000" pitchFamily="50" charset="0"/>
              </a:rPr>
              <a:t>the</a:t>
            </a:r>
            <a:r>
              <a:rPr lang="en-GB" sz="1800" dirty="0">
                <a:solidFill>
                  <a:schemeClr val="bg1"/>
                </a:solidFill>
                <a:latin typeface="Aileron Bold" panose="00000800000000000000" pitchFamily="50" charset="0"/>
              </a:rPr>
              <a:t> hands of viewers with home theatre systems  plasma high-definition </a:t>
            </a:r>
            <a:r>
              <a:rPr lang="en-GB" sz="1800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TV</a:t>
            </a:r>
            <a:r>
              <a:rPr lang="en-GB" sz="1800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  </a:t>
            </a:r>
            <a:r>
              <a:rPr lang="en-GB" sz="1800" dirty="0">
                <a:solidFill>
                  <a:schemeClr val="bg1"/>
                </a:solidFill>
                <a:latin typeface="Aileron Bold" panose="00000800000000000000" pitchFamily="50" charset="0"/>
              </a:rPr>
              <a:t>and digital video recorders moving into the living room  </a:t>
            </a:r>
            <a:r>
              <a:rPr lang="en-GB" sz="1800" dirty="0">
                <a:solidFill>
                  <a:srgbClr val="4BB3FD"/>
                </a:solidFill>
                <a:latin typeface="Aileron Bold" panose="00000800000000000000" pitchFamily="50" charset="0"/>
              </a:rPr>
              <a:t>the</a:t>
            </a:r>
            <a:r>
              <a:rPr lang="en-GB" sz="1800" dirty="0">
                <a:solidFill>
                  <a:schemeClr val="bg1"/>
                </a:solidFill>
                <a:latin typeface="Aileron Bold" panose="00000800000000000000" pitchFamily="50" charset="0"/>
              </a:rPr>
              <a:t> way people watch </a:t>
            </a:r>
            <a:r>
              <a:rPr lang="en-GB" sz="1800" dirty="0" smtClean="0">
                <a:solidFill>
                  <a:srgbClr val="4BB3FD"/>
                </a:solidFill>
                <a:latin typeface="Aileron Bold" panose="00000800000000000000" pitchFamily="50" charset="0"/>
              </a:rPr>
              <a:t>the</a:t>
            </a:r>
            <a:r>
              <a:rPr lang="en-GB" sz="1800" dirty="0" smtClean="0">
                <a:solidFill>
                  <a:schemeClr val="accent6"/>
                </a:solidFill>
                <a:latin typeface="Aileron Bold" panose="00000800000000000000" pitchFamily="50" charset="0"/>
              </a:rPr>
              <a:t> </a:t>
            </a:r>
            <a:r>
              <a:rPr lang="en-GB" sz="1800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TV</a:t>
            </a:r>
            <a:r>
              <a:rPr lang="en-GB" sz="1800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 ’’’</a:t>
            </a:r>
          </a:p>
          <a:p>
            <a:pPr marL="0" indent="0">
              <a:buNone/>
            </a:pPr>
            <a:endParaRPr lang="en-GB" sz="1800" dirty="0">
              <a:solidFill>
                <a:schemeClr val="bg1"/>
              </a:solidFill>
              <a:latin typeface="Aileron Bold" panose="00000800000000000000" pitchFamily="50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Term frequency </a:t>
            </a: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– how often word appears in a file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Document frequency </a:t>
            </a: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– how often a word appears in a folder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  <a:latin typeface="Aileron Bold" panose="00000800000000000000" pitchFamily="50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If a </a:t>
            </a:r>
            <a:r>
              <a:rPr lang="en-GB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word occurs a lot </a:t>
            </a: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in a particular document then it should be </a:t>
            </a:r>
            <a:r>
              <a:rPr lang="en-GB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weighted more</a:t>
            </a: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, since that word conveys a lot of meaning in that document. However if a word is also used a </a:t>
            </a:r>
            <a:r>
              <a:rPr lang="en-GB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lot in all documents.</a:t>
            </a: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 It probably </a:t>
            </a:r>
            <a:r>
              <a:rPr lang="en-GB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doesn’t convey specific meaning.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Aileron Heavy" panose="00000A00000000000000" pitchFamily="50" charset="0"/>
              </a:rPr>
              <a:t>TF-IDF</a:t>
            </a:r>
            <a:endParaRPr lang="en-GB" dirty="0">
              <a:solidFill>
                <a:schemeClr val="bg2">
                  <a:lumMod val="10000"/>
                </a:schemeClr>
              </a:solidFill>
              <a:latin typeface="Aileron Heavy" panose="00000A00000000000000" pitchFamily="50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952443" y="3676393"/>
            <a:ext cx="314425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73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E5C5E"/>
                </a:solidFill>
              </a:rPr>
              <a:t>Notebook Break</a:t>
            </a:r>
            <a:endParaRPr lang="en-GB" dirty="0">
              <a:solidFill>
                <a:srgbClr val="FE5C5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Head over to the jupyter notebook </a:t>
            </a:r>
            <a:r>
              <a:rPr lang="en-GB" dirty="0" smtClean="0">
                <a:solidFill>
                  <a:schemeClr val="bg1"/>
                </a:solidFill>
              </a:rPr>
              <a:t>and try out some of these processing techniques.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6528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5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 txBox="1">
            <a:spLocks/>
          </p:cNvSpPr>
          <p:nvPr/>
        </p:nvSpPr>
        <p:spPr>
          <a:xfrm>
            <a:off x="838200" y="1935747"/>
            <a:ext cx="10617200" cy="417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Preparing data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Stop words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Lemmatization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N-Grams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TF-IDF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Generating Text Markov Chains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Bayes Theorem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Classifying Text Naïve Bayes</a:t>
            </a:r>
          </a:p>
          <a:p>
            <a:pPr marL="0" indent="0">
              <a:buNone/>
            </a:pPr>
            <a:endParaRPr lang="en-GB" dirty="0" smtClean="0">
              <a:solidFill>
                <a:schemeClr val="bg1"/>
              </a:solidFill>
              <a:latin typeface="Aileron Bold" panose="00000800000000000000" pitchFamily="5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Aileron Heavy" panose="00000A00000000000000" pitchFamily="50" charset="0"/>
              </a:rPr>
              <a:t>Recap</a:t>
            </a:r>
            <a:endParaRPr lang="en-GB" dirty="0">
              <a:solidFill>
                <a:schemeClr val="bg2">
                  <a:lumMod val="10000"/>
                </a:schemeClr>
              </a:solidFill>
              <a:latin typeface="Aileron Heavy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26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5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pPr algn="l"/>
            <a:r>
              <a:rPr lang="en-GB" sz="8800" dirty="0" smtClean="0">
                <a:solidFill>
                  <a:schemeClr val="bg1"/>
                </a:solidFill>
                <a:latin typeface="Aileron Heavy" panose="00000A00000000000000" pitchFamily="50" charset="0"/>
              </a:rPr>
              <a:t>Thank </a:t>
            </a:r>
            <a:r>
              <a:rPr lang="en-GB" sz="8800" dirty="0" smtClean="0">
                <a:solidFill>
                  <a:srgbClr val="FE5C5E"/>
                </a:solidFill>
                <a:latin typeface="Aileron Heavy" panose="00000A00000000000000" pitchFamily="50" charset="0"/>
              </a:rPr>
              <a:t>you</a:t>
            </a:r>
            <a:endParaRPr lang="en-GB" sz="8800" dirty="0">
              <a:solidFill>
                <a:srgbClr val="FE5C5E"/>
              </a:solidFill>
              <a:latin typeface="Aileron Heavy" panose="00000A00000000000000" pitchFamily="50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987063" y="4709611"/>
            <a:ext cx="382815" cy="3828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58490"/>
            <a:ext cx="9144000" cy="1304109"/>
          </a:xfrm>
        </p:spPr>
        <p:txBody>
          <a:bodyPr/>
          <a:lstStyle/>
          <a:p>
            <a:pPr algn="r"/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Jasamrit R</a:t>
            </a:r>
          </a:p>
          <a:p>
            <a:pPr algn="r"/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JRahala</a:t>
            </a:r>
            <a:endParaRPr lang="en-GB" dirty="0">
              <a:solidFill>
                <a:schemeClr val="bg1"/>
              </a:solidFill>
              <a:latin typeface="Aileron Bold" panose="00000800000000000000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0962" y="2281880"/>
            <a:ext cx="130159" cy="103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70043" y="4739094"/>
            <a:ext cx="616857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5C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 smtClean="0">
                <a:solidFill>
                  <a:schemeClr val="bg1"/>
                </a:solidFill>
                <a:latin typeface="Aileron Heavy" panose="00000A00000000000000" pitchFamily="50" charset="0"/>
              </a:rPr>
              <a:t>Markov Chains  </a:t>
            </a:r>
            <a:r>
              <a:rPr lang="en-GB" sz="4800" dirty="0" smtClean="0">
                <a:solidFill>
                  <a:schemeClr val="bg2">
                    <a:lumMod val="10000"/>
                  </a:schemeClr>
                </a:solidFill>
                <a:latin typeface="Aileron Heavy" panose="00000A00000000000000" pitchFamily="50" charset="0"/>
              </a:rPr>
              <a:t>| generation</a:t>
            </a:r>
            <a:endParaRPr lang="en-GB" sz="4800" dirty="0">
              <a:solidFill>
                <a:schemeClr val="bg2">
                  <a:lumMod val="10000"/>
                </a:schemeClr>
              </a:solidFill>
              <a:latin typeface="Aileron Heavy" panose="00000A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Suppose we want to generate text based on a script / passage for use in a chatbot. How can I generate relevant yet realistic text? </a:t>
            </a:r>
            <a:r>
              <a:rPr lang="en-GB" dirty="0" smtClean="0">
                <a:solidFill>
                  <a:schemeClr val="bg2">
                    <a:lumMod val="10000"/>
                  </a:schemeClr>
                </a:solidFill>
                <a:latin typeface="Aileron Bold" panose="00000800000000000000" pitchFamily="50" charset="0"/>
              </a:rPr>
              <a:t>Markov chains are the solution.</a:t>
            </a:r>
            <a:endParaRPr lang="en-GB" dirty="0">
              <a:solidFill>
                <a:schemeClr val="bg2">
                  <a:lumMod val="10000"/>
                </a:schemeClr>
              </a:solidFill>
              <a:latin typeface="Aileron Bold" panose="00000800000000000000" pitchFamily="50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905000" y="4192883"/>
            <a:ext cx="1371600" cy="1371600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8934450" y="4192883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595687" y="4467520"/>
            <a:ext cx="5019675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595686" y="5105695"/>
            <a:ext cx="5019675" cy="0"/>
          </a:xfrm>
          <a:prstGeom prst="straightConnector1">
            <a:avLst/>
          </a:prstGeom>
          <a:ln w="762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U-Turn Arrow 29"/>
          <p:cNvSpPr/>
          <p:nvPr/>
        </p:nvSpPr>
        <p:spPr>
          <a:xfrm rot="16200000">
            <a:off x="1066800" y="4559595"/>
            <a:ext cx="619125" cy="638175"/>
          </a:xfrm>
          <a:prstGeom prst="uturnArrow">
            <a:avLst>
              <a:gd name="adj1" fmla="val 15769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U-Turn Arrow 30"/>
          <p:cNvSpPr/>
          <p:nvPr/>
        </p:nvSpPr>
        <p:spPr>
          <a:xfrm rot="5400000">
            <a:off x="10520363" y="4559595"/>
            <a:ext cx="619125" cy="638175"/>
          </a:xfrm>
          <a:prstGeom prst="uturnArrow">
            <a:avLst>
              <a:gd name="adj1" fmla="val 15769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43075" y="3525250"/>
            <a:ext cx="1695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Aileron Bold" panose="00000800000000000000" pitchFamily="50" charset="0"/>
              </a:rPr>
              <a:t>Cloudy</a:t>
            </a:r>
            <a:endParaRPr lang="en-GB" sz="2400" dirty="0">
              <a:latin typeface="Aileron Bold" panose="00000800000000000000" pitchFamily="50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772525" y="3525249"/>
            <a:ext cx="1695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Sunny</a:t>
            </a:r>
            <a:endParaRPr lang="en-GB" sz="2400" dirty="0">
              <a:solidFill>
                <a:schemeClr val="bg1"/>
              </a:solidFill>
              <a:latin typeface="Aileron Bold" panose="00000800000000000000" pitchFamily="50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57800" y="3961256"/>
            <a:ext cx="1695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2">
                    <a:lumMod val="10000"/>
                  </a:schemeClr>
                </a:solidFill>
                <a:latin typeface="Aileron Bold" panose="00000800000000000000" pitchFamily="50" charset="0"/>
              </a:rPr>
              <a:t>3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  <a:latin typeface="Aileron Bold" panose="00000800000000000000" pitchFamily="50" charset="0"/>
              </a:rPr>
              <a:t>0%</a:t>
            </a:r>
            <a:endParaRPr lang="en-GB" sz="2400" dirty="0">
              <a:solidFill>
                <a:schemeClr val="bg2">
                  <a:lumMod val="10000"/>
                </a:schemeClr>
              </a:solidFill>
              <a:latin typeface="Aileron Bold" panose="00000800000000000000" pitchFamily="50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758488" y="4569120"/>
            <a:ext cx="1695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90%</a:t>
            </a:r>
            <a:endParaRPr lang="en-GB" sz="2400" dirty="0">
              <a:solidFill>
                <a:schemeClr val="bg1"/>
              </a:solidFill>
              <a:latin typeface="Aileron Bold" panose="00000800000000000000" pitchFamily="50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57800" y="5240633"/>
            <a:ext cx="1695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10%</a:t>
            </a:r>
            <a:endParaRPr lang="en-GB" sz="2400" dirty="0">
              <a:solidFill>
                <a:schemeClr val="bg1"/>
              </a:solidFill>
              <a:latin typeface="Aileron Bold" panose="00000800000000000000" pitchFamily="50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302417" y="4647849"/>
            <a:ext cx="1695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2">
                    <a:lumMod val="10000"/>
                  </a:schemeClr>
                </a:solidFill>
                <a:latin typeface="Aileron Bold" panose="00000800000000000000" pitchFamily="50" charset="0"/>
              </a:rPr>
              <a:t>7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  <a:latin typeface="Aileron Bold" panose="00000800000000000000" pitchFamily="50" charset="0"/>
              </a:rPr>
              <a:t>0%</a:t>
            </a:r>
            <a:endParaRPr lang="en-GB" sz="2400" dirty="0">
              <a:solidFill>
                <a:schemeClr val="bg2">
                  <a:lumMod val="10000"/>
                </a:schemeClr>
              </a:solidFill>
              <a:latin typeface="Aileron Bold" panose="000008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64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314404" y="496584"/>
            <a:ext cx="1371600" cy="1371600"/>
          </a:xfrm>
          <a:prstGeom prst="ellipse">
            <a:avLst/>
          </a:prstGeom>
          <a:solidFill>
            <a:srgbClr val="FE5C5E"/>
          </a:solidFill>
          <a:ln>
            <a:solidFill>
              <a:srgbClr val="FE5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4BB3FD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555209" y="4460209"/>
            <a:ext cx="5019675" cy="0"/>
          </a:xfrm>
          <a:prstGeom prst="straightConnector1">
            <a:avLst/>
          </a:prstGeom>
          <a:ln w="762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U-Turn Arrow 29"/>
          <p:cNvSpPr/>
          <p:nvPr/>
        </p:nvSpPr>
        <p:spPr>
          <a:xfrm rot="16200000">
            <a:off x="4507161" y="784566"/>
            <a:ext cx="619125" cy="638175"/>
          </a:xfrm>
          <a:prstGeom prst="uturnArrow">
            <a:avLst>
              <a:gd name="adj1" fmla="val 15769"/>
              <a:gd name="adj2" fmla="val 25000"/>
              <a:gd name="adj3" fmla="val 25000"/>
              <a:gd name="adj4" fmla="val 43750"/>
              <a:gd name="adj5" fmla="val 10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4BB3FD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52479" y="951551"/>
            <a:ext cx="1695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  <a:latin typeface="Aileron Bold" panose="00000800000000000000" pitchFamily="50" charset="0"/>
              </a:rPr>
              <a:t>English</a:t>
            </a:r>
            <a:endParaRPr lang="en-GB" sz="2400" dirty="0">
              <a:solidFill>
                <a:schemeClr val="bg2">
                  <a:lumMod val="10000"/>
                </a:schemeClr>
              </a:solidFill>
              <a:latin typeface="Aileron Bold" panose="00000800000000000000" pitchFamily="50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36108" y="872607"/>
            <a:ext cx="1695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5%</a:t>
            </a:r>
            <a:endParaRPr lang="en-GB" sz="2400" dirty="0">
              <a:solidFill>
                <a:srgbClr val="FE5C5E"/>
              </a:solidFill>
              <a:latin typeface="Aileron Bold" panose="00000800000000000000" pitchFamily="50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834437" y="3553896"/>
            <a:ext cx="1371600" cy="1371600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U-Turn Arrow 20"/>
          <p:cNvSpPr/>
          <p:nvPr/>
        </p:nvSpPr>
        <p:spPr>
          <a:xfrm rot="5400000" flipH="1">
            <a:off x="10377486" y="3920607"/>
            <a:ext cx="619125" cy="638175"/>
          </a:xfrm>
          <a:prstGeom prst="uturnArrow">
            <a:avLst>
              <a:gd name="adj1" fmla="val 15769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72512" y="4008863"/>
            <a:ext cx="1695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Science</a:t>
            </a:r>
            <a:endParaRPr lang="en-GB" sz="2400" dirty="0">
              <a:solidFill>
                <a:schemeClr val="bg1"/>
              </a:solidFill>
              <a:latin typeface="Aileron Bold" panose="00000800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496551" y="4083899"/>
            <a:ext cx="1695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2">
                    <a:lumMod val="10000"/>
                  </a:schemeClr>
                </a:solidFill>
                <a:latin typeface="Aileron Bold" panose="00000800000000000000" pitchFamily="50" charset="0"/>
              </a:rPr>
              <a:t>5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  <a:latin typeface="Aileron Bold" panose="00000800000000000000" pitchFamily="50" charset="0"/>
              </a:rPr>
              <a:t>%</a:t>
            </a:r>
            <a:endParaRPr lang="en-GB" sz="2400" dirty="0">
              <a:solidFill>
                <a:schemeClr val="bg2">
                  <a:lumMod val="10000"/>
                </a:schemeClr>
              </a:solidFill>
              <a:latin typeface="Aileron Bold" panose="00000800000000000000" pitchFamily="50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021685" y="3553896"/>
            <a:ext cx="1371600" cy="13716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U-Turn Arrow 26"/>
          <p:cNvSpPr/>
          <p:nvPr/>
        </p:nvSpPr>
        <p:spPr>
          <a:xfrm rot="16200000">
            <a:off x="1214442" y="3841878"/>
            <a:ext cx="619125" cy="638175"/>
          </a:xfrm>
          <a:prstGeom prst="uturnArrow">
            <a:avLst>
              <a:gd name="adj1" fmla="val 15769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59760" y="4008863"/>
            <a:ext cx="1695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Math</a:t>
            </a:r>
            <a:endParaRPr lang="en-GB" sz="2400" dirty="0">
              <a:solidFill>
                <a:srgbClr val="FE5C5E"/>
              </a:solidFill>
              <a:latin typeface="Aileron Bold" panose="00000800000000000000" pitchFamily="50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-80956" y="3930132"/>
            <a:ext cx="1695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bg2">
                    <a:lumMod val="75000"/>
                  </a:schemeClr>
                </a:solidFill>
                <a:latin typeface="Aileron Bold" panose="00000800000000000000" pitchFamily="50" charset="0"/>
              </a:rPr>
              <a:t>10%</a:t>
            </a:r>
            <a:endParaRPr lang="en-GB" sz="2400" dirty="0">
              <a:solidFill>
                <a:schemeClr val="bg2">
                  <a:lumMod val="75000"/>
                </a:schemeClr>
              </a:solidFill>
              <a:latin typeface="Aileron Bold" panose="00000800000000000000" pitchFamily="50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555209" y="4008863"/>
            <a:ext cx="5019675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8900000" flipH="1">
            <a:off x="3170147" y="2831142"/>
            <a:ext cx="2423518" cy="0"/>
          </a:xfrm>
          <a:prstGeom prst="straightConnector1">
            <a:avLst/>
          </a:prstGeom>
          <a:ln w="76200">
            <a:solidFill>
              <a:srgbClr val="FE5C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8900000">
            <a:off x="2850997" y="2511992"/>
            <a:ext cx="2423518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800000" flipH="1">
            <a:off x="6459911" y="2678889"/>
            <a:ext cx="2423518" cy="0"/>
          </a:xfrm>
          <a:prstGeom prst="straightConnector1">
            <a:avLst/>
          </a:prstGeom>
          <a:ln w="762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800000">
            <a:off x="6685584" y="2288011"/>
            <a:ext cx="2423518" cy="0"/>
          </a:xfrm>
          <a:prstGeom prst="straightConnector1">
            <a:avLst/>
          </a:prstGeom>
          <a:ln w="76200">
            <a:solidFill>
              <a:srgbClr val="FE5C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77337" y="2213251"/>
            <a:ext cx="1695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2">
                    <a:lumMod val="75000"/>
                  </a:schemeClr>
                </a:solidFill>
                <a:latin typeface="Aileron Bold" panose="00000800000000000000" pitchFamily="50" charset="0"/>
              </a:rPr>
              <a:t>8</a:t>
            </a:r>
            <a:r>
              <a:rPr lang="en-GB" sz="2400" dirty="0" smtClean="0">
                <a:solidFill>
                  <a:schemeClr val="bg2">
                    <a:lumMod val="75000"/>
                  </a:schemeClr>
                </a:solidFill>
                <a:latin typeface="Aileron Bold" panose="00000800000000000000" pitchFamily="50" charset="0"/>
              </a:rPr>
              <a:t>0%</a:t>
            </a:r>
            <a:endParaRPr lang="en-GB" sz="2400" dirty="0">
              <a:solidFill>
                <a:schemeClr val="bg2">
                  <a:lumMod val="75000"/>
                </a:schemeClr>
              </a:solidFill>
              <a:latin typeface="Aileron Bold" panose="00000800000000000000" pitchFamily="50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39943" y="3457153"/>
            <a:ext cx="1695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bg2">
                    <a:lumMod val="75000"/>
                  </a:schemeClr>
                </a:solidFill>
                <a:latin typeface="Aileron Bold" panose="00000800000000000000" pitchFamily="50" charset="0"/>
              </a:rPr>
              <a:t>10%</a:t>
            </a:r>
            <a:endParaRPr lang="en-GB" sz="2400" dirty="0">
              <a:solidFill>
                <a:schemeClr val="bg2">
                  <a:lumMod val="75000"/>
                </a:schemeClr>
              </a:solidFill>
              <a:latin typeface="Aileron Bold" panose="00000800000000000000" pitchFamily="50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413233" y="1763447"/>
            <a:ext cx="16954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FE5C5E"/>
                </a:solidFill>
                <a:latin typeface="Aileron Bold" panose="00000800000000000000" pitchFamily="50" charset="0"/>
              </a:rPr>
              <a:t>5</a:t>
            </a:r>
            <a:r>
              <a:rPr lang="en-GB" sz="2400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0%</a:t>
            </a:r>
            <a:endParaRPr lang="en-GB" sz="2400" dirty="0">
              <a:solidFill>
                <a:srgbClr val="FE5C5E"/>
              </a:solidFill>
              <a:latin typeface="Aileron Bold" panose="00000800000000000000" pitchFamily="50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52838" y="2683036"/>
            <a:ext cx="16954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45%</a:t>
            </a:r>
            <a:endParaRPr lang="en-GB" sz="2400" dirty="0">
              <a:solidFill>
                <a:srgbClr val="FE5C5E"/>
              </a:solidFill>
              <a:latin typeface="Aileron Bold" panose="00000800000000000000" pitchFamily="50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01114" y="2683036"/>
            <a:ext cx="16954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  <a:latin typeface="Aileron Bold" panose="00000800000000000000" pitchFamily="50" charset="0"/>
              </a:rPr>
              <a:t>10%</a:t>
            </a:r>
            <a:endParaRPr lang="en-GB" sz="2400" dirty="0">
              <a:solidFill>
                <a:schemeClr val="bg2">
                  <a:lumMod val="10000"/>
                </a:schemeClr>
              </a:solidFill>
              <a:latin typeface="Aileron Bold" panose="00000800000000000000" pitchFamily="50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17321" y="4552148"/>
            <a:ext cx="16954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  <a:latin typeface="Aileron Bold" panose="00000800000000000000" pitchFamily="50" charset="0"/>
              </a:rPr>
              <a:t>85%</a:t>
            </a:r>
            <a:endParaRPr lang="en-GB" sz="2400" dirty="0">
              <a:solidFill>
                <a:schemeClr val="bg2">
                  <a:lumMod val="10000"/>
                </a:schemeClr>
              </a:solidFill>
              <a:latin typeface="Aileron Bold" panose="00000800000000000000" pitchFamily="50" charset="0"/>
            </a:endParaRPr>
          </a:p>
        </p:txBody>
      </p:sp>
      <p:sp>
        <p:nvSpPr>
          <p:cNvPr id="50" name="Content Placeholder 2"/>
          <p:cNvSpPr>
            <a:spLocks noGrp="1"/>
          </p:cNvSpPr>
          <p:nvPr>
            <p:ph idx="1"/>
          </p:nvPr>
        </p:nvSpPr>
        <p:spPr>
          <a:xfrm>
            <a:off x="838200" y="5506769"/>
            <a:ext cx="10515600" cy="93059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GB" dirty="0" smtClean="0">
                <a:solidFill>
                  <a:srgbClr val="2C2536"/>
                </a:solidFill>
                <a:latin typeface="Aileron Bold" panose="00000800000000000000" pitchFamily="50" charset="0"/>
              </a:rPr>
              <a:t>But how does this relate to text?</a:t>
            </a:r>
            <a:endParaRPr lang="en-GB" dirty="0">
              <a:solidFill>
                <a:srgbClr val="2C2536"/>
              </a:solidFill>
              <a:latin typeface="Aileron Bold" panose="000008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55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5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867400" y="2221707"/>
            <a:ext cx="3038475" cy="485775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 smtClean="0">
                <a:solidFill>
                  <a:schemeClr val="bg1"/>
                </a:solidFill>
                <a:latin typeface="Aileron Heavy" panose="00000A00000000000000" pitchFamily="50" charset="0"/>
              </a:rPr>
              <a:t>“ The cat ran over the roof ”</a:t>
            </a:r>
            <a:endParaRPr lang="en-GB" sz="4800" dirty="0">
              <a:solidFill>
                <a:schemeClr val="accent2"/>
              </a:solidFill>
              <a:latin typeface="Aileron Heavy" panose="00000A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Assuming that the words of the sentence above fit the  </a:t>
            </a:r>
            <a:r>
              <a:rPr lang="en-GB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Markov property </a:t>
            </a: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we can build a 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ileron Bold" panose="00000800000000000000" pitchFamily="50" charset="0"/>
              </a:rPr>
              <a:t>M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  <a:latin typeface="Aileron Bold" panose="00000800000000000000" pitchFamily="50" charset="0"/>
              </a:rPr>
              <a:t>arkov chain</a:t>
            </a:r>
            <a:r>
              <a:rPr lang="en-GB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.</a:t>
            </a:r>
            <a:endParaRPr lang="en-GB" dirty="0">
              <a:solidFill>
                <a:schemeClr val="bg1"/>
              </a:solidFill>
              <a:latin typeface="Aileron Bold" panose="00000800000000000000" pitchFamily="50" charset="0"/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  <a:latin typeface="Aileron Bold" panose="00000800000000000000" pitchFamily="5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9150" y="2962274"/>
            <a:ext cx="9820275" cy="54292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i="1" dirty="0">
                <a:solidFill>
                  <a:srgbClr val="FE5C5E"/>
                </a:solidFill>
                <a:latin typeface="Aileron Bold" panose="00000800000000000000" pitchFamily="50" charset="0"/>
              </a:rPr>
              <a:t>probability of each event depends only on the state attained in </a:t>
            </a:r>
            <a:r>
              <a:rPr lang="en-GB" sz="2000" i="1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the previous </a:t>
            </a:r>
            <a:r>
              <a:rPr lang="en-GB" sz="2000" i="1" dirty="0">
                <a:solidFill>
                  <a:srgbClr val="FE5C5E"/>
                </a:solidFill>
                <a:latin typeface="Aileron Bold" panose="00000800000000000000" pitchFamily="50" charset="0"/>
              </a:rPr>
              <a:t>event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19149" y="3572668"/>
            <a:ext cx="9820275" cy="260429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 Split </a:t>
            </a:r>
            <a:r>
              <a:rPr lang="en-GB" sz="2000" dirty="0" smtClean="0">
                <a:solidFill>
                  <a:schemeClr val="bg1">
                    <a:lumMod val="95000"/>
                  </a:schemeClr>
                </a:solidFill>
                <a:latin typeface="Aileron Bold" panose="00000800000000000000" pitchFamily="50" charset="0"/>
              </a:rPr>
              <a:t>the sentence into individual words / letters</a:t>
            </a:r>
            <a:endParaRPr lang="en-GB" sz="2000" dirty="0" smtClean="0">
              <a:solidFill>
                <a:schemeClr val="accent2"/>
              </a:solidFill>
              <a:latin typeface="Aileron Bold" panose="00000800000000000000" pitchFamily="50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 </a:t>
            </a:r>
            <a:r>
              <a:rPr lang="en-GB" sz="2000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T</a:t>
            </a:r>
            <a:r>
              <a:rPr lang="en-GB" sz="2000" dirty="0" smtClean="0">
                <a:solidFill>
                  <a:schemeClr val="bg1">
                    <a:lumMod val="95000"/>
                  </a:schemeClr>
                </a:solidFill>
                <a:latin typeface="Aileron Bold" panose="00000800000000000000" pitchFamily="50" charset="0"/>
              </a:rPr>
              <a:t>reat each word as a </a:t>
            </a:r>
            <a:r>
              <a:rPr lang="en-GB" sz="2000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‘state’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 Update </a:t>
            </a:r>
            <a:r>
              <a:rPr lang="en-GB" sz="2000" dirty="0" smtClean="0">
                <a:solidFill>
                  <a:schemeClr val="bg1">
                    <a:lumMod val="95000"/>
                  </a:schemeClr>
                </a:solidFill>
                <a:latin typeface="Aileron Bold" panose="00000800000000000000" pitchFamily="50" charset="0"/>
              </a:rPr>
              <a:t>the probability of each state moving into the next state / next word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 Generate</a:t>
            </a:r>
            <a:r>
              <a:rPr lang="en-GB" sz="2000" dirty="0" smtClean="0">
                <a:solidFill>
                  <a:schemeClr val="bg1">
                    <a:lumMod val="95000"/>
                  </a:schemeClr>
                </a:solidFill>
                <a:latin typeface="Aileron Bold" panose="00000800000000000000" pitchFamily="50" charset="0"/>
              </a:rPr>
              <a:t> a sentence by using the probabilities  created</a:t>
            </a:r>
          </a:p>
          <a:p>
            <a:endParaRPr lang="en-GB" sz="2000" dirty="0" smtClean="0">
              <a:solidFill>
                <a:schemeClr val="bg1">
                  <a:lumMod val="95000"/>
                </a:schemeClr>
              </a:solidFill>
              <a:latin typeface="Aileron Bold" panose="00000800000000000000" pitchFamily="50" charset="0"/>
            </a:endParaRPr>
          </a:p>
          <a:p>
            <a:r>
              <a:rPr lang="en-GB" sz="2000" dirty="0" smtClean="0">
                <a:solidFill>
                  <a:schemeClr val="bg1">
                    <a:lumMod val="95000"/>
                  </a:schemeClr>
                </a:solidFill>
                <a:latin typeface="Aileron Bold" panose="00000800000000000000" pitchFamily="50" charset="0"/>
              </a:rPr>
              <a:t>Repeat for each sentence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i="1" dirty="0">
              <a:solidFill>
                <a:schemeClr val="accent2"/>
              </a:solidFill>
              <a:latin typeface="Aileron Bold" panose="000008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00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5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800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1. Split </a:t>
            </a:r>
            <a:r>
              <a:rPr lang="en-GB" sz="4800" dirty="0" smtClean="0">
                <a:solidFill>
                  <a:schemeClr val="bg1">
                    <a:lumMod val="95000"/>
                  </a:schemeClr>
                </a:solidFill>
                <a:latin typeface="Aileron Bold" panose="00000800000000000000" pitchFamily="50" charset="0"/>
              </a:rPr>
              <a:t>the sentence into individual words / letters</a:t>
            </a:r>
            <a:endParaRPr lang="en-GB" sz="4800" dirty="0">
              <a:solidFill>
                <a:schemeClr val="accent2"/>
              </a:solidFill>
              <a:latin typeface="Aileron Heavy" panose="00000A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37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4800" dirty="0" smtClean="0">
                <a:solidFill>
                  <a:schemeClr val="bg1"/>
                </a:solidFill>
                <a:latin typeface="Aileron Heavy" panose="00000A00000000000000" pitchFamily="50" charset="0"/>
              </a:rPr>
              <a:t>“ The </a:t>
            </a:r>
            <a:r>
              <a:rPr lang="en-GB" sz="4800" dirty="0">
                <a:solidFill>
                  <a:schemeClr val="bg1"/>
                </a:solidFill>
                <a:latin typeface="Aileron Heavy" panose="00000A00000000000000" pitchFamily="50" charset="0"/>
              </a:rPr>
              <a:t>cat ran over the roof </a:t>
            </a:r>
            <a:r>
              <a:rPr lang="en-GB" sz="4800" dirty="0" smtClean="0">
                <a:solidFill>
                  <a:schemeClr val="bg1"/>
                </a:solidFill>
                <a:latin typeface="Aileron Heavy" panose="00000A00000000000000" pitchFamily="50" charset="0"/>
              </a:rPr>
              <a:t>”</a:t>
            </a:r>
          </a:p>
          <a:p>
            <a:pPr marL="0" indent="0">
              <a:buNone/>
            </a:pPr>
            <a:endParaRPr lang="en-GB" sz="800" dirty="0" smtClean="0">
              <a:solidFill>
                <a:schemeClr val="bg1"/>
              </a:solidFill>
              <a:latin typeface="Aileron Heavy" panose="00000A00000000000000" pitchFamily="50" charset="0"/>
            </a:endParaRPr>
          </a:p>
          <a:p>
            <a:pPr marL="0" indent="0">
              <a:buNone/>
            </a:pPr>
            <a:r>
              <a:rPr lang="en-GB" sz="4800" dirty="0" smtClean="0">
                <a:solidFill>
                  <a:schemeClr val="bg1"/>
                </a:solidFill>
                <a:latin typeface="Aileron Heavy" panose="00000A00000000000000" pitchFamily="50" charset="0"/>
              </a:rPr>
              <a:t>[The, cat, ran, over, the, roof]</a:t>
            </a:r>
            <a:endParaRPr lang="en-GB" sz="4800" dirty="0" smtClean="0">
              <a:solidFill>
                <a:schemeClr val="bg1"/>
              </a:solidFill>
              <a:latin typeface="Aileron Bold" panose="00000800000000000000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47800" y="3535681"/>
            <a:ext cx="971550" cy="45719"/>
          </a:xfrm>
          <a:prstGeom prst="rect">
            <a:avLst/>
          </a:prstGeom>
          <a:solidFill>
            <a:srgbClr val="FE5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543175" y="3535681"/>
            <a:ext cx="971550" cy="45719"/>
          </a:xfrm>
          <a:prstGeom prst="rect">
            <a:avLst/>
          </a:prstGeom>
          <a:solidFill>
            <a:srgbClr val="FE5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638550" y="3535681"/>
            <a:ext cx="971550" cy="45719"/>
          </a:xfrm>
          <a:prstGeom prst="rect">
            <a:avLst/>
          </a:prstGeom>
          <a:solidFill>
            <a:srgbClr val="FE5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733925" y="3535681"/>
            <a:ext cx="1296000" cy="45719"/>
          </a:xfrm>
          <a:prstGeom prst="rect">
            <a:avLst/>
          </a:prstGeom>
          <a:solidFill>
            <a:srgbClr val="FE5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153750" y="3535681"/>
            <a:ext cx="971550" cy="45719"/>
          </a:xfrm>
          <a:prstGeom prst="rect">
            <a:avLst/>
          </a:prstGeom>
          <a:solidFill>
            <a:srgbClr val="FE5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7249125" y="3537268"/>
            <a:ext cx="1260000" cy="45719"/>
          </a:xfrm>
          <a:prstGeom prst="rect">
            <a:avLst/>
          </a:prstGeom>
          <a:solidFill>
            <a:srgbClr val="FE5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48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5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800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2.</a:t>
            </a:r>
            <a:r>
              <a:rPr lang="en-GB" sz="4800" dirty="0" smtClean="0">
                <a:solidFill>
                  <a:schemeClr val="accent2"/>
                </a:solidFill>
                <a:latin typeface="Aileron Bold" panose="00000800000000000000" pitchFamily="50" charset="0"/>
              </a:rPr>
              <a:t> </a:t>
            </a:r>
            <a:r>
              <a:rPr lang="en-GB" sz="4800" dirty="0" smtClean="0">
                <a:solidFill>
                  <a:schemeClr val="bg1"/>
                </a:solidFill>
                <a:latin typeface="Aileron Bold" panose="00000800000000000000" pitchFamily="50" charset="0"/>
              </a:rPr>
              <a:t>T</a:t>
            </a:r>
            <a:r>
              <a:rPr lang="en-GB" sz="4800" dirty="0" smtClean="0">
                <a:solidFill>
                  <a:schemeClr val="bg1">
                    <a:lumMod val="95000"/>
                  </a:schemeClr>
                </a:solidFill>
                <a:latin typeface="Aileron Bold" panose="00000800000000000000" pitchFamily="50" charset="0"/>
              </a:rPr>
              <a:t>reat each word as a </a:t>
            </a:r>
            <a:r>
              <a:rPr lang="en-GB" sz="4800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‘state’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370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GB" sz="800" dirty="0" smtClean="0">
              <a:solidFill>
                <a:schemeClr val="bg1"/>
              </a:solidFill>
              <a:latin typeface="Aileron Heavy" panose="00000A00000000000000" pitchFamily="50" charset="0"/>
            </a:endParaRPr>
          </a:p>
          <a:p>
            <a:pPr marL="0" indent="0">
              <a:buNone/>
            </a:pPr>
            <a:r>
              <a:rPr lang="en-GB" sz="4800" dirty="0" smtClean="0">
                <a:solidFill>
                  <a:schemeClr val="bg1"/>
                </a:solidFill>
                <a:latin typeface="Aileron Heavy" panose="00000A00000000000000" pitchFamily="50" charset="0"/>
              </a:rPr>
              <a:t>[The, cat, ran, over, the, roof]</a:t>
            </a:r>
            <a:endParaRPr lang="en-GB" sz="4800" dirty="0" smtClean="0">
              <a:solidFill>
                <a:schemeClr val="bg1"/>
              </a:solidFill>
              <a:latin typeface="Aileron Bold" panose="00000800000000000000" pitchFamily="50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8200" y="3581399"/>
            <a:ext cx="1295401" cy="12954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  <a:latin typeface="Aileron Bold" panose="00000800000000000000" pitchFamily="50" charset="0"/>
              </a:rPr>
              <a:t>The</a:t>
            </a:r>
            <a:endParaRPr lang="en-GB" sz="2400" dirty="0">
              <a:solidFill>
                <a:schemeClr val="bg2">
                  <a:lumMod val="10000"/>
                </a:schemeClr>
              </a:solidFill>
              <a:latin typeface="Aileron Bold" panose="00000800000000000000" pitchFamily="50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419350" y="3581399"/>
            <a:ext cx="1295401" cy="12954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  <a:latin typeface="Aileron Bold" panose="00000800000000000000" pitchFamily="50" charset="0"/>
              </a:rPr>
              <a:t>Cat</a:t>
            </a:r>
            <a:endParaRPr lang="en-GB" sz="2400" dirty="0">
              <a:solidFill>
                <a:schemeClr val="bg2">
                  <a:lumMod val="10000"/>
                </a:schemeClr>
              </a:solidFill>
              <a:latin typeface="Aileron Bold" panose="00000800000000000000" pitchFamily="50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000500" y="3581401"/>
            <a:ext cx="1295401" cy="12954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  <a:latin typeface="Aileron Bold" panose="00000800000000000000" pitchFamily="50" charset="0"/>
              </a:rPr>
              <a:t>Ran</a:t>
            </a:r>
            <a:endParaRPr lang="en-GB" sz="2400" dirty="0">
              <a:solidFill>
                <a:schemeClr val="bg2">
                  <a:lumMod val="10000"/>
                </a:schemeClr>
              </a:solidFill>
              <a:latin typeface="Aileron Bold" panose="00000800000000000000" pitchFamily="50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685925" y="4910135"/>
            <a:ext cx="1295401" cy="12954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  <a:latin typeface="Aileron Bold" panose="00000800000000000000" pitchFamily="50" charset="0"/>
              </a:rPr>
              <a:t>Over</a:t>
            </a:r>
            <a:endParaRPr lang="en-GB" sz="2400" dirty="0">
              <a:solidFill>
                <a:schemeClr val="bg2">
                  <a:lumMod val="10000"/>
                </a:schemeClr>
              </a:solidFill>
              <a:latin typeface="Aileron Bold" panose="00000800000000000000" pitchFamily="50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267075" y="4910134"/>
            <a:ext cx="1295401" cy="12954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  <a:latin typeface="Aileron Bold" panose="00000800000000000000" pitchFamily="50" charset="0"/>
              </a:rPr>
              <a:t>Roof</a:t>
            </a:r>
            <a:endParaRPr lang="en-GB" sz="2400" dirty="0">
              <a:solidFill>
                <a:schemeClr val="bg2">
                  <a:lumMod val="10000"/>
                </a:schemeClr>
              </a:solidFill>
              <a:latin typeface="Aileron Bold" panose="00000800000000000000" pitchFamily="50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62736" y="4229099"/>
            <a:ext cx="1295401" cy="1295401"/>
          </a:xfrm>
          <a:prstGeom prst="ellipse">
            <a:avLst/>
          </a:prstGeom>
          <a:solidFill>
            <a:srgbClr val="FE5C5E"/>
          </a:solidFill>
          <a:ln>
            <a:solidFill>
              <a:srgbClr val="FE5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  <a:latin typeface="Aileron Bold" panose="00000800000000000000" pitchFamily="50" charset="0"/>
              </a:rPr>
              <a:t>My state</a:t>
            </a:r>
            <a:endParaRPr lang="en-GB" sz="2400" dirty="0">
              <a:solidFill>
                <a:schemeClr val="bg2">
                  <a:lumMod val="10000"/>
                </a:schemeClr>
              </a:solidFill>
              <a:latin typeface="Aileron Bold" panose="00000800000000000000" pitchFamily="50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839072" y="3895725"/>
            <a:ext cx="1558326" cy="638176"/>
          </a:xfrm>
          <a:prstGeom prst="straightConnector1">
            <a:avLst/>
          </a:prstGeom>
          <a:ln w="57150">
            <a:solidFill>
              <a:srgbClr val="FE5C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886694" y="4850732"/>
            <a:ext cx="1654564" cy="54584"/>
          </a:xfrm>
          <a:prstGeom prst="straightConnector1">
            <a:avLst/>
          </a:prstGeom>
          <a:ln w="57150">
            <a:solidFill>
              <a:srgbClr val="FE5C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766645" y="5225773"/>
            <a:ext cx="1630753" cy="615558"/>
          </a:xfrm>
          <a:prstGeom prst="straightConnector1">
            <a:avLst/>
          </a:prstGeom>
          <a:ln w="57150">
            <a:solidFill>
              <a:srgbClr val="FE5C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853606" y="4203031"/>
            <a:ext cx="1295401" cy="1295401"/>
          </a:xfrm>
          <a:prstGeom prst="ellipse">
            <a:avLst/>
          </a:prstGeom>
          <a:solidFill>
            <a:srgbClr val="FE5C5E"/>
          </a:solidFill>
          <a:ln>
            <a:solidFill>
              <a:srgbClr val="FE5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  <a:latin typeface="Aileron Bold" panose="00000800000000000000" pitchFamily="50" charset="0"/>
              </a:rPr>
              <a:t>Next states</a:t>
            </a:r>
            <a:endParaRPr lang="en-GB" sz="2000" dirty="0">
              <a:solidFill>
                <a:schemeClr val="bg2">
                  <a:lumMod val="10000"/>
                </a:schemeClr>
              </a:solidFill>
              <a:latin typeface="Aileron Bold" panose="00000800000000000000" pitchFamily="50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528396" y="3277143"/>
            <a:ext cx="2371160" cy="272646"/>
          </a:xfrm>
          <a:prstGeom prst="roundRect">
            <a:avLst/>
          </a:prstGeom>
          <a:solidFill>
            <a:srgbClr val="FE5C5E"/>
          </a:solidFill>
          <a:ln>
            <a:solidFill>
              <a:srgbClr val="FE5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bg2">
                    <a:lumMod val="10000"/>
                  </a:schemeClr>
                </a:solidFill>
                <a:latin typeface="Aileron Bold" panose="00000800000000000000" pitchFamily="50" charset="0"/>
              </a:rPr>
              <a:t>Probabilities of changing state</a:t>
            </a:r>
            <a:endParaRPr lang="en-GB" sz="900" dirty="0">
              <a:solidFill>
                <a:schemeClr val="bg2">
                  <a:lumMod val="10000"/>
                </a:schemeClr>
              </a:solidFill>
              <a:latin typeface="Aileron Bold" panose="000008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65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5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800" dirty="0">
                <a:solidFill>
                  <a:srgbClr val="FE5C5E"/>
                </a:solidFill>
                <a:latin typeface="Aileron Bold" panose="00000800000000000000" pitchFamily="50" charset="0"/>
              </a:rPr>
              <a:t>3</a:t>
            </a:r>
            <a:r>
              <a:rPr lang="en-GB" sz="4800" dirty="0" smtClean="0">
                <a:solidFill>
                  <a:srgbClr val="FE5C5E"/>
                </a:solidFill>
                <a:latin typeface="Aileron Bold" panose="00000800000000000000" pitchFamily="50" charset="0"/>
              </a:rPr>
              <a:t>. Update </a:t>
            </a:r>
            <a:r>
              <a:rPr lang="en-GB" sz="4800" dirty="0" smtClean="0">
                <a:solidFill>
                  <a:schemeClr val="bg1">
                    <a:lumMod val="95000"/>
                  </a:schemeClr>
                </a:solidFill>
                <a:latin typeface="Aileron Bold" panose="00000800000000000000" pitchFamily="50" charset="0"/>
              </a:rPr>
              <a:t>the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2721"/>
            <a:ext cx="10515600" cy="10604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GB" sz="800" dirty="0" smtClean="0">
              <a:solidFill>
                <a:schemeClr val="bg1"/>
              </a:solidFill>
              <a:latin typeface="Aileron Heavy" panose="00000A00000000000000" pitchFamily="50" charset="0"/>
            </a:endParaRPr>
          </a:p>
          <a:p>
            <a:pPr marL="0" indent="0">
              <a:buNone/>
            </a:pPr>
            <a:r>
              <a:rPr lang="en-GB" sz="4800" dirty="0" smtClean="0">
                <a:solidFill>
                  <a:schemeClr val="bg1"/>
                </a:solidFill>
                <a:latin typeface="Aileron Heavy" panose="00000A00000000000000" pitchFamily="50" charset="0"/>
              </a:rPr>
              <a:t>[The, cat, ran, over, the, roof]</a:t>
            </a:r>
            <a:endParaRPr lang="en-GB" sz="4800" dirty="0" smtClean="0">
              <a:solidFill>
                <a:schemeClr val="bg1"/>
              </a:solidFill>
              <a:latin typeface="Aileron Bold" panose="00000800000000000000" pitchFamily="50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667000" y="3020857"/>
            <a:ext cx="6200776" cy="3345259"/>
            <a:chOff x="2057399" y="2808284"/>
            <a:chExt cx="7000880" cy="3776908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3164097" y="3984473"/>
              <a:ext cx="4084428" cy="1549532"/>
            </a:xfrm>
            <a:prstGeom prst="straightConnector1">
              <a:avLst/>
            </a:prstGeom>
            <a:ln w="57150">
              <a:solidFill>
                <a:srgbClr val="FE5C5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8108840" y="4292618"/>
              <a:ext cx="301738" cy="1144658"/>
            </a:xfrm>
            <a:prstGeom prst="straightConnector1">
              <a:avLst/>
            </a:prstGeom>
            <a:ln w="57150">
              <a:solidFill>
                <a:srgbClr val="FE5C5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7058025" y="3567328"/>
              <a:ext cx="915753" cy="49196"/>
            </a:xfrm>
            <a:prstGeom prst="straightConnector1">
              <a:avLst/>
            </a:prstGeom>
            <a:ln w="57150">
              <a:solidFill>
                <a:srgbClr val="FE5C5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 flipV="1">
              <a:off x="3581400" y="3649678"/>
              <a:ext cx="2173050" cy="36714"/>
            </a:xfrm>
            <a:prstGeom prst="straightConnector1">
              <a:avLst/>
            </a:prstGeom>
            <a:ln w="57150">
              <a:solidFill>
                <a:srgbClr val="FE5C5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755876" y="4287833"/>
              <a:ext cx="968399" cy="992041"/>
            </a:xfrm>
            <a:prstGeom prst="straightConnector1">
              <a:avLst/>
            </a:prstGeom>
            <a:ln w="57150">
              <a:solidFill>
                <a:srgbClr val="FE5C5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2057399" y="3102740"/>
              <a:ext cx="1295401" cy="12954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solidFill>
                    <a:schemeClr val="bg2">
                      <a:lumMod val="10000"/>
                    </a:schemeClr>
                  </a:solidFill>
                  <a:latin typeface="Aileron Bold" panose="00000800000000000000" pitchFamily="50" charset="0"/>
                </a:rPr>
                <a:t>The</a:t>
              </a:r>
              <a:endParaRPr lang="en-GB" sz="2400" dirty="0">
                <a:solidFill>
                  <a:schemeClr val="bg2">
                    <a:lumMod val="10000"/>
                  </a:schemeClr>
                </a:solidFill>
                <a:latin typeface="Aileron Bold" panose="00000800000000000000" pitchFamily="50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326077" y="5289791"/>
              <a:ext cx="1295401" cy="12954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solidFill>
                    <a:schemeClr val="bg2">
                      <a:lumMod val="10000"/>
                    </a:schemeClr>
                  </a:solidFill>
                  <a:latin typeface="Aileron Bold" panose="00000800000000000000" pitchFamily="50" charset="0"/>
                </a:rPr>
                <a:t>Cat</a:t>
              </a:r>
              <a:endParaRPr lang="en-GB" sz="2400" dirty="0">
                <a:solidFill>
                  <a:schemeClr val="bg2">
                    <a:lumMod val="10000"/>
                  </a:schemeClr>
                </a:solidFill>
                <a:latin typeface="Aileron Bold" panose="00000800000000000000" pitchFamily="50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762878" y="2808284"/>
              <a:ext cx="1295401" cy="12954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solidFill>
                    <a:schemeClr val="bg2">
                      <a:lumMod val="10000"/>
                    </a:schemeClr>
                  </a:solidFill>
                  <a:latin typeface="Aileron Bold" panose="00000800000000000000" pitchFamily="50" charset="0"/>
                </a:rPr>
                <a:t>Ran</a:t>
              </a:r>
              <a:endParaRPr lang="en-GB" sz="2400" dirty="0">
                <a:solidFill>
                  <a:schemeClr val="bg2">
                    <a:lumMod val="10000"/>
                  </a:schemeClr>
                </a:solidFill>
                <a:latin typeface="Aileron Bold" panose="00000800000000000000" pitchFamily="50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488876" y="3027255"/>
              <a:ext cx="1295401" cy="12954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 smtClean="0">
                  <a:solidFill>
                    <a:schemeClr val="bg2">
                      <a:lumMod val="10000"/>
                    </a:schemeClr>
                  </a:solidFill>
                  <a:latin typeface="Aileron Bold" panose="00000800000000000000" pitchFamily="50" charset="0"/>
                </a:rPr>
                <a:t>Over</a:t>
              </a:r>
              <a:endParaRPr lang="en-GB" sz="2000" dirty="0">
                <a:solidFill>
                  <a:schemeClr val="bg2">
                    <a:lumMod val="10000"/>
                  </a:schemeClr>
                </a:solidFill>
                <a:latin typeface="Aileron Bold" panose="00000800000000000000" pitchFamily="50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3556335" y="5289791"/>
              <a:ext cx="1295401" cy="12954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 smtClean="0">
                  <a:solidFill>
                    <a:schemeClr val="bg2">
                      <a:lumMod val="10000"/>
                    </a:schemeClr>
                  </a:solidFill>
                  <a:latin typeface="Aileron Bold" panose="00000800000000000000" pitchFamily="50" charset="0"/>
                </a:rPr>
                <a:t>Roof</a:t>
              </a:r>
              <a:endParaRPr lang="en-GB" sz="2000" dirty="0">
                <a:solidFill>
                  <a:schemeClr val="bg2">
                    <a:lumMod val="10000"/>
                  </a:schemeClr>
                </a:solidFill>
                <a:latin typeface="Aileron Bold" panose="000008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566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1558</Words>
  <Application>Microsoft Office PowerPoint</Application>
  <PresentationFormat>Widescreen</PresentationFormat>
  <Paragraphs>296</Paragraphs>
  <Slides>37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Aileron Bold</vt:lpstr>
      <vt:lpstr>Aileron Heavy</vt:lpstr>
      <vt:lpstr>Arial</vt:lpstr>
      <vt:lpstr>Calibri</vt:lpstr>
      <vt:lpstr>Calibri Light</vt:lpstr>
      <vt:lpstr>Cambria Math</vt:lpstr>
      <vt:lpstr>Wingdings</vt:lpstr>
      <vt:lpstr>Office Theme</vt:lpstr>
      <vt:lpstr>1_Office Theme</vt:lpstr>
      <vt:lpstr>2_Office Theme</vt:lpstr>
      <vt:lpstr>3_Office Theme</vt:lpstr>
      <vt:lpstr>Natural Language Processing</vt:lpstr>
      <vt:lpstr>Agenda</vt:lpstr>
      <vt:lpstr>Real world Applications</vt:lpstr>
      <vt:lpstr>Markov Chains  | generation</vt:lpstr>
      <vt:lpstr>PowerPoint Presentation</vt:lpstr>
      <vt:lpstr>“ The cat ran over the roof ”</vt:lpstr>
      <vt:lpstr>1. Split the sentence into individual words / letters</vt:lpstr>
      <vt:lpstr>2. Treat each word as a ‘state’</vt:lpstr>
      <vt:lpstr>3. Update the states</vt:lpstr>
      <vt:lpstr>4. Generate a sentence by using the probabilities  created</vt:lpstr>
      <vt:lpstr>Music</vt:lpstr>
      <vt:lpstr>Notebook Break</vt:lpstr>
      <vt:lpstr>Naïve Bayes Classification</vt:lpstr>
      <vt:lpstr>The Problem</vt:lpstr>
      <vt:lpstr>Probabilities</vt:lpstr>
      <vt:lpstr>Bayes Theorem</vt:lpstr>
      <vt:lpstr>Puzzling Probability</vt:lpstr>
      <vt:lpstr>PowerPoint Presentation</vt:lpstr>
      <vt:lpstr>PowerPoint Presentation</vt:lpstr>
      <vt:lpstr>PowerPoint Presentation</vt:lpstr>
      <vt:lpstr>PowerPoint Presentation</vt:lpstr>
      <vt:lpstr>Applying Bayes Theorem</vt:lpstr>
      <vt:lpstr>Applying Bayes Theorem</vt:lpstr>
      <vt:lpstr>Applying Bayes Theorem</vt:lpstr>
      <vt:lpstr>Applying Bayes Theorem</vt:lpstr>
      <vt:lpstr>Laplace smoothing</vt:lpstr>
      <vt:lpstr>Laplace smoothing</vt:lpstr>
      <vt:lpstr>Decoding the Outcome</vt:lpstr>
      <vt:lpstr>Notebook Break</vt:lpstr>
      <vt:lpstr>Improving Naïve Bayes</vt:lpstr>
      <vt:lpstr>Remove stop words</vt:lpstr>
      <vt:lpstr>Lemmatization</vt:lpstr>
      <vt:lpstr>N-Grams</vt:lpstr>
      <vt:lpstr>TF-IDF</vt:lpstr>
      <vt:lpstr>Notebook Break</vt:lpstr>
      <vt:lpstr>Recap</vt:lpstr>
      <vt:lpstr>Thank you</vt:lpstr>
    </vt:vector>
  </TitlesOfParts>
  <Company>Eton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Jasamrit</dc:creator>
  <cp:lastModifiedBy>Jasamrit</cp:lastModifiedBy>
  <cp:revision>173</cp:revision>
  <dcterms:created xsi:type="dcterms:W3CDTF">2020-07-04T16:18:16Z</dcterms:created>
  <dcterms:modified xsi:type="dcterms:W3CDTF">2020-07-19T16:10:08Z</dcterms:modified>
</cp:coreProperties>
</file>