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61" r:id="rId4"/>
    <p:sldId id="259" r:id="rId5"/>
    <p:sldId id="266" r:id="rId6"/>
    <p:sldId id="267" r:id="rId7"/>
    <p:sldId id="268" r:id="rId8"/>
    <p:sldId id="269" r:id="rId9"/>
    <p:sldId id="270" r:id="rId10"/>
    <p:sldId id="263" r:id="rId11"/>
    <p:sldId id="264" r:id="rId12"/>
    <p:sldId id="265" r:id="rId13"/>
    <p:sldId id="271" r:id="rId14"/>
    <p:sldId id="280" r:id="rId15"/>
    <p:sldId id="290" r:id="rId16"/>
    <p:sldId id="289" r:id="rId17"/>
    <p:sldId id="283" r:id="rId18"/>
    <p:sldId id="284" r:id="rId19"/>
    <p:sldId id="285" r:id="rId20"/>
    <p:sldId id="287" r:id="rId21"/>
    <p:sldId id="288" r:id="rId22"/>
    <p:sldId id="277" r:id="rId23"/>
    <p:sldId id="282"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C5E"/>
    <a:srgbClr val="2C2536"/>
    <a:srgbClr val="4BB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6FBF3-FAE6-46AE-A53B-9D083AA3FDB2}"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B003C-85C2-4411-8470-A96BAE8FFCDF}" type="slidenum">
              <a:rPr lang="en-GB" smtClean="0"/>
              <a:t>‹#›</a:t>
            </a:fld>
            <a:endParaRPr lang="en-GB"/>
          </a:p>
        </p:txBody>
      </p:sp>
    </p:spTree>
    <p:extLst>
      <p:ext uri="{BB962C8B-B14F-4D97-AF65-F5344CB8AC3E}">
        <p14:creationId xmlns:p14="http://schemas.microsoft.com/office/powerpoint/2010/main" val="428135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10</a:t>
            </a:fld>
            <a:endParaRPr lang="en-GB"/>
          </a:p>
        </p:txBody>
      </p:sp>
    </p:spTree>
    <p:extLst>
      <p:ext uri="{BB962C8B-B14F-4D97-AF65-F5344CB8AC3E}">
        <p14:creationId xmlns:p14="http://schemas.microsoft.com/office/powerpoint/2010/main" val="94394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20</a:t>
            </a:fld>
            <a:endParaRPr lang="en-GB"/>
          </a:p>
        </p:txBody>
      </p:sp>
    </p:spTree>
    <p:extLst>
      <p:ext uri="{BB962C8B-B14F-4D97-AF65-F5344CB8AC3E}">
        <p14:creationId xmlns:p14="http://schemas.microsoft.com/office/powerpoint/2010/main" val="331510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21</a:t>
            </a:fld>
            <a:endParaRPr lang="en-GB"/>
          </a:p>
        </p:txBody>
      </p:sp>
    </p:spTree>
    <p:extLst>
      <p:ext uri="{BB962C8B-B14F-4D97-AF65-F5344CB8AC3E}">
        <p14:creationId xmlns:p14="http://schemas.microsoft.com/office/powerpoint/2010/main" val="318938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23</a:t>
            </a:fld>
            <a:endParaRPr lang="en-GB"/>
          </a:p>
        </p:txBody>
      </p:sp>
    </p:spTree>
    <p:extLst>
      <p:ext uri="{BB962C8B-B14F-4D97-AF65-F5344CB8AC3E}">
        <p14:creationId xmlns:p14="http://schemas.microsoft.com/office/powerpoint/2010/main" val="175188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24</a:t>
            </a:fld>
            <a:endParaRPr lang="en-GB"/>
          </a:p>
        </p:txBody>
      </p:sp>
    </p:spTree>
    <p:extLst>
      <p:ext uri="{BB962C8B-B14F-4D97-AF65-F5344CB8AC3E}">
        <p14:creationId xmlns:p14="http://schemas.microsoft.com/office/powerpoint/2010/main" val="242174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25</a:t>
            </a:fld>
            <a:endParaRPr lang="en-GB"/>
          </a:p>
        </p:txBody>
      </p:sp>
    </p:spTree>
    <p:extLst>
      <p:ext uri="{BB962C8B-B14F-4D97-AF65-F5344CB8AC3E}">
        <p14:creationId xmlns:p14="http://schemas.microsoft.com/office/powerpoint/2010/main" val="2710282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26</a:t>
            </a:fld>
            <a:endParaRPr lang="en-GB"/>
          </a:p>
        </p:txBody>
      </p:sp>
    </p:spTree>
    <p:extLst>
      <p:ext uri="{BB962C8B-B14F-4D97-AF65-F5344CB8AC3E}">
        <p14:creationId xmlns:p14="http://schemas.microsoft.com/office/powerpoint/2010/main" val="5505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27</a:t>
            </a:fld>
            <a:endParaRPr lang="en-GB"/>
          </a:p>
        </p:txBody>
      </p:sp>
    </p:spTree>
    <p:extLst>
      <p:ext uri="{BB962C8B-B14F-4D97-AF65-F5344CB8AC3E}">
        <p14:creationId xmlns:p14="http://schemas.microsoft.com/office/powerpoint/2010/main" val="294583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28</a:t>
            </a:fld>
            <a:endParaRPr lang="en-GB"/>
          </a:p>
        </p:txBody>
      </p:sp>
    </p:spTree>
    <p:extLst>
      <p:ext uri="{BB962C8B-B14F-4D97-AF65-F5344CB8AC3E}">
        <p14:creationId xmlns:p14="http://schemas.microsoft.com/office/powerpoint/2010/main" val="847656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29</a:t>
            </a:fld>
            <a:endParaRPr lang="en-GB"/>
          </a:p>
        </p:txBody>
      </p:sp>
    </p:spTree>
    <p:extLst>
      <p:ext uri="{BB962C8B-B14F-4D97-AF65-F5344CB8AC3E}">
        <p14:creationId xmlns:p14="http://schemas.microsoft.com/office/powerpoint/2010/main" val="1566946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30</a:t>
            </a:fld>
            <a:endParaRPr lang="en-GB"/>
          </a:p>
        </p:txBody>
      </p:sp>
    </p:spTree>
    <p:extLst>
      <p:ext uri="{BB962C8B-B14F-4D97-AF65-F5344CB8AC3E}">
        <p14:creationId xmlns:p14="http://schemas.microsoft.com/office/powerpoint/2010/main" val="203312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11</a:t>
            </a:fld>
            <a:endParaRPr lang="en-GB"/>
          </a:p>
        </p:txBody>
      </p:sp>
    </p:spTree>
    <p:extLst>
      <p:ext uri="{BB962C8B-B14F-4D97-AF65-F5344CB8AC3E}">
        <p14:creationId xmlns:p14="http://schemas.microsoft.com/office/powerpoint/2010/main" val="130209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31</a:t>
            </a:fld>
            <a:endParaRPr lang="en-GB"/>
          </a:p>
        </p:txBody>
      </p:sp>
    </p:spTree>
    <p:extLst>
      <p:ext uri="{BB962C8B-B14F-4D97-AF65-F5344CB8AC3E}">
        <p14:creationId xmlns:p14="http://schemas.microsoft.com/office/powerpoint/2010/main" val="2010671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32</a:t>
            </a:fld>
            <a:endParaRPr lang="en-GB"/>
          </a:p>
        </p:txBody>
      </p:sp>
    </p:spTree>
    <p:extLst>
      <p:ext uri="{BB962C8B-B14F-4D97-AF65-F5344CB8AC3E}">
        <p14:creationId xmlns:p14="http://schemas.microsoft.com/office/powerpoint/2010/main" val="3233394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33</a:t>
            </a:fld>
            <a:endParaRPr lang="en-GB"/>
          </a:p>
        </p:txBody>
      </p:sp>
    </p:spTree>
    <p:extLst>
      <p:ext uri="{BB962C8B-B14F-4D97-AF65-F5344CB8AC3E}">
        <p14:creationId xmlns:p14="http://schemas.microsoft.com/office/powerpoint/2010/main" val="357033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34</a:t>
            </a:fld>
            <a:endParaRPr lang="en-GB"/>
          </a:p>
        </p:txBody>
      </p:sp>
    </p:spTree>
    <p:extLst>
      <p:ext uri="{BB962C8B-B14F-4D97-AF65-F5344CB8AC3E}">
        <p14:creationId xmlns:p14="http://schemas.microsoft.com/office/powerpoint/2010/main" val="3278364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35</a:t>
            </a:fld>
            <a:endParaRPr lang="en-GB"/>
          </a:p>
        </p:txBody>
      </p:sp>
    </p:spTree>
    <p:extLst>
      <p:ext uri="{BB962C8B-B14F-4D97-AF65-F5344CB8AC3E}">
        <p14:creationId xmlns:p14="http://schemas.microsoft.com/office/powerpoint/2010/main" val="2834281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36</a:t>
            </a:fld>
            <a:endParaRPr lang="en-GB"/>
          </a:p>
        </p:txBody>
      </p:sp>
    </p:spTree>
    <p:extLst>
      <p:ext uri="{BB962C8B-B14F-4D97-AF65-F5344CB8AC3E}">
        <p14:creationId xmlns:p14="http://schemas.microsoft.com/office/powerpoint/2010/main" val="200711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12</a:t>
            </a:fld>
            <a:endParaRPr lang="en-GB"/>
          </a:p>
        </p:txBody>
      </p:sp>
    </p:spTree>
    <p:extLst>
      <p:ext uri="{BB962C8B-B14F-4D97-AF65-F5344CB8AC3E}">
        <p14:creationId xmlns:p14="http://schemas.microsoft.com/office/powerpoint/2010/main" val="37372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13</a:t>
            </a:fld>
            <a:endParaRPr lang="en-GB"/>
          </a:p>
        </p:txBody>
      </p:sp>
    </p:spTree>
    <p:extLst>
      <p:ext uri="{BB962C8B-B14F-4D97-AF65-F5344CB8AC3E}">
        <p14:creationId xmlns:p14="http://schemas.microsoft.com/office/powerpoint/2010/main" val="51018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14</a:t>
            </a:fld>
            <a:endParaRPr lang="en-GB"/>
          </a:p>
        </p:txBody>
      </p:sp>
    </p:spTree>
    <p:extLst>
      <p:ext uri="{BB962C8B-B14F-4D97-AF65-F5344CB8AC3E}">
        <p14:creationId xmlns:p14="http://schemas.microsoft.com/office/powerpoint/2010/main" val="11159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15</a:t>
            </a:fld>
            <a:endParaRPr lang="en-GB"/>
          </a:p>
        </p:txBody>
      </p:sp>
    </p:spTree>
    <p:extLst>
      <p:ext uri="{BB962C8B-B14F-4D97-AF65-F5344CB8AC3E}">
        <p14:creationId xmlns:p14="http://schemas.microsoft.com/office/powerpoint/2010/main" val="1589234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17</a:t>
            </a:fld>
            <a:endParaRPr lang="en-GB"/>
          </a:p>
        </p:txBody>
      </p:sp>
    </p:spTree>
    <p:extLst>
      <p:ext uri="{BB962C8B-B14F-4D97-AF65-F5344CB8AC3E}">
        <p14:creationId xmlns:p14="http://schemas.microsoft.com/office/powerpoint/2010/main" val="846536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18</a:t>
            </a:fld>
            <a:endParaRPr lang="en-GB"/>
          </a:p>
        </p:txBody>
      </p:sp>
    </p:spTree>
    <p:extLst>
      <p:ext uri="{BB962C8B-B14F-4D97-AF65-F5344CB8AC3E}">
        <p14:creationId xmlns:p14="http://schemas.microsoft.com/office/powerpoint/2010/main" val="187908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8B003C-85C2-4411-8470-A96BAE8FFCDF}" type="slidenum">
              <a:rPr lang="en-GB" smtClean="0"/>
              <a:t>19</a:t>
            </a:fld>
            <a:endParaRPr lang="en-GB"/>
          </a:p>
        </p:txBody>
      </p:sp>
    </p:spTree>
    <p:extLst>
      <p:ext uri="{BB962C8B-B14F-4D97-AF65-F5344CB8AC3E}">
        <p14:creationId xmlns:p14="http://schemas.microsoft.com/office/powerpoint/2010/main" val="307716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C253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B4DD20-F08A-4AF8-A3EB-A260991D611D}"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196631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B4DD20-F08A-4AF8-A3EB-A260991D611D}"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301151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B4DD20-F08A-4AF8-A3EB-A260991D611D}"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92300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B4DD20-F08A-4AF8-A3EB-A260991D611D}"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8511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B4DD20-F08A-4AF8-A3EB-A260991D611D}"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386676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2B4DD20-F08A-4AF8-A3EB-A260991D611D}"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20785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B4DD20-F08A-4AF8-A3EB-A260991D611D}"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183666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2B4DD20-F08A-4AF8-A3EB-A260991D611D}"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358180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4DD20-F08A-4AF8-A3EB-A260991D611D}"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180266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B4DD20-F08A-4AF8-A3EB-A260991D611D}"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361339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B4DD20-F08A-4AF8-A3EB-A260991D611D}"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7DCC46-5FE9-4C55-93B8-B78141FF51A8}" type="slidenum">
              <a:rPr lang="en-GB" smtClean="0"/>
              <a:t>‹#›</a:t>
            </a:fld>
            <a:endParaRPr lang="en-GB"/>
          </a:p>
        </p:txBody>
      </p:sp>
    </p:spTree>
    <p:extLst>
      <p:ext uri="{BB962C8B-B14F-4D97-AF65-F5344CB8AC3E}">
        <p14:creationId xmlns:p14="http://schemas.microsoft.com/office/powerpoint/2010/main" val="175556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53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4DD20-F08A-4AF8-A3EB-A260991D611D}" type="datetimeFigureOut">
              <a:rPr lang="en-GB" smtClean="0"/>
              <a:t>19/07/2020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DCC46-5FE9-4C55-93B8-B78141FF51A8}" type="slidenum">
              <a:rPr lang="en-GB" smtClean="0"/>
              <a:t>‹#›</a:t>
            </a:fld>
            <a:endParaRPr lang="en-GB"/>
          </a:p>
        </p:txBody>
      </p:sp>
    </p:spTree>
    <p:extLst>
      <p:ext uri="{BB962C8B-B14F-4D97-AF65-F5344CB8AC3E}">
        <p14:creationId xmlns:p14="http://schemas.microsoft.com/office/powerpoint/2010/main" val="186710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Aileron Heavy" panose="00000A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9.gif"/></Relationships>
</file>

<file path=ppt/slides/_rels/slide3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3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gif"/></Relationships>
</file>

<file path=ppt/slides/_rels/slide34.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7.gif"/><Relationship Id="rId7" Type="http://schemas.openxmlformats.org/officeDocument/2006/relationships/image" Target="../media/image15.gi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1.gif"/><Relationship Id="rId4" Type="http://schemas.openxmlformats.org/officeDocument/2006/relationships/image" Target="../media/image12.gif"/></Relationships>
</file>

<file path=ppt/slides/_rels/slide3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9.gif"/><Relationship Id="rId4" Type="http://schemas.openxmlformats.org/officeDocument/2006/relationships/image" Target="../media/image16.gif"/></Relationships>
</file>

<file path=ppt/slides/_rels/slide3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2536"/>
        </a:solidFill>
        <a:effectLst/>
      </p:bgPr>
    </p:bg>
    <p:spTree>
      <p:nvGrpSpPr>
        <p:cNvPr id="1" name=""/>
        <p:cNvGrpSpPr/>
        <p:nvPr/>
      </p:nvGrpSpPr>
      <p:grpSpPr>
        <a:xfrm>
          <a:off x="0" y="0"/>
          <a:ext cx="0" cy="0"/>
          <a:chOff x="0" y="0"/>
          <a:chExt cx="0" cy="0"/>
        </a:xfrm>
      </p:grpSpPr>
      <p:sp>
        <p:nvSpPr>
          <p:cNvPr id="5" name="Oval 4"/>
          <p:cNvSpPr/>
          <p:nvPr/>
        </p:nvSpPr>
        <p:spPr>
          <a:xfrm>
            <a:off x="8937965" y="4694982"/>
            <a:ext cx="406062" cy="4060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p:txBody>
          <a:bodyPr>
            <a:normAutofit/>
          </a:bodyPr>
          <a:lstStyle/>
          <a:p>
            <a:pPr algn="l"/>
            <a:r>
              <a:rPr lang="en-GB" sz="6600" dirty="0" smtClean="0">
                <a:solidFill>
                  <a:srgbClr val="FE5C5E"/>
                </a:solidFill>
                <a:latin typeface="Aileron Heavy" panose="00000A00000000000000" pitchFamily="50" charset="0"/>
              </a:rPr>
              <a:t>Neural</a:t>
            </a:r>
            <a:r>
              <a:rPr lang="en-GB" sz="6600" dirty="0" smtClean="0">
                <a:solidFill>
                  <a:srgbClr val="FF0000"/>
                </a:solidFill>
                <a:latin typeface="Aileron Heavy" panose="00000A00000000000000" pitchFamily="50" charset="0"/>
              </a:rPr>
              <a:t> </a:t>
            </a:r>
            <a:r>
              <a:rPr lang="en-GB" sz="6600" dirty="0" smtClean="0">
                <a:solidFill>
                  <a:schemeClr val="bg1"/>
                </a:solidFill>
                <a:latin typeface="Aileron Heavy" panose="00000A00000000000000" pitchFamily="50" charset="0"/>
              </a:rPr>
              <a:t/>
            </a:r>
            <a:br>
              <a:rPr lang="en-GB" sz="6600" dirty="0" smtClean="0">
                <a:solidFill>
                  <a:schemeClr val="bg1"/>
                </a:solidFill>
                <a:latin typeface="Aileron Heavy" panose="00000A00000000000000" pitchFamily="50" charset="0"/>
              </a:rPr>
            </a:br>
            <a:r>
              <a:rPr lang="en-GB" sz="6600" dirty="0" smtClean="0">
                <a:solidFill>
                  <a:schemeClr val="bg1"/>
                </a:solidFill>
                <a:latin typeface="Aileron Heavy" panose="00000A00000000000000" pitchFamily="50" charset="0"/>
              </a:rPr>
              <a:t>Networks</a:t>
            </a:r>
            <a:endParaRPr lang="en-GB" sz="6600" dirty="0">
              <a:solidFill>
                <a:schemeClr val="bg1"/>
              </a:solidFill>
              <a:latin typeface="Aileron Heavy" panose="00000A00000000000000" pitchFamily="50" charset="0"/>
            </a:endParaRPr>
          </a:p>
        </p:txBody>
      </p:sp>
      <p:sp>
        <p:nvSpPr>
          <p:cNvPr id="3" name="Subtitle 2"/>
          <p:cNvSpPr>
            <a:spLocks noGrp="1"/>
          </p:cNvSpPr>
          <p:nvPr>
            <p:ph type="subTitle" idx="1"/>
          </p:nvPr>
        </p:nvSpPr>
        <p:spPr>
          <a:xfrm>
            <a:off x="1524000" y="4258490"/>
            <a:ext cx="9144000" cy="1304109"/>
          </a:xfrm>
        </p:spPr>
        <p:txBody>
          <a:bodyPr/>
          <a:lstStyle/>
          <a:p>
            <a:pPr algn="r"/>
            <a:r>
              <a:rPr lang="en-GB" dirty="0" smtClean="0">
                <a:solidFill>
                  <a:schemeClr val="bg1"/>
                </a:solidFill>
                <a:latin typeface="Aileron Bold" panose="00000800000000000000" pitchFamily="50" charset="0"/>
              </a:rPr>
              <a:t>Jasamrit Rahala</a:t>
            </a:r>
          </a:p>
          <a:p>
            <a:pPr algn="r"/>
            <a:r>
              <a:rPr lang="en-GB" dirty="0" smtClean="0">
                <a:solidFill>
                  <a:schemeClr val="bg1"/>
                </a:solidFill>
                <a:latin typeface="Aileron Bold" panose="00000800000000000000" pitchFamily="50" charset="0"/>
              </a:rPr>
              <a:t>JRahala</a:t>
            </a:r>
            <a:endParaRPr lang="en-GB" dirty="0">
              <a:solidFill>
                <a:schemeClr val="bg1"/>
              </a:solidFill>
              <a:latin typeface="Aileron Bold" panose="00000800000000000000" pitchFamily="50" charset="0"/>
            </a:endParaRPr>
          </a:p>
        </p:txBody>
      </p:sp>
      <p:sp>
        <p:nvSpPr>
          <p:cNvPr id="4" name="Rectangle 3"/>
          <p:cNvSpPr/>
          <p:nvPr/>
        </p:nvSpPr>
        <p:spPr>
          <a:xfrm>
            <a:off x="1254035" y="1759132"/>
            <a:ext cx="87086" cy="1558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159" b="100000" l="10000" r="90000">
                        <a14:foregroundMark x1="34250" y1="71587" x2="34250" y2="71587"/>
                        <a14:foregroundMark x1="35167" y1="73333" x2="35167" y2="73333"/>
                        <a14:foregroundMark x1="36333" y1="75556" x2="36333" y2="75556"/>
                        <a14:foregroundMark x1="39083" y1="80635" x2="39083" y2="80635"/>
                        <a14:foregroundMark x1="41167" y1="81429" x2="41167" y2="81429"/>
                        <a14:foregroundMark x1="43000" y1="80476" x2="43000" y2="80476"/>
                      </a14:backgroundRemoval>
                    </a14:imgEffect>
                  </a14:imgLayer>
                </a14:imgProps>
              </a:ext>
            </a:extLst>
          </a:blip>
          <a:stretch>
            <a:fillRect/>
          </a:stretch>
        </p:blipFill>
        <p:spPr>
          <a:xfrm>
            <a:off x="8832567" y="4736088"/>
            <a:ext cx="616857" cy="323850"/>
          </a:xfrm>
          <a:prstGeom prst="rect">
            <a:avLst/>
          </a:prstGeom>
        </p:spPr>
      </p:pic>
    </p:spTree>
    <p:extLst>
      <p:ext uri="{BB962C8B-B14F-4D97-AF65-F5344CB8AC3E}">
        <p14:creationId xmlns:p14="http://schemas.microsoft.com/office/powerpoint/2010/main" val="1734971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762207" y="4938752"/>
            <a:ext cx="3587929" cy="5637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a:t>Theory</a:t>
            </a:r>
            <a:r>
              <a:rPr lang="en-GB" sz="2400" dirty="0"/>
              <a:t> </a:t>
            </a:r>
            <a:r>
              <a:rPr lang="en-GB" sz="2400" dirty="0">
                <a:solidFill>
                  <a:srgbClr val="FE5C5E"/>
                </a:solidFill>
              </a:rPr>
              <a:t>Simple </a:t>
            </a:r>
            <a:r>
              <a:rPr lang="en-GB" sz="2400" dirty="0" smtClean="0">
                <a:solidFill>
                  <a:srgbClr val="FE5C5E"/>
                </a:solidFill>
              </a:rPr>
              <a:t>patterns &amp; problems</a:t>
            </a:r>
            <a:endParaRPr lang="en-GB" sz="2400" dirty="0"/>
          </a:p>
        </p:txBody>
      </p:sp>
      <p:sp>
        <p:nvSpPr>
          <p:cNvPr id="3" name="Content Placeholder 2"/>
          <p:cNvSpPr>
            <a:spLocks noGrp="1"/>
          </p:cNvSpPr>
          <p:nvPr>
            <p:ph idx="1"/>
          </p:nvPr>
        </p:nvSpPr>
        <p:spPr>
          <a:xfrm>
            <a:off x="838200" y="1825625"/>
            <a:ext cx="10515600" cy="1353004"/>
          </a:xfrm>
        </p:spPr>
        <p:txBody>
          <a:bodyPr/>
          <a:lstStyle/>
          <a:p>
            <a:pPr marL="0" indent="0">
              <a:buNone/>
            </a:pPr>
            <a:r>
              <a:rPr lang="en-GB" dirty="0" smtClean="0"/>
              <a:t>Everything in a neural network has some effect on everything else. The principle components of a neural network are neurons. </a:t>
            </a:r>
          </a:p>
          <a:p>
            <a:pPr marL="0" indent="0">
              <a:buNone/>
            </a:pPr>
            <a:endParaRPr lang="en-GB" dirty="0"/>
          </a:p>
          <a:p>
            <a:pPr marL="0" indent="0">
              <a:buNone/>
            </a:pPr>
            <a:endParaRPr lang="en-GB" dirty="0"/>
          </a:p>
        </p:txBody>
      </p:sp>
      <p:cxnSp>
        <p:nvCxnSpPr>
          <p:cNvPr id="6" name="Straight Connector 5"/>
          <p:cNvCxnSpPr/>
          <p:nvPr/>
        </p:nvCxnSpPr>
        <p:spPr>
          <a:xfrm>
            <a:off x="1254035" y="3814354"/>
            <a:ext cx="4824548" cy="102761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54035" y="4841965"/>
            <a:ext cx="4750525" cy="12627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254035" y="5029198"/>
            <a:ext cx="4824548" cy="102761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599611" y="4267200"/>
            <a:ext cx="1254035" cy="1254035"/>
          </a:xfrm>
          <a:prstGeom prst="ellipse">
            <a:avLst/>
          </a:prstGeom>
          <a:solidFill>
            <a:schemeClr val="bg1"/>
          </a:solidFill>
          <a:ln w="7620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Isosceles Triangle 19"/>
          <p:cNvSpPr/>
          <p:nvPr/>
        </p:nvSpPr>
        <p:spPr>
          <a:xfrm rot="6575743">
            <a:off x="2368734" y="3954188"/>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rot="15024257" flipV="1">
            <a:off x="2380798" y="5691546"/>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p:cNvSpPr/>
          <p:nvPr/>
        </p:nvSpPr>
        <p:spPr>
          <a:xfrm rot="16200000" flipV="1">
            <a:off x="2343310" y="4754181"/>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3082760" y="4091874"/>
            <a:ext cx="836022"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0.7</a:t>
            </a:r>
            <a:endParaRPr lang="en-GB" sz="2000" dirty="0">
              <a:solidFill>
                <a:srgbClr val="FE5C5E"/>
              </a:solidFill>
              <a:latin typeface="Aileron Bold" panose="00000800000000000000" pitchFamily="50" charset="0"/>
            </a:endParaRPr>
          </a:p>
        </p:txBody>
      </p:sp>
      <p:sp>
        <p:nvSpPr>
          <p:cNvPr id="24" name="TextBox 23"/>
          <p:cNvSpPr txBox="1"/>
          <p:nvPr/>
        </p:nvSpPr>
        <p:spPr>
          <a:xfrm>
            <a:off x="3082760" y="4715314"/>
            <a:ext cx="836022"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0.6</a:t>
            </a:r>
            <a:endParaRPr lang="en-GB" sz="2000" dirty="0">
              <a:solidFill>
                <a:srgbClr val="FE5C5E"/>
              </a:solidFill>
              <a:latin typeface="Aileron Bold" panose="00000800000000000000" pitchFamily="50" charset="0"/>
            </a:endParaRPr>
          </a:p>
        </p:txBody>
      </p:sp>
      <p:sp>
        <p:nvSpPr>
          <p:cNvPr id="25" name="TextBox 24"/>
          <p:cNvSpPr txBox="1"/>
          <p:nvPr/>
        </p:nvSpPr>
        <p:spPr>
          <a:xfrm>
            <a:off x="3082760" y="5338754"/>
            <a:ext cx="836022"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0.2</a:t>
            </a:r>
            <a:endParaRPr lang="en-GB" sz="2000" dirty="0">
              <a:solidFill>
                <a:srgbClr val="FE5C5E"/>
              </a:solidFill>
              <a:latin typeface="Aileron Bold" panose="00000800000000000000" pitchFamily="50" charset="0"/>
            </a:endParaRPr>
          </a:p>
        </p:txBody>
      </p:sp>
      <p:sp>
        <p:nvSpPr>
          <p:cNvPr id="26" name="TextBox 25"/>
          <p:cNvSpPr txBox="1"/>
          <p:nvPr/>
        </p:nvSpPr>
        <p:spPr>
          <a:xfrm>
            <a:off x="5299647" y="5738864"/>
            <a:ext cx="1853961"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0.7 + 0.6 + 0.2</a:t>
            </a:r>
            <a:endParaRPr lang="en-GB" sz="2000" dirty="0">
              <a:solidFill>
                <a:srgbClr val="FE5C5E"/>
              </a:solidFill>
              <a:latin typeface="Aileron Bold" panose="00000800000000000000" pitchFamily="50" charset="0"/>
            </a:endParaRPr>
          </a:p>
        </p:txBody>
      </p:sp>
      <p:sp>
        <p:nvSpPr>
          <p:cNvPr id="27" name="TextBox 26"/>
          <p:cNvSpPr txBox="1"/>
          <p:nvPr/>
        </p:nvSpPr>
        <p:spPr>
          <a:xfrm>
            <a:off x="5890352" y="4443437"/>
            <a:ext cx="672550" cy="923330"/>
          </a:xfrm>
          <a:prstGeom prst="rect">
            <a:avLst/>
          </a:prstGeom>
          <a:solidFill>
            <a:schemeClr val="bg1"/>
          </a:solidFill>
        </p:spPr>
        <p:txBody>
          <a:bodyPr wrap="square" rtlCol="0">
            <a:spAutoFit/>
          </a:bodyPr>
          <a:lstStyle/>
          <a:p>
            <a:pPr algn="ctr"/>
            <a:r>
              <a:rPr lang="el-GR" sz="5400" dirty="0">
                <a:solidFill>
                  <a:srgbClr val="FE5C5E"/>
                </a:solidFill>
              </a:rPr>
              <a:t>Σ</a:t>
            </a:r>
            <a:endParaRPr lang="en-GB" sz="6000" dirty="0">
              <a:solidFill>
                <a:srgbClr val="FE5C5E"/>
              </a:solidFill>
              <a:latin typeface="Aileron Bold" panose="00000800000000000000" pitchFamily="50" charset="0"/>
            </a:endParaRPr>
          </a:p>
        </p:txBody>
      </p:sp>
      <p:sp>
        <p:nvSpPr>
          <p:cNvPr id="28" name="TextBox 27"/>
          <p:cNvSpPr txBox="1"/>
          <p:nvPr/>
        </p:nvSpPr>
        <p:spPr>
          <a:xfrm>
            <a:off x="5847309" y="3696120"/>
            <a:ext cx="758636"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1.5</a:t>
            </a:r>
            <a:endParaRPr lang="en-GB" sz="2000" dirty="0">
              <a:solidFill>
                <a:srgbClr val="FE5C5E"/>
              </a:solidFill>
              <a:latin typeface="Aileron Bold" panose="00000800000000000000" pitchFamily="50" charset="0"/>
            </a:endParaRPr>
          </a:p>
        </p:txBody>
      </p:sp>
      <p:sp>
        <p:nvSpPr>
          <p:cNvPr id="29" name="TextBox 28"/>
          <p:cNvSpPr txBox="1"/>
          <p:nvPr/>
        </p:nvSpPr>
        <p:spPr>
          <a:xfrm>
            <a:off x="8155157" y="4766884"/>
            <a:ext cx="758636" cy="400110"/>
          </a:xfrm>
          <a:prstGeom prst="rect">
            <a:avLst/>
          </a:prstGeom>
          <a:solidFill>
            <a:schemeClr val="bg1"/>
          </a:solidFill>
        </p:spPr>
        <p:txBody>
          <a:bodyPr wrap="square" rtlCol="0">
            <a:spAutoFit/>
          </a:bodyPr>
          <a:lstStyle/>
          <a:p>
            <a:pPr algn="ctr"/>
            <a:r>
              <a:rPr lang="en-GB" sz="2000" dirty="0" smtClean="0">
                <a:solidFill>
                  <a:srgbClr val="FE5C5E"/>
                </a:solidFill>
                <a:latin typeface="Aileron Bold" panose="00000800000000000000" pitchFamily="50" charset="0"/>
              </a:rPr>
              <a:t>1.5</a:t>
            </a:r>
            <a:endParaRPr lang="en-GB" sz="2000" dirty="0">
              <a:solidFill>
                <a:srgbClr val="FE5C5E"/>
              </a:solidFill>
              <a:latin typeface="Aileron Bold" panose="00000800000000000000" pitchFamily="50" charset="0"/>
            </a:endParaRPr>
          </a:p>
        </p:txBody>
      </p:sp>
      <p:sp>
        <p:nvSpPr>
          <p:cNvPr id="31" name="Isosceles Triangle 30"/>
          <p:cNvSpPr/>
          <p:nvPr/>
        </p:nvSpPr>
        <p:spPr>
          <a:xfrm rot="16200000" flipV="1">
            <a:off x="9828327" y="4877497"/>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664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Weighted neurons</a:t>
            </a:r>
            <a:endParaRPr lang="en-GB" sz="2400" dirty="0"/>
          </a:p>
        </p:txBody>
      </p:sp>
      <p:sp>
        <p:nvSpPr>
          <p:cNvPr id="3" name="Content Placeholder 2"/>
          <p:cNvSpPr>
            <a:spLocks noGrp="1"/>
          </p:cNvSpPr>
          <p:nvPr>
            <p:ph idx="1"/>
          </p:nvPr>
        </p:nvSpPr>
        <p:spPr>
          <a:xfrm>
            <a:off x="838200" y="1825625"/>
            <a:ext cx="10515600" cy="4653552"/>
          </a:xfrm>
        </p:spPr>
        <p:txBody>
          <a:bodyPr>
            <a:normAutofit lnSpcReduction="10000"/>
          </a:bodyPr>
          <a:lstStyle/>
          <a:p>
            <a:pPr marL="0" indent="0">
              <a:buNone/>
            </a:pPr>
            <a:r>
              <a:rPr lang="en-GB" dirty="0" smtClean="0"/>
              <a:t>Lets use the example of estimating the likelihood of cancer given features of an suspected mole.</a:t>
            </a:r>
          </a:p>
          <a:p>
            <a:pPr marL="0" indent="0">
              <a:buNone/>
            </a:pPr>
            <a:endParaRPr lang="en-GB" dirty="0"/>
          </a:p>
          <a:p>
            <a:r>
              <a:rPr lang="en-GB" dirty="0" smtClean="0">
                <a:solidFill>
                  <a:srgbClr val="4BB3FD"/>
                </a:solidFill>
              </a:rPr>
              <a:t>Diameter of mole</a:t>
            </a:r>
          </a:p>
          <a:p>
            <a:r>
              <a:rPr lang="en-GB" dirty="0" smtClean="0">
                <a:solidFill>
                  <a:srgbClr val="FE5C5E"/>
                </a:solidFill>
              </a:rPr>
              <a:t>Colour of mole</a:t>
            </a:r>
          </a:p>
          <a:p>
            <a:r>
              <a:rPr lang="en-GB" dirty="0" smtClean="0">
                <a:solidFill>
                  <a:srgbClr val="FE5C5E"/>
                </a:solidFill>
              </a:rPr>
              <a:t>Asymmetry</a:t>
            </a:r>
          </a:p>
          <a:p>
            <a:endParaRPr lang="en-GB" dirty="0" smtClean="0">
              <a:solidFill>
                <a:srgbClr val="FE5C5E"/>
              </a:solidFill>
            </a:endParaRPr>
          </a:p>
          <a:p>
            <a:pPr marL="0" indent="0">
              <a:buNone/>
            </a:pPr>
            <a:r>
              <a:rPr lang="en-GB" dirty="0" smtClean="0"/>
              <a:t>Certain inputs like diameter may have more significance to the output of the NN therefore we can </a:t>
            </a:r>
            <a:r>
              <a:rPr lang="en-GB" dirty="0" smtClean="0">
                <a:solidFill>
                  <a:srgbClr val="FE5C5E"/>
                </a:solidFill>
              </a:rPr>
              <a:t>weight certain connections.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96562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Weighted Neurons</a:t>
            </a:r>
            <a:endParaRPr lang="en-GB" sz="2400" dirty="0"/>
          </a:p>
        </p:txBody>
      </p:sp>
      <p:sp>
        <p:nvSpPr>
          <p:cNvPr id="3" name="Content Placeholder 2"/>
          <p:cNvSpPr>
            <a:spLocks noGrp="1"/>
          </p:cNvSpPr>
          <p:nvPr>
            <p:ph idx="1"/>
          </p:nvPr>
        </p:nvSpPr>
        <p:spPr>
          <a:xfrm>
            <a:off x="838200" y="1825625"/>
            <a:ext cx="10515600" cy="1813390"/>
          </a:xfrm>
        </p:spPr>
        <p:txBody>
          <a:bodyPr>
            <a:normAutofit/>
          </a:bodyPr>
          <a:lstStyle/>
          <a:p>
            <a:pPr marL="0" indent="0">
              <a:buNone/>
            </a:pPr>
            <a:r>
              <a:rPr lang="en-GB" dirty="0" smtClean="0"/>
              <a:t>The connections that link together nodes can help increase / decreases the effect of a certain neuron. Connections contain weights, these </a:t>
            </a:r>
            <a:r>
              <a:rPr lang="en-GB" dirty="0" smtClean="0">
                <a:solidFill>
                  <a:srgbClr val="FE5C5E"/>
                </a:solidFill>
              </a:rPr>
              <a:t>weights are multiplied by nodes output </a:t>
            </a:r>
            <a:r>
              <a:rPr lang="en-GB" dirty="0" smtClean="0"/>
              <a:t>when feeding information forward.</a:t>
            </a:r>
          </a:p>
          <a:p>
            <a:pPr marL="0" indent="0">
              <a:buNone/>
            </a:pPr>
            <a:endParaRPr lang="en-GB" dirty="0"/>
          </a:p>
          <a:p>
            <a:pPr marL="0" indent="0">
              <a:buNone/>
            </a:pPr>
            <a:endParaRPr lang="en-GB" dirty="0"/>
          </a:p>
        </p:txBody>
      </p:sp>
      <p:grpSp>
        <p:nvGrpSpPr>
          <p:cNvPr id="9" name="Group 8"/>
          <p:cNvGrpSpPr/>
          <p:nvPr/>
        </p:nvGrpSpPr>
        <p:grpSpPr>
          <a:xfrm>
            <a:off x="2993720" y="3919213"/>
            <a:ext cx="5401345" cy="2590444"/>
            <a:chOff x="2279616" y="3365862"/>
            <a:chExt cx="6664087" cy="3196046"/>
          </a:xfrm>
        </p:grpSpPr>
        <p:cxnSp>
          <p:nvCxnSpPr>
            <p:cNvPr id="6" name="Straight Connector 5"/>
            <p:cNvCxnSpPr/>
            <p:nvPr/>
          </p:nvCxnSpPr>
          <p:spPr>
            <a:xfrm>
              <a:off x="2943497" y="3997233"/>
              <a:ext cx="5225143" cy="89698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943497" y="5081450"/>
              <a:ext cx="5225143" cy="90569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689668" y="4319451"/>
              <a:ext cx="1254035" cy="1254035"/>
            </a:xfrm>
            <a:prstGeom prst="ellipse">
              <a:avLst/>
            </a:prstGeom>
            <a:solidFill>
              <a:schemeClr val="bg1"/>
            </a:solidFill>
            <a:ln w="7620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rot="15222615" flipV="1">
              <a:off x="4411670" y="5604933"/>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7723871" y="4718630"/>
              <a:ext cx="1185627" cy="455676"/>
            </a:xfrm>
            <a:prstGeom prst="rect">
              <a:avLst/>
            </a:prstGeom>
            <a:noFill/>
          </p:spPr>
          <p:txBody>
            <a:bodyPr wrap="square" rtlCol="0">
              <a:spAutoFit/>
            </a:bodyPr>
            <a:lstStyle/>
            <a:p>
              <a:pPr algn="ctr"/>
              <a:r>
                <a:rPr lang="en-GB" dirty="0" smtClean="0">
                  <a:solidFill>
                    <a:srgbClr val="FE5C5E"/>
                  </a:solidFill>
                  <a:latin typeface="Aileron Bold" panose="00000800000000000000" pitchFamily="50" charset="0"/>
                </a:rPr>
                <a:t>1.05</a:t>
              </a:r>
              <a:endParaRPr lang="en-GB" dirty="0">
                <a:solidFill>
                  <a:srgbClr val="FE5C5E"/>
                </a:solidFill>
                <a:latin typeface="Aileron Bold" panose="00000800000000000000" pitchFamily="50" charset="0"/>
              </a:endParaRPr>
            </a:p>
          </p:txBody>
        </p:sp>
        <p:sp>
          <p:nvSpPr>
            <p:cNvPr id="30" name="Oval 29"/>
            <p:cNvSpPr/>
            <p:nvPr/>
          </p:nvSpPr>
          <p:spPr>
            <a:xfrm>
              <a:off x="2279616" y="3365862"/>
              <a:ext cx="1254035" cy="1254035"/>
            </a:xfrm>
            <a:prstGeom prst="ellipse">
              <a:avLst/>
            </a:prstGeom>
            <a:solidFill>
              <a:schemeClr val="bg1"/>
            </a:solidFill>
            <a:ln w="7620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2283083" y="5307873"/>
              <a:ext cx="1254035" cy="1254035"/>
            </a:xfrm>
            <a:prstGeom prst="ellipse">
              <a:avLst/>
            </a:prstGeom>
            <a:solidFill>
              <a:schemeClr val="bg1"/>
            </a:solidFill>
            <a:ln w="7620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Isosceles Triangle 36"/>
            <p:cNvSpPr/>
            <p:nvPr/>
          </p:nvSpPr>
          <p:spPr>
            <a:xfrm rot="6377385">
              <a:off x="4406050" y="4145165"/>
              <a:ext cx="262651" cy="2264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5130860" y="5349891"/>
              <a:ext cx="836023" cy="455676"/>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1</a:t>
              </a:r>
            </a:p>
          </p:txBody>
        </p:sp>
        <p:sp>
          <p:nvSpPr>
            <p:cNvPr id="39" name="TextBox 38"/>
            <p:cNvSpPr txBox="1"/>
            <p:nvPr/>
          </p:nvSpPr>
          <p:spPr>
            <a:xfrm>
              <a:off x="5123087" y="4217887"/>
              <a:ext cx="836023" cy="455676"/>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0.5</a:t>
              </a:r>
              <a:endParaRPr lang="en-GB" dirty="0">
                <a:solidFill>
                  <a:srgbClr val="4BB3FD"/>
                </a:solidFill>
                <a:latin typeface="Aileron Bold" panose="00000800000000000000" pitchFamily="50" charset="0"/>
              </a:endParaRPr>
            </a:p>
          </p:txBody>
        </p:sp>
        <p:sp>
          <p:nvSpPr>
            <p:cNvPr id="23" name="TextBox 22"/>
            <p:cNvSpPr txBox="1"/>
            <p:nvPr/>
          </p:nvSpPr>
          <p:spPr>
            <a:xfrm>
              <a:off x="2488621" y="3760415"/>
              <a:ext cx="836023" cy="455676"/>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0.7</a:t>
              </a:r>
              <a:endParaRPr lang="en-GB" dirty="0">
                <a:solidFill>
                  <a:srgbClr val="FE5C5E"/>
                </a:solidFill>
                <a:latin typeface="Aileron Bold" panose="00000800000000000000" pitchFamily="50" charset="0"/>
              </a:endParaRPr>
            </a:p>
          </p:txBody>
        </p:sp>
        <p:sp>
          <p:nvSpPr>
            <p:cNvPr id="25" name="TextBox 24"/>
            <p:cNvSpPr txBox="1"/>
            <p:nvPr/>
          </p:nvSpPr>
          <p:spPr>
            <a:xfrm>
              <a:off x="2488620" y="5702846"/>
              <a:ext cx="836023" cy="455676"/>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0.7</a:t>
              </a:r>
              <a:endParaRPr lang="en-GB" dirty="0">
                <a:solidFill>
                  <a:srgbClr val="FE5C5E"/>
                </a:solidFill>
                <a:latin typeface="Aileron Bold" panose="00000800000000000000" pitchFamily="50" charset="0"/>
              </a:endParaRPr>
            </a:p>
          </p:txBody>
        </p:sp>
      </p:grpSp>
      <p:sp>
        <p:nvSpPr>
          <p:cNvPr id="58" name="TextBox 57"/>
          <p:cNvSpPr txBox="1"/>
          <p:nvPr/>
        </p:nvSpPr>
        <p:spPr>
          <a:xfrm>
            <a:off x="7481803" y="4061617"/>
            <a:ext cx="677609" cy="369332"/>
          </a:xfrm>
          <a:prstGeom prst="rect">
            <a:avLst/>
          </a:prstGeom>
          <a:solidFill>
            <a:schemeClr val="bg1"/>
          </a:solidFill>
        </p:spPr>
        <p:txBody>
          <a:bodyPr wrap="square" rtlCol="0">
            <a:spAutoFit/>
          </a:bodyPr>
          <a:lstStyle/>
          <a:p>
            <a:pPr algn="ctr"/>
            <a:r>
              <a:rPr lang="en-GB" dirty="0" smtClean="0">
                <a:solidFill>
                  <a:srgbClr val="2C2536"/>
                </a:solidFill>
                <a:latin typeface="Aileron Bold" panose="00000800000000000000" pitchFamily="50" charset="0"/>
              </a:rPr>
              <a:t>0.35</a:t>
            </a:r>
            <a:endParaRPr lang="en-GB" dirty="0">
              <a:solidFill>
                <a:srgbClr val="2C2536"/>
              </a:solidFill>
              <a:latin typeface="Aileron Bold" panose="00000800000000000000" pitchFamily="50" charset="0"/>
            </a:endParaRPr>
          </a:p>
        </p:txBody>
      </p:sp>
      <p:sp>
        <p:nvSpPr>
          <p:cNvPr id="59" name="TextBox 58"/>
          <p:cNvSpPr txBox="1"/>
          <p:nvPr/>
        </p:nvSpPr>
        <p:spPr>
          <a:xfrm>
            <a:off x="7483546" y="5969687"/>
            <a:ext cx="677609" cy="369332"/>
          </a:xfrm>
          <a:prstGeom prst="rect">
            <a:avLst/>
          </a:prstGeom>
          <a:solidFill>
            <a:schemeClr val="bg1"/>
          </a:solidFill>
        </p:spPr>
        <p:txBody>
          <a:bodyPr wrap="square" rtlCol="0">
            <a:spAutoFit/>
          </a:bodyPr>
          <a:lstStyle/>
          <a:p>
            <a:pPr algn="ctr"/>
            <a:r>
              <a:rPr lang="en-GB" dirty="0" smtClean="0">
                <a:solidFill>
                  <a:srgbClr val="2C2536"/>
                </a:solidFill>
                <a:latin typeface="Aileron Bold" panose="00000800000000000000" pitchFamily="50" charset="0"/>
              </a:rPr>
              <a:t>0.70</a:t>
            </a:r>
            <a:endParaRPr lang="en-GB" dirty="0">
              <a:solidFill>
                <a:srgbClr val="2C2536"/>
              </a:solidFill>
              <a:latin typeface="Aileron Bold" panose="00000800000000000000" pitchFamily="50" charset="0"/>
            </a:endParaRPr>
          </a:p>
        </p:txBody>
      </p:sp>
    </p:spTree>
    <p:extLst>
      <p:ext uri="{BB962C8B-B14F-4D97-AF65-F5344CB8AC3E}">
        <p14:creationId xmlns:p14="http://schemas.microsoft.com/office/powerpoint/2010/main" val="99047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sp>
        <p:nvSpPr>
          <p:cNvPr id="3" name="Content Placeholder 2"/>
          <p:cNvSpPr>
            <a:spLocks noGrp="1"/>
          </p:cNvSpPr>
          <p:nvPr>
            <p:ph idx="1"/>
          </p:nvPr>
        </p:nvSpPr>
        <p:spPr>
          <a:xfrm>
            <a:off x="838200" y="1825625"/>
            <a:ext cx="10515600" cy="1813390"/>
          </a:xfrm>
        </p:spPr>
        <p:txBody>
          <a:bodyPr>
            <a:normAutofit/>
          </a:bodyPr>
          <a:lstStyle/>
          <a:p>
            <a:pPr marL="0" indent="0">
              <a:buNone/>
            </a:pPr>
            <a:r>
              <a:rPr lang="en-GB" dirty="0" smtClean="0"/>
              <a:t>Linking the concepts we have just learnt, we can produce a functional node. </a:t>
            </a:r>
            <a:r>
              <a:rPr lang="en-GB" smtClean="0"/>
              <a:t>Our node </a:t>
            </a:r>
            <a:r>
              <a:rPr lang="en-GB" dirty="0" smtClean="0"/>
              <a:t>will be able to multiply a number by 2</a:t>
            </a:r>
            <a:endParaRPr lang="en-GB" dirty="0"/>
          </a:p>
          <a:p>
            <a:pPr marL="0" indent="0">
              <a:buNone/>
            </a:pP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874432504"/>
              </p:ext>
            </p:extLst>
          </p:nvPr>
        </p:nvGraphicFramePr>
        <p:xfrm>
          <a:off x="1656807" y="4116009"/>
          <a:ext cx="2959462" cy="1854200"/>
        </p:xfrm>
        <a:graphic>
          <a:graphicData uri="http://schemas.openxmlformats.org/drawingml/2006/table">
            <a:tbl>
              <a:tblPr bandRow="1">
                <a:tableStyleId>{5C22544A-7EE6-4342-B048-85BDC9FD1C3A}</a:tableStyleId>
              </a:tblPr>
              <a:tblGrid>
                <a:gridCol w="1479731">
                  <a:extLst>
                    <a:ext uri="{9D8B030D-6E8A-4147-A177-3AD203B41FA5}">
                      <a16:colId xmlns:a16="http://schemas.microsoft.com/office/drawing/2014/main" val="3107610562"/>
                    </a:ext>
                  </a:extLst>
                </a:gridCol>
                <a:gridCol w="1479731">
                  <a:extLst>
                    <a:ext uri="{9D8B030D-6E8A-4147-A177-3AD203B41FA5}">
                      <a16:colId xmlns:a16="http://schemas.microsoft.com/office/drawing/2014/main" val="380101254"/>
                    </a:ext>
                  </a:extLst>
                </a:gridCol>
              </a:tblGrid>
              <a:tr h="370840">
                <a:tc>
                  <a:txBody>
                    <a:bodyPr/>
                    <a:lstStyle/>
                    <a:p>
                      <a:pPr algn="ctr"/>
                      <a:r>
                        <a:rPr lang="en-GB" dirty="0" smtClean="0">
                          <a:solidFill>
                            <a:schemeClr val="bg1"/>
                          </a:solidFill>
                          <a:latin typeface="Aileron Bold" panose="00000800000000000000" pitchFamily="50" charset="0"/>
                        </a:rPr>
                        <a:t>Input 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Output</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12509127"/>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2</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6220431"/>
                  </a:ext>
                </a:extLst>
              </a:tr>
              <a:tr h="370840">
                <a:tc>
                  <a:txBody>
                    <a:bodyPr/>
                    <a:lstStyle/>
                    <a:p>
                      <a:pPr algn="ctr"/>
                      <a:r>
                        <a:rPr lang="en-GB" dirty="0" smtClean="0">
                          <a:solidFill>
                            <a:schemeClr val="bg1"/>
                          </a:solidFill>
                          <a:latin typeface="Aileron Bold" panose="00000800000000000000" pitchFamily="50" charset="0"/>
                        </a:rPr>
                        <a:t>2</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4</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787352"/>
                  </a:ext>
                </a:extLst>
              </a:tr>
              <a:tr h="370840">
                <a:tc>
                  <a:txBody>
                    <a:bodyPr/>
                    <a:lstStyle/>
                    <a:p>
                      <a:pPr algn="ctr"/>
                      <a:r>
                        <a:rPr lang="en-GB" dirty="0" smtClean="0">
                          <a:solidFill>
                            <a:schemeClr val="bg1"/>
                          </a:solidFill>
                          <a:latin typeface="Aileron Bold" panose="00000800000000000000" pitchFamily="50" charset="0"/>
                        </a:rPr>
                        <a:t>3</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6</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0158460"/>
                  </a:ext>
                </a:extLst>
              </a:tr>
              <a:tr h="370840">
                <a:tc>
                  <a:txBody>
                    <a:bodyPr/>
                    <a:lstStyle/>
                    <a:p>
                      <a:pPr algn="ctr"/>
                      <a:r>
                        <a:rPr lang="en-GB" dirty="0" smtClean="0">
                          <a:solidFill>
                            <a:schemeClr val="bg1"/>
                          </a:solidFill>
                          <a:latin typeface="Aileron Bold" panose="00000800000000000000" pitchFamily="50" charset="0"/>
                        </a:rPr>
                        <a:t>4</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8</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6658160"/>
                  </a:ext>
                </a:extLst>
              </a:tr>
            </a:tbl>
          </a:graphicData>
        </a:graphic>
      </p:graphicFrame>
      <p:sp>
        <p:nvSpPr>
          <p:cNvPr id="12" name="Rectangle 11"/>
          <p:cNvSpPr/>
          <p:nvPr/>
        </p:nvSpPr>
        <p:spPr>
          <a:xfrm>
            <a:off x="8121569" y="4812346"/>
            <a:ext cx="1744059"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9865628" y="4812346"/>
            <a:ext cx="566743"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573194" y="4629466"/>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10255436" y="4629466"/>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880310" y="4749600"/>
            <a:ext cx="677609" cy="369332"/>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2</a:t>
            </a:r>
          </a:p>
        </p:txBody>
      </p:sp>
      <p:sp>
        <p:nvSpPr>
          <p:cNvPr id="13" name="TextBox 12"/>
          <p:cNvSpPr txBox="1"/>
          <p:nvPr/>
        </p:nvSpPr>
        <p:spPr>
          <a:xfrm>
            <a:off x="7697836" y="4749600"/>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i</a:t>
            </a:r>
            <a:r>
              <a:rPr lang="en-GB" baseline="-25000"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15" name="TextBox 14"/>
          <p:cNvSpPr txBox="1"/>
          <p:nvPr/>
        </p:nvSpPr>
        <p:spPr>
          <a:xfrm>
            <a:off x="10127353" y="4098214"/>
            <a:ext cx="86576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2i</a:t>
            </a:r>
            <a:r>
              <a:rPr lang="en-GB" baseline="-25000"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288375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20373846">
            <a:off x="7993730" y="5402994"/>
            <a:ext cx="2518071"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sp>
        <p:nvSpPr>
          <p:cNvPr id="3" name="Content Placeholder 2"/>
          <p:cNvSpPr>
            <a:spLocks noGrp="1"/>
          </p:cNvSpPr>
          <p:nvPr>
            <p:ph idx="1"/>
          </p:nvPr>
        </p:nvSpPr>
        <p:spPr>
          <a:xfrm>
            <a:off x="838200" y="1825625"/>
            <a:ext cx="10515600" cy="1813390"/>
          </a:xfrm>
        </p:spPr>
        <p:txBody>
          <a:bodyPr>
            <a:normAutofit/>
          </a:bodyPr>
          <a:lstStyle/>
          <a:p>
            <a:pPr marL="0" indent="0">
              <a:buNone/>
            </a:pPr>
            <a:r>
              <a:rPr lang="en-GB" dirty="0" smtClean="0"/>
              <a:t>What if we want to model 2x + 1?</a:t>
            </a:r>
            <a:endParaRPr lang="en-GB" dirty="0"/>
          </a:p>
          <a:p>
            <a:pPr marL="0" indent="0">
              <a:buNone/>
            </a:pPr>
            <a:r>
              <a:rPr lang="en-GB" dirty="0" smtClean="0">
                <a:solidFill>
                  <a:srgbClr val="FE5C5E"/>
                </a:solidFill>
              </a:rPr>
              <a:t>Bias nodes </a:t>
            </a:r>
            <a:r>
              <a:rPr lang="en-GB" dirty="0" smtClean="0"/>
              <a:t>exist but are </a:t>
            </a:r>
            <a:r>
              <a:rPr lang="en-GB" dirty="0" smtClean="0">
                <a:solidFill>
                  <a:srgbClr val="FE5C5E"/>
                </a:solidFill>
              </a:rPr>
              <a:t>independent of previous </a:t>
            </a:r>
            <a:r>
              <a:rPr lang="en-GB" dirty="0" smtClean="0"/>
              <a:t>neurons. They act as a constant term in the calculation.</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841630997"/>
              </p:ext>
            </p:extLst>
          </p:nvPr>
        </p:nvGraphicFramePr>
        <p:xfrm>
          <a:off x="1656807" y="4116009"/>
          <a:ext cx="2959462" cy="1854200"/>
        </p:xfrm>
        <a:graphic>
          <a:graphicData uri="http://schemas.openxmlformats.org/drawingml/2006/table">
            <a:tbl>
              <a:tblPr bandRow="1">
                <a:tableStyleId>{5C22544A-7EE6-4342-B048-85BDC9FD1C3A}</a:tableStyleId>
              </a:tblPr>
              <a:tblGrid>
                <a:gridCol w="1479731">
                  <a:extLst>
                    <a:ext uri="{9D8B030D-6E8A-4147-A177-3AD203B41FA5}">
                      <a16:colId xmlns:a16="http://schemas.microsoft.com/office/drawing/2014/main" val="3107610562"/>
                    </a:ext>
                  </a:extLst>
                </a:gridCol>
                <a:gridCol w="1479731">
                  <a:extLst>
                    <a:ext uri="{9D8B030D-6E8A-4147-A177-3AD203B41FA5}">
                      <a16:colId xmlns:a16="http://schemas.microsoft.com/office/drawing/2014/main" val="380101254"/>
                    </a:ext>
                  </a:extLst>
                </a:gridCol>
              </a:tblGrid>
              <a:tr h="370840">
                <a:tc>
                  <a:txBody>
                    <a:bodyPr/>
                    <a:lstStyle/>
                    <a:p>
                      <a:pPr algn="ctr"/>
                      <a:r>
                        <a:rPr lang="en-GB" dirty="0" smtClean="0">
                          <a:solidFill>
                            <a:schemeClr val="bg1"/>
                          </a:solidFill>
                          <a:latin typeface="Aileron Bold" panose="00000800000000000000" pitchFamily="50" charset="0"/>
                        </a:rPr>
                        <a:t>Input 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Output</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12509127"/>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3</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6220431"/>
                  </a:ext>
                </a:extLst>
              </a:tr>
              <a:tr h="370840">
                <a:tc>
                  <a:txBody>
                    <a:bodyPr/>
                    <a:lstStyle/>
                    <a:p>
                      <a:pPr algn="ctr"/>
                      <a:r>
                        <a:rPr lang="en-GB" dirty="0" smtClean="0">
                          <a:solidFill>
                            <a:schemeClr val="bg1"/>
                          </a:solidFill>
                          <a:latin typeface="Aileron Bold" panose="00000800000000000000" pitchFamily="50" charset="0"/>
                        </a:rPr>
                        <a:t>2</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5</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787352"/>
                  </a:ext>
                </a:extLst>
              </a:tr>
              <a:tr h="370840">
                <a:tc>
                  <a:txBody>
                    <a:bodyPr/>
                    <a:lstStyle/>
                    <a:p>
                      <a:pPr algn="ctr"/>
                      <a:r>
                        <a:rPr lang="en-GB" dirty="0" smtClean="0">
                          <a:solidFill>
                            <a:schemeClr val="bg1"/>
                          </a:solidFill>
                          <a:latin typeface="Aileron Bold" panose="00000800000000000000" pitchFamily="50" charset="0"/>
                        </a:rPr>
                        <a:t>3</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7</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0158460"/>
                  </a:ext>
                </a:extLst>
              </a:tr>
              <a:tr h="370840">
                <a:tc>
                  <a:txBody>
                    <a:bodyPr/>
                    <a:lstStyle/>
                    <a:p>
                      <a:pPr algn="ctr"/>
                      <a:r>
                        <a:rPr lang="en-GB" dirty="0" smtClean="0">
                          <a:solidFill>
                            <a:schemeClr val="bg1"/>
                          </a:solidFill>
                          <a:latin typeface="Aileron Bold" panose="00000800000000000000" pitchFamily="50" charset="0"/>
                        </a:rPr>
                        <a:t>4</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9</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6658160"/>
                  </a:ext>
                </a:extLst>
              </a:tr>
            </a:tbl>
          </a:graphicData>
        </a:graphic>
      </p:graphicFrame>
      <p:sp>
        <p:nvSpPr>
          <p:cNvPr id="13" name="Rectangle 12"/>
          <p:cNvSpPr/>
          <p:nvPr/>
        </p:nvSpPr>
        <p:spPr>
          <a:xfrm>
            <a:off x="8121569" y="4812346"/>
            <a:ext cx="1744059"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9865628" y="4812346"/>
            <a:ext cx="566743"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7573194" y="4629466"/>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0255436" y="4629466"/>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8880310" y="4749600"/>
            <a:ext cx="677609" cy="369332"/>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2</a:t>
            </a:r>
          </a:p>
        </p:txBody>
      </p:sp>
      <p:sp>
        <p:nvSpPr>
          <p:cNvPr id="18" name="Oval 17"/>
          <p:cNvSpPr/>
          <p:nvPr/>
        </p:nvSpPr>
        <p:spPr>
          <a:xfrm>
            <a:off x="7573194" y="5665409"/>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7697836" y="5807555"/>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1" name="TextBox 20"/>
          <p:cNvSpPr txBox="1"/>
          <p:nvPr/>
        </p:nvSpPr>
        <p:spPr>
          <a:xfrm>
            <a:off x="7697836" y="4749600"/>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i</a:t>
            </a:r>
            <a:r>
              <a:rPr lang="en-GB" baseline="-25000"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3" name="TextBox 22"/>
          <p:cNvSpPr txBox="1"/>
          <p:nvPr/>
        </p:nvSpPr>
        <p:spPr>
          <a:xfrm>
            <a:off x="8880310" y="5345610"/>
            <a:ext cx="677609"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5" name="TextBox 24"/>
          <p:cNvSpPr txBox="1"/>
          <p:nvPr/>
        </p:nvSpPr>
        <p:spPr>
          <a:xfrm>
            <a:off x="10127353" y="4098214"/>
            <a:ext cx="86576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2i</a:t>
            </a:r>
            <a:r>
              <a:rPr lang="en-GB" baseline="-25000" dirty="0" smtClean="0">
                <a:solidFill>
                  <a:srgbClr val="FE5C5E"/>
                </a:solidFill>
                <a:latin typeface="Aileron Bold" panose="00000800000000000000" pitchFamily="50" charset="0"/>
              </a:rPr>
              <a:t>1</a:t>
            </a: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110811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23302"/>
          </a:xfrm>
        </p:spPr>
        <p:txBody>
          <a:bodyPr>
            <a:normAutofit/>
          </a:bodyPr>
          <a:lstStyle/>
          <a:p>
            <a:pPr marL="0" indent="0">
              <a:buNone/>
            </a:pPr>
            <a:r>
              <a:rPr lang="en-GB" dirty="0" smtClean="0"/>
              <a:t>This type of network is known as a perceptron. A perceptron takes a vector of inputs and calculates a linear calculation. However a perceptron outputs a 1 or -1 based on a threshold. </a:t>
            </a:r>
          </a:p>
          <a:p>
            <a:pPr marL="0" indent="0">
              <a:buNone/>
            </a:pPr>
            <a:r>
              <a:rPr lang="en-GB" sz="2400" dirty="0" smtClean="0"/>
              <a:t>Given inputs </a:t>
            </a:r>
            <a:r>
              <a:rPr lang="en-GB" sz="2400" dirty="0" smtClean="0">
                <a:solidFill>
                  <a:srgbClr val="4BB3FD"/>
                </a:solidFill>
              </a:rPr>
              <a:t>[x</a:t>
            </a:r>
            <a:r>
              <a:rPr lang="en-GB" sz="2400" baseline="-25000" dirty="0" smtClean="0">
                <a:solidFill>
                  <a:srgbClr val="4BB3FD"/>
                </a:solidFill>
              </a:rPr>
              <a:t>0</a:t>
            </a:r>
            <a:r>
              <a:rPr lang="en-GB" sz="2400" dirty="0" smtClean="0">
                <a:solidFill>
                  <a:srgbClr val="4BB3FD"/>
                </a:solidFill>
              </a:rPr>
              <a:t>, x</a:t>
            </a:r>
            <a:r>
              <a:rPr lang="en-GB" sz="2400" baseline="-25000" dirty="0" smtClean="0">
                <a:solidFill>
                  <a:srgbClr val="4BB3FD"/>
                </a:solidFill>
              </a:rPr>
              <a:t>1</a:t>
            </a:r>
            <a:r>
              <a:rPr lang="en-GB" sz="2400" dirty="0" smtClean="0">
                <a:solidFill>
                  <a:srgbClr val="4BB3FD"/>
                </a:solidFill>
              </a:rPr>
              <a:t> … </a:t>
            </a:r>
            <a:r>
              <a:rPr lang="en-GB" sz="2400" dirty="0" err="1" smtClean="0">
                <a:solidFill>
                  <a:srgbClr val="4BB3FD"/>
                </a:solidFill>
              </a:rPr>
              <a:t>x</a:t>
            </a:r>
            <a:r>
              <a:rPr lang="en-GB" sz="2400" baseline="-25000" dirty="0" err="1" smtClean="0">
                <a:solidFill>
                  <a:srgbClr val="4BB3FD"/>
                </a:solidFill>
              </a:rPr>
              <a:t>n</a:t>
            </a:r>
            <a:r>
              <a:rPr lang="en-GB" sz="2400" dirty="0" smtClean="0">
                <a:solidFill>
                  <a:srgbClr val="4BB3FD"/>
                </a:solidFill>
              </a:rPr>
              <a:t>] </a:t>
            </a:r>
            <a:r>
              <a:rPr lang="en-GB" sz="2400" dirty="0" smtClean="0"/>
              <a:t>it will compute </a:t>
            </a:r>
            <a:r>
              <a:rPr lang="en-GB" sz="2400" dirty="0" smtClean="0">
                <a:solidFill>
                  <a:srgbClr val="FE5C5E"/>
                </a:solidFill>
              </a:rPr>
              <a:t>O(x)  w</a:t>
            </a:r>
            <a:r>
              <a:rPr lang="en-GB" sz="2400" baseline="-25000" dirty="0" smtClean="0">
                <a:solidFill>
                  <a:srgbClr val="FE5C5E"/>
                </a:solidFill>
              </a:rPr>
              <a:t>0</a:t>
            </a:r>
            <a:r>
              <a:rPr lang="en-GB" sz="2400" dirty="0" smtClean="0">
                <a:solidFill>
                  <a:srgbClr val="FE5C5E"/>
                </a:solidFill>
              </a:rPr>
              <a:t>x</a:t>
            </a:r>
            <a:r>
              <a:rPr lang="en-GB" sz="2400" baseline="-25000" dirty="0" smtClean="0">
                <a:solidFill>
                  <a:srgbClr val="FE5C5E"/>
                </a:solidFill>
              </a:rPr>
              <a:t>0 </a:t>
            </a:r>
            <a:r>
              <a:rPr lang="en-GB" sz="2400" dirty="0" smtClean="0">
                <a:solidFill>
                  <a:srgbClr val="FE5C5E"/>
                </a:solidFill>
              </a:rPr>
              <a:t>+ w</a:t>
            </a:r>
            <a:r>
              <a:rPr lang="en-GB" sz="2400" baseline="-25000" dirty="0" smtClean="0">
                <a:solidFill>
                  <a:srgbClr val="FE5C5E"/>
                </a:solidFill>
              </a:rPr>
              <a:t>1</a:t>
            </a:r>
            <a:r>
              <a:rPr lang="en-GB" sz="2400" dirty="0" smtClean="0">
                <a:solidFill>
                  <a:srgbClr val="FE5C5E"/>
                </a:solidFill>
              </a:rPr>
              <a:t>x</a:t>
            </a:r>
            <a:r>
              <a:rPr lang="en-GB" sz="2400" baseline="-25000" dirty="0" smtClean="0">
                <a:solidFill>
                  <a:srgbClr val="FE5C5E"/>
                </a:solidFill>
              </a:rPr>
              <a:t>1</a:t>
            </a:r>
            <a:r>
              <a:rPr lang="en-GB" sz="2400" dirty="0" smtClean="0">
                <a:solidFill>
                  <a:srgbClr val="FE5C5E"/>
                </a:solidFill>
              </a:rPr>
              <a:t> … </a:t>
            </a:r>
            <a:r>
              <a:rPr lang="en-GB" sz="2400" dirty="0" err="1" smtClean="0">
                <a:solidFill>
                  <a:srgbClr val="FE5C5E"/>
                </a:solidFill>
              </a:rPr>
              <a:t>w</a:t>
            </a:r>
            <a:r>
              <a:rPr lang="en-GB" sz="2400" baseline="-25000" dirty="0" err="1" smtClean="0">
                <a:solidFill>
                  <a:srgbClr val="FE5C5E"/>
                </a:solidFill>
              </a:rPr>
              <a:t>n</a:t>
            </a:r>
            <a:r>
              <a:rPr lang="en-GB" sz="2400" dirty="0" err="1" smtClean="0">
                <a:solidFill>
                  <a:srgbClr val="FE5C5E"/>
                </a:solidFill>
              </a:rPr>
              <a:t>x</a:t>
            </a:r>
            <a:r>
              <a:rPr lang="en-GB" sz="2400" baseline="-25000" dirty="0" err="1" smtClean="0">
                <a:solidFill>
                  <a:srgbClr val="FE5C5E"/>
                </a:solidFill>
              </a:rPr>
              <a:t>n</a:t>
            </a:r>
            <a:r>
              <a:rPr lang="en-GB" sz="2400" dirty="0" smtClean="0">
                <a:solidFill>
                  <a:srgbClr val="FE5C5E"/>
                </a:solidFill>
              </a:rPr>
              <a:t>. </a:t>
            </a:r>
          </a:p>
          <a:p>
            <a:pPr marL="0" indent="0">
              <a:buNone/>
            </a:pPr>
            <a:endParaRPr lang="en-GB" dirty="0"/>
          </a:p>
          <a:p>
            <a:pPr marL="0" indent="0">
              <a:buNone/>
            </a:pPr>
            <a:endParaRPr lang="en-GB" dirty="0" smtClean="0">
              <a:solidFill>
                <a:srgbClr val="FE5C5E"/>
              </a:solidFill>
            </a:endParaRPr>
          </a:p>
          <a:p>
            <a:pPr marL="0" indent="0">
              <a:buNone/>
            </a:pPr>
            <a:r>
              <a:rPr lang="en-GB" dirty="0" smtClean="0">
                <a:solidFill>
                  <a:srgbClr val="4BB3FD"/>
                </a:solidFill>
              </a:rPr>
              <a:t>O(x) = 1 	if O(x) &gt; threshold</a:t>
            </a:r>
          </a:p>
          <a:p>
            <a:pPr marL="0" indent="0">
              <a:buNone/>
            </a:pPr>
            <a:r>
              <a:rPr lang="en-GB" dirty="0" smtClean="0">
                <a:solidFill>
                  <a:srgbClr val="FE5C5E"/>
                </a:solidFill>
              </a:rPr>
              <a:t>O(x) = -1   	else</a:t>
            </a:r>
            <a:endParaRPr lang="en-GB" dirty="0">
              <a:solidFill>
                <a:srgbClr val="FE5C5E"/>
              </a:solidFill>
            </a:endParaRPr>
          </a:p>
        </p:txBody>
      </p:sp>
      <p:sp>
        <p:nvSpPr>
          <p:cNvPr id="12" name="Rectangle 11"/>
          <p:cNvSpPr/>
          <p:nvPr/>
        </p:nvSpPr>
        <p:spPr>
          <a:xfrm>
            <a:off x="6958149" y="3923441"/>
            <a:ext cx="2525485" cy="2525485"/>
          </a:xfrm>
          <a:prstGeom prst="rect">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cxnSp>
        <p:nvCxnSpPr>
          <p:cNvPr id="5" name="Straight Arrow Connector 4"/>
          <p:cNvCxnSpPr/>
          <p:nvPr/>
        </p:nvCxnSpPr>
        <p:spPr>
          <a:xfrm flipV="1">
            <a:off x="6958149" y="3923441"/>
            <a:ext cx="0" cy="25254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V="1">
            <a:off x="8220892" y="5186184"/>
            <a:ext cx="0" cy="25254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0800000">
            <a:off x="6958148" y="3923440"/>
            <a:ext cx="1811383" cy="1811157"/>
          </a:xfrm>
          <a:prstGeom prst="triangle">
            <a:avLst>
              <a:gd name="adj" fmla="val 100000"/>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flipV="1">
            <a:off x="6958149" y="3927567"/>
            <a:ext cx="1811382" cy="1811383"/>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66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E5C5E"/>
                </a:solidFill>
              </a:rPr>
              <a:t>Notebook Break</a:t>
            </a:r>
            <a:endParaRPr lang="en-GB" dirty="0">
              <a:solidFill>
                <a:srgbClr val="FE5C5E"/>
              </a:solidFill>
            </a:endParaRPr>
          </a:p>
        </p:txBody>
      </p:sp>
      <p:sp>
        <p:nvSpPr>
          <p:cNvPr id="3" name="Text Placeholder 2"/>
          <p:cNvSpPr>
            <a:spLocks noGrp="1"/>
          </p:cNvSpPr>
          <p:nvPr>
            <p:ph type="body" idx="1"/>
          </p:nvPr>
        </p:nvSpPr>
        <p:spPr/>
        <p:txBody>
          <a:bodyPr/>
          <a:lstStyle/>
          <a:p>
            <a:r>
              <a:rPr lang="en-GB" dirty="0" smtClean="0">
                <a:solidFill>
                  <a:schemeClr val="bg1"/>
                </a:solidFill>
              </a:rPr>
              <a:t>Head over to the jupyter notebook and take some time to understand the Perceptron class and its implementation, as well as how it can act as a classifier.</a:t>
            </a:r>
            <a:endParaRPr lang="en-GB" dirty="0">
              <a:solidFill>
                <a:schemeClr val="bg1"/>
              </a:solidFill>
            </a:endParaRPr>
          </a:p>
        </p:txBody>
      </p:sp>
    </p:spTree>
    <p:extLst>
      <p:ext uri="{BB962C8B-B14F-4D97-AF65-F5344CB8AC3E}">
        <p14:creationId xmlns:p14="http://schemas.microsoft.com/office/powerpoint/2010/main" val="133763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20901206">
            <a:off x="6809227" y="4924862"/>
            <a:ext cx="2811127"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rot="20071099">
            <a:off x="6781807" y="5459734"/>
            <a:ext cx="3108390"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sp>
        <p:nvSpPr>
          <p:cNvPr id="3" name="Content Placeholder 2"/>
          <p:cNvSpPr>
            <a:spLocks noGrp="1"/>
          </p:cNvSpPr>
          <p:nvPr>
            <p:ph idx="1"/>
          </p:nvPr>
        </p:nvSpPr>
        <p:spPr>
          <a:xfrm>
            <a:off x="838200" y="1825625"/>
            <a:ext cx="10515600" cy="1813390"/>
          </a:xfrm>
        </p:spPr>
        <p:txBody>
          <a:bodyPr>
            <a:normAutofit/>
          </a:bodyPr>
          <a:lstStyle/>
          <a:p>
            <a:pPr marL="0" indent="0">
              <a:buNone/>
            </a:pPr>
            <a:r>
              <a:rPr lang="en-GB" dirty="0" smtClean="0"/>
              <a:t>What if we want to model an OR gate?</a:t>
            </a:r>
            <a:endParaRPr lang="en-GB" dirty="0"/>
          </a:p>
          <a:p>
            <a:pPr marL="0" indent="0">
              <a:buNone/>
            </a:pPr>
            <a:r>
              <a:rPr lang="en-GB" dirty="0" smtClean="0"/>
              <a:t>We need to add an </a:t>
            </a:r>
            <a:r>
              <a:rPr lang="en-GB" dirty="0" smtClean="0">
                <a:solidFill>
                  <a:srgbClr val="FE5C5E"/>
                </a:solidFill>
              </a:rPr>
              <a:t>activation function </a:t>
            </a:r>
            <a:r>
              <a:rPr lang="en-GB" dirty="0" smtClean="0"/>
              <a:t>to transform our data.</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671107807"/>
              </p:ext>
            </p:extLst>
          </p:nvPr>
        </p:nvGraphicFramePr>
        <p:xfrm>
          <a:off x="1656807" y="4116009"/>
          <a:ext cx="2959461" cy="1854200"/>
        </p:xfrm>
        <a:graphic>
          <a:graphicData uri="http://schemas.openxmlformats.org/drawingml/2006/table">
            <a:tbl>
              <a:tblPr bandRow="1">
                <a:tableStyleId>{5C22544A-7EE6-4342-B048-85BDC9FD1C3A}</a:tableStyleId>
              </a:tblPr>
              <a:tblGrid>
                <a:gridCol w="986487">
                  <a:extLst>
                    <a:ext uri="{9D8B030D-6E8A-4147-A177-3AD203B41FA5}">
                      <a16:colId xmlns:a16="http://schemas.microsoft.com/office/drawing/2014/main" val="3107610562"/>
                    </a:ext>
                  </a:extLst>
                </a:gridCol>
                <a:gridCol w="986487">
                  <a:extLst>
                    <a:ext uri="{9D8B030D-6E8A-4147-A177-3AD203B41FA5}">
                      <a16:colId xmlns:a16="http://schemas.microsoft.com/office/drawing/2014/main" val="2396364162"/>
                    </a:ext>
                  </a:extLst>
                </a:gridCol>
                <a:gridCol w="986487">
                  <a:extLst>
                    <a:ext uri="{9D8B030D-6E8A-4147-A177-3AD203B41FA5}">
                      <a16:colId xmlns:a16="http://schemas.microsoft.com/office/drawing/2014/main" val="380101254"/>
                    </a:ext>
                  </a:extLst>
                </a:gridCol>
              </a:tblGrid>
              <a:tr h="370840">
                <a:tc>
                  <a:txBody>
                    <a:bodyPr/>
                    <a:lstStyle/>
                    <a:p>
                      <a:pPr algn="ctr"/>
                      <a:r>
                        <a:rPr lang="en-GB" dirty="0" smtClean="0">
                          <a:solidFill>
                            <a:schemeClr val="bg1"/>
                          </a:solidFill>
                          <a:latin typeface="Aileron Bold" panose="00000800000000000000" pitchFamily="50" charset="0"/>
                        </a:rPr>
                        <a:t>Input 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Input 2</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Output</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12509127"/>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6220431"/>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787352"/>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0158460"/>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6658160"/>
                  </a:ext>
                </a:extLst>
              </a:tr>
            </a:tbl>
          </a:graphicData>
        </a:graphic>
      </p:graphicFrame>
      <p:sp>
        <p:nvSpPr>
          <p:cNvPr id="13" name="Rectangle 12"/>
          <p:cNvSpPr/>
          <p:nvPr/>
        </p:nvSpPr>
        <p:spPr>
          <a:xfrm>
            <a:off x="6996587" y="4433612"/>
            <a:ext cx="2591549"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448213" y="4250732"/>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9460876" y="4210486"/>
            <a:ext cx="914989" cy="91498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731489" y="4366487"/>
            <a:ext cx="677609"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18" name="Oval 17"/>
          <p:cNvSpPr/>
          <p:nvPr/>
        </p:nvSpPr>
        <p:spPr>
          <a:xfrm>
            <a:off x="6461014" y="5958260"/>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585656" y="6078947"/>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1" name="TextBox 20"/>
          <p:cNvSpPr txBox="1"/>
          <p:nvPr/>
        </p:nvSpPr>
        <p:spPr>
          <a:xfrm>
            <a:off x="6572855" y="4370866"/>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i</a:t>
            </a:r>
            <a:r>
              <a:rPr lang="en-GB" baseline="-25000"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3" name="TextBox 22"/>
          <p:cNvSpPr txBox="1"/>
          <p:nvPr/>
        </p:nvSpPr>
        <p:spPr>
          <a:xfrm>
            <a:off x="7731488" y="5506853"/>
            <a:ext cx="677609" cy="369332"/>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0</a:t>
            </a:r>
          </a:p>
        </p:txBody>
      </p:sp>
      <p:sp>
        <p:nvSpPr>
          <p:cNvPr id="25" name="TextBox 24"/>
          <p:cNvSpPr txBox="1"/>
          <p:nvPr/>
        </p:nvSpPr>
        <p:spPr>
          <a:xfrm>
            <a:off x="9289292" y="3628522"/>
            <a:ext cx="1258155" cy="369332"/>
          </a:xfrm>
          <a:prstGeom prst="rect">
            <a:avLst/>
          </a:prstGeom>
          <a:solidFill>
            <a:schemeClr val="bg1"/>
          </a:solidFill>
        </p:spPr>
        <p:txBody>
          <a:bodyPr wrap="square" rtlCol="0">
            <a:spAutoFit/>
          </a:bodyPr>
          <a:lstStyle/>
          <a:p>
            <a:pPr algn="ctr"/>
            <a:r>
              <a:rPr lang="en-GB" dirty="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1</a:t>
            </a:r>
            <a:r>
              <a:rPr lang="en-GB" dirty="0" smtClean="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2</a:t>
            </a:r>
            <a:r>
              <a:rPr lang="en-GB" dirty="0" smtClean="0">
                <a:solidFill>
                  <a:srgbClr val="FE5C5E"/>
                </a:solidFill>
                <a:latin typeface="Aileron Bold" panose="00000800000000000000" pitchFamily="50" charset="0"/>
              </a:rPr>
              <a:t>+0*1</a:t>
            </a:r>
            <a:endParaRPr lang="en-GB" dirty="0">
              <a:solidFill>
                <a:srgbClr val="FE5C5E"/>
              </a:solidFill>
              <a:latin typeface="Aileron Bold" panose="00000800000000000000" pitchFamily="50" charset="0"/>
            </a:endParaRPr>
          </a:p>
        </p:txBody>
      </p:sp>
      <p:sp>
        <p:nvSpPr>
          <p:cNvPr id="31" name="Oval 30"/>
          <p:cNvSpPr/>
          <p:nvPr/>
        </p:nvSpPr>
        <p:spPr>
          <a:xfrm>
            <a:off x="6461014" y="5075802"/>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6572855" y="5199336"/>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i</a:t>
            </a:r>
            <a:r>
              <a:rPr lang="en-GB" baseline="-25000" dirty="0">
                <a:solidFill>
                  <a:srgbClr val="4BB3FD"/>
                </a:solidFill>
                <a:latin typeface="Aileron Bold" panose="00000800000000000000" pitchFamily="50" charset="0"/>
              </a:rPr>
              <a:t>2</a:t>
            </a:r>
            <a:endParaRPr lang="en-GB" dirty="0">
              <a:solidFill>
                <a:srgbClr val="4BB3FD"/>
              </a:solidFill>
              <a:latin typeface="Aileron Bold" panose="00000800000000000000" pitchFamily="50" charset="0"/>
            </a:endParaRPr>
          </a:p>
        </p:txBody>
      </p:sp>
      <p:sp>
        <p:nvSpPr>
          <p:cNvPr id="34" name="TextBox 33"/>
          <p:cNvSpPr txBox="1"/>
          <p:nvPr/>
        </p:nvSpPr>
        <p:spPr>
          <a:xfrm>
            <a:off x="7731489" y="4925925"/>
            <a:ext cx="677609"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Tree>
    <p:extLst>
      <p:ext uri="{BB962C8B-B14F-4D97-AF65-F5344CB8AC3E}">
        <p14:creationId xmlns:p14="http://schemas.microsoft.com/office/powerpoint/2010/main" val="298121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20901206">
            <a:off x="6809227" y="4924862"/>
            <a:ext cx="2811127"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rot="20071099">
            <a:off x="6781807" y="5459734"/>
            <a:ext cx="3108390"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sp>
        <p:nvSpPr>
          <p:cNvPr id="3" name="Content Placeholder 2"/>
          <p:cNvSpPr>
            <a:spLocks noGrp="1"/>
          </p:cNvSpPr>
          <p:nvPr>
            <p:ph idx="1"/>
          </p:nvPr>
        </p:nvSpPr>
        <p:spPr>
          <a:xfrm>
            <a:off x="8744684" y="5945239"/>
            <a:ext cx="2932611" cy="540617"/>
          </a:xfrm>
        </p:spPr>
        <p:txBody>
          <a:bodyPr>
            <a:normAutofit/>
          </a:bodyPr>
          <a:lstStyle/>
          <a:p>
            <a:pPr marL="0" indent="0">
              <a:buNone/>
            </a:pPr>
            <a:r>
              <a:rPr lang="en-GB" dirty="0" smtClean="0">
                <a:solidFill>
                  <a:srgbClr val="FE5C5E"/>
                </a:solidFill>
              </a:rPr>
              <a:t>2 != 1 and 2 != 0</a:t>
            </a:r>
            <a:endParaRPr lang="en-GB" dirty="0">
              <a:solidFill>
                <a:srgbClr val="FE5C5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37884177"/>
              </p:ext>
            </p:extLst>
          </p:nvPr>
        </p:nvGraphicFramePr>
        <p:xfrm>
          <a:off x="1262743" y="4116009"/>
          <a:ext cx="4103180" cy="1854200"/>
        </p:xfrm>
        <a:graphic>
          <a:graphicData uri="http://schemas.openxmlformats.org/drawingml/2006/table">
            <a:tbl>
              <a:tblPr bandRow="1">
                <a:tableStyleId>{5C22544A-7EE6-4342-B048-85BDC9FD1C3A}</a:tableStyleId>
              </a:tblPr>
              <a:tblGrid>
                <a:gridCol w="1025795">
                  <a:extLst>
                    <a:ext uri="{9D8B030D-6E8A-4147-A177-3AD203B41FA5}">
                      <a16:colId xmlns:a16="http://schemas.microsoft.com/office/drawing/2014/main" val="3107610562"/>
                    </a:ext>
                  </a:extLst>
                </a:gridCol>
                <a:gridCol w="1025795">
                  <a:extLst>
                    <a:ext uri="{9D8B030D-6E8A-4147-A177-3AD203B41FA5}">
                      <a16:colId xmlns:a16="http://schemas.microsoft.com/office/drawing/2014/main" val="2396364162"/>
                    </a:ext>
                  </a:extLst>
                </a:gridCol>
                <a:gridCol w="1025795">
                  <a:extLst>
                    <a:ext uri="{9D8B030D-6E8A-4147-A177-3AD203B41FA5}">
                      <a16:colId xmlns:a16="http://schemas.microsoft.com/office/drawing/2014/main" val="380101254"/>
                    </a:ext>
                  </a:extLst>
                </a:gridCol>
                <a:gridCol w="1025795">
                  <a:extLst>
                    <a:ext uri="{9D8B030D-6E8A-4147-A177-3AD203B41FA5}">
                      <a16:colId xmlns:a16="http://schemas.microsoft.com/office/drawing/2014/main" val="756414916"/>
                    </a:ext>
                  </a:extLst>
                </a:gridCol>
              </a:tblGrid>
              <a:tr h="370840">
                <a:tc>
                  <a:txBody>
                    <a:bodyPr/>
                    <a:lstStyle/>
                    <a:p>
                      <a:pPr algn="ctr"/>
                      <a:r>
                        <a:rPr lang="en-GB" dirty="0" smtClean="0">
                          <a:solidFill>
                            <a:schemeClr val="bg1"/>
                          </a:solidFill>
                          <a:latin typeface="Aileron Bold" panose="00000800000000000000" pitchFamily="50" charset="0"/>
                        </a:rPr>
                        <a:t>Input 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Input 2</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Output</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NN</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12509127"/>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6220431"/>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787352"/>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0158460"/>
                  </a:ext>
                </a:extLst>
              </a:tr>
              <a:tr h="370840">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2</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6658160"/>
                  </a:ext>
                </a:extLst>
              </a:tr>
            </a:tbl>
          </a:graphicData>
        </a:graphic>
      </p:graphicFrame>
      <p:sp>
        <p:nvSpPr>
          <p:cNvPr id="13" name="Rectangle 12"/>
          <p:cNvSpPr/>
          <p:nvPr/>
        </p:nvSpPr>
        <p:spPr>
          <a:xfrm>
            <a:off x="6996587" y="4433612"/>
            <a:ext cx="2591549"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448213" y="4250732"/>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9460876" y="4210486"/>
            <a:ext cx="914989" cy="91498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731489" y="4366487"/>
            <a:ext cx="677609"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18" name="Oval 17"/>
          <p:cNvSpPr/>
          <p:nvPr/>
        </p:nvSpPr>
        <p:spPr>
          <a:xfrm>
            <a:off x="6461014" y="5958260"/>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585656" y="6078947"/>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1" name="TextBox 20"/>
          <p:cNvSpPr txBox="1"/>
          <p:nvPr/>
        </p:nvSpPr>
        <p:spPr>
          <a:xfrm>
            <a:off x="6572855" y="4370866"/>
            <a:ext cx="360315" cy="369332"/>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1</a:t>
            </a:r>
          </a:p>
        </p:txBody>
      </p:sp>
      <p:sp>
        <p:nvSpPr>
          <p:cNvPr id="23" name="TextBox 22"/>
          <p:cNvSpPr txBox="1"/>
          <p:nvPr/>
        </p:nvSpPr>
        <p:spPr>
          <a:xfrm>
            <a:off x="7731488" y="5506853"/>
            <a:ext cx="677609" cy="369332"/>
          </a:xfrm>
          <a:prstGeom prst="rect">
            <a:avLst/>
          </a:prstGeom>
          <a:solidFill>
            <a:schemeClr val="bg1"/>
          </a:solidFill>
        </p:spPr>
        <p:txBody>
          <a:bodyPr wrap="square" rtlCol="0">
            <a:spAutoFit/>
          </a:bodyPr>
          <a:lstStyle/>
          <a:p>
            <a:pPr algn="ctr"/>
            <a:r>
              <a:rPr lang="en-GB" dirty="0">
                <a:solidFill>
                  <a:srgbClr val="4BB3FD"/>
                </a:solidFill>
                <a:latin typeface="Aileron Bold" panose="00000800000000000000" pitchFamily="50" charset="0"/>
              </a:rPr>
              <a:t>0</a:t>
            </a:r>
          </a:p>
        </p:txBody>
      </p:sp>
      <p:sp>
        <p:nvSpPr>
          <p:cNvPr id="25" name="TextBox 24"/>
          <p:cNvSpPr txBox="1"/>
          <p:nvPr/>
        </p:nvSpPr>
        <p:spPr>
          <a:xfrm>
            <a:off x="9289292" y="3628522"/>
            <a:ext cx="1258155" cy="369332"/>
          </a:xfrm>
          <a:prstGeom prst="rect">
            <a:avLst/>
          </a:prstGeom>
          <a:solidFill>
            <a:schemeClr val="bg1"/>
          </a:solidFill>
        </p:spPr>
        <p:txBody>
          <a:bodyPr wrap="square" rtlCol="0">
            <a:spAutoFit/>
          </a:bodyPr>
          <a:lstStyle/>
          <a:p>
            <a:pPr algn="ctr"/>
            <a:r>
              <a:rPr lang="en-GB" dirty="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1</a:t>
            </a:r>
            <a:r>
              <a:rPr lang="en-GB" dirty="0" smtClean="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2</a:t>
            </a:r>
            <a:r>
              <a:rPr lang="en-GB" dirty="0" smtClean="0">
                <a:solidFill>
                  <a:srgbClr val="FE5C5E"/>
                </a:solidFill>
                <a:latin typeface="Aileron Bold" panose="00000800000000000000" pitchFamily="50" charset="0"/>
              </a:rPr>
              <a:t>+0*1</a:t>
            </a:r>
            <a:endParaRPr lang="en-GB" dirty="0">
              <a:solidFill>
                <a:srgbClr val="FE5C5E"/>
              </a:solidFill>
              <a:latin typeface="Aileron Bold" panose="00000800000000000000" pitchFamily="50" charset="0"/>
            </a:endParaRPr>
          </a:p>
        </p:txBody>
      </p:sp>
      <p:sp>
        <p:nvSpPr>
          <p:cNvPr id="31" name="Oval 30"/>
          <p:cNvSpPr/>
          <p:nvPr/>
        </p:nvSpPr>
        <p:spPr>
          <a:xfrm>
            <a:off x="6461014" y="5075802"/>
            <a:ext cx="609600" cy="609600"/>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6572855" y="5199336"/>
            <a:ext cx="360315"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34" name="TextBox 33"/>
          <p:cNvSpPr txBox="1"/>
          <p:nvPr/>
        </p:nvSpPr>
        <p:spPr>
          <a:xfrm>
            <a:off x="7731489" y="4925925"/>
            <a:ext cx="677609"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1</a:t>
            </a:r>
            <a:endParaRPr lang="en-GB" dirty="0">
              <a:solidFill>
                <a:srgbClr val="4BB3FD"/>
              </a:solidFill>
              <a:latin typeface="Aileron Bold" panose="00000800000000000000" pitchFamily="50" charset="0"/>
            </a:endParaRPr>
          </a:p>
        </p:txBody>
      </p:sp>
      <p:sp>
        <p:nvSpPr>
          <p:cNvPr id="22" name="TextBox 21"/>
          <p:cNvSpPr txBox="1"/>
          <p:nvPr/>
        </p:nvSpPr>
        <p:spPr>
          <a:xfrm>
            <a:off x="9738211" y="4483314"/>
            <a:ext cx="360315" cy="369332"/>
          </a:xfrm>
          <a:prstGeom prst="rect">
            <a:avLst/>
          </a:prstGeom>
          <a:solidFill>
            <a:schemeClr val="bg1"/>
          </a:solidFill>
        </p:spPr>
        <p:txBody>
          <a:bodyPr wrap="square" rtlCol="0">
            <a:spAutoFit/>
          </a:bodyPr>
          <a:lstStyle/>
          <a:p>
            <a:pPr algn="ctr"/>
            <a:r>
              <a:rPr lang="en-GB" dirty="0">
                <a:solidFill>
                  <a:srgbClr val="FE5C5E"/>
                </a:solidFill>
                <a:latin typeface="Aileron Bold" panose="00000800000000000000" pitchFamily="50" charset="0"/>
              </a:rPr>
              <a:t>2</a:t>
            </a:r>
          </a:p>
        </p:txBody>
      </p:sp>
      <p:sp>
        <p:nvSpPr>
          <p:cNvPr id="24" name="Content Placeholder 2"/>
          <p:cNvSpPr txBox="1">
            <a:spLocks/>
          </p:cNvSpPr>
          <p:nvPr/>
        </p:nvSpPr>
        <p:spPr>
          <a:xfrm>
            <a:off x="990600" y="1978025"/>
            <a:ext cx="10515600" cy="1192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mtClean="0"/>
              <a:t>What if we want to model an OR gate?</a:t>
            </a:r>
          </a:p>
          <a:p>
            <a:pPr marL="0" indent="0">
              <a:buFont typeface="Arial" panose="020B0604020202020204" pitchFamily="34" charset="0"/>
              <a:buNone/>
            </a:pPr>
            <a:r>
              <a:rPr lang="en-GB" smtClean="0"/>
              <a:t>We need to add an </a:t>
            </a:r>
            <a:r>
              <a:rPr lang="en-GB" smtClean="0">
                <a:solidFill>
                  <a:srgbClr val="FE5C5E"/>
                </a:solidFill>
              </a:rPr>
              <a:t>activation function </a:t>
            </a:r>
            <a:r>
              <a:rPr lang="en-GB" smtClean="0"/>
              <a:t>to transform our data.</a:t>
            </a:r>
            <a:endParaRPr lang="en-GB" dirty="0"/>
          </a:p>
        </p:txBody>
      </p:sp>
    </p:spTree>
    <p:extLst>
      <p:ext uri="{BB962C8B-B14F-4D97-AF65-F5344CB8AC3E}">
        <p14:creationId xmlns:p14="http://schemas.microsoft.com/office/powerpoint/2010/main" val="18402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graphicFrame>
        <p:nvGraphicFramePr>
          <p:cNvPr id="7" name="Table 6"/>
          <p:cNvGraphicFramePr>
            <a:graphicFrameLocks noGrp="1"/>
          </p:cNvGraphicFramePr>
          <p:nvPr>
            <p:extLst>
              <p:ext uri="{D42A27DB-BD31-4B8C-83A1-F6EECF244321}">
                <p14:modId xmlns:p14="http://schemas.microsoft.com/office/powerpoint/2010/main" val="2397913820"/>
              </p:ext>
            </p:extLst>
          </p:nvPr>
        </p:nvGraphicFramePr>
        <p:xfrm>
          <a:off x="838200" y="3946926"/>
          <a:ext cx="4976455" cy="1854200"/>
        </p:xfrm>
        <a:graphic>
          <a:graphicData uri="http://schemas.openxmlformats.org/drawingml/2006/table">
            <a:tbl>
              <a:tblPr bandRow="1">
                <a:tableStyleId>{5C22544A-7EE6-4342-B048-85BDC9FD1C3A}</a:tableStyleId>
              </a:tblPr>
              <a:tblGrid>
                <a:gridCol w="995291">
                  <a:extLst>
                    <a:ext uri="{9D8B030D-6E8A-4147-A177-3AD203B41FA5}">
                      <a16:colId xmlns:a16="http://schemas.microsoft.com/office/drawing/2014/main" val="3107610562"/>
                    </a:ext>
                  </a:extLst>
                </a:gridCol>
                <a:gridCol w="995291">
                  <a:extLst>
                    <a:ext uri="{9D8B030D-6E8A-4147-A177-3AD203B41FA5}">
                      <a16:colId xmlns:a16="http://schemas.microsoft.com/office/drawing/2014/main" val="2396364162"/>
                    </a:ext>
                  </a:extLst>
                </a:gridCol>
                <a:gridCol w="995291">
                  <a:extLst>
                    <a:ext uri="{9D8B030D-6E8A-4147-A177-3AD203B41FA5}">
                      <a16:colId xmlns:a16="http://schemas.microsoft.com/office/drawing/2014/main" val="380101254"/>
                    </a:ext>
                  </a:extLst>
                </a:gridCol>
                <a:gridCol w="995291">
                  <a:extLst>
                    <a:ext uri="{9D8B030D-6E8A-4147-A177-3AD203B41FA5}">
                      <a16:colId xmlns:a16="http://schemas.microsoft.com/office/drawing/2014/main" val="756414916"/>
                    </a:ext>
                  </a:extLst>
                </a:gridCol>
                <a:gridCol w="995291">
                  <a:extLst>
                    <a:ext uri="{9D8B030D-6E8A-4147-A177-3AD203B41FA5}">
                      <a16:colId xmlns:a16="http://schemas.microsoft.com/office/drawing/2014/main" val="3711686601"/>
                    </a:ext>
                  </a:extLst>
                </a:gridCol>
              </a:tblGrid>
              <a:tr h="370840">
                <a:tc>
                  <a:txBody>
                    <a:bodyPr/>
                    <a:lstStyle/>
                    <a:p>
                      <a:pPr algn="ctr"/>
                      <a:r>
                        <a:rPr lang="en-GB" dirty="0" smtClean="0">
                          <a:solidFill>
                            <a:schemeClr val="bg1"/>
                          </a:solidFill>
                          <a:latin typeface="Aileron Bold" panose="00000800000000000000" pitchFamily="50" charset="0"/>
                        </a:rPr>
                        <a:t>Input 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Input 2</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Output</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NN</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H(NN)</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12509127"/>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6220431"/>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787352"/>
                  </a:ext>
                </a:extLst>
              </a:tr>
              <a:tr h="370840">
                <a:tc>
                  <a:txBody>
                    <a:bodyPr/>
                    <a:lstStyle/>
                    <a:p>
                      <a:pPr algn="ctr"/>
                      <a:r>
                        <a:rPr lang="en-GB" dirty="0" smtClean="0">
                          <a:solidFill>
                            <a:schemeClr val="bg1"/>
                          </a:solidFill>
                          <a:latin typeface="Aileron Bold" panose="00000800000000000000" pitchFamily="50" charset="0"/>
                        </a:rPr>
                        <a:t>0</a:t>
                      </a:r>
                      <a:endParaRPr lang="en-GB" dirty="0">
                        <a:solidFill>
                          <a:schemeClr val="bg1"/>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0158460"/>
                  </a:ext>
                </a:extLst>
              </a:tr>
              <a:tr h="370840">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2</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smtClean="0">
                          <a:solidFill>
                            <a:srgbClr val="FE5C5E"/>
                          </a:solidFill>
                          <a:latin typeface="Aileron Bold" panose="00000800000000000000" pitchFamily="50" charset="0"/>
                        </a:rPr>
                        <a:t>1</a:t>
                      </a:r>
                      <a:endParaRPr lang="en-GB" dirty="0">
                        <a:solidFill>
                          <a:srgbClr val="FE5C5E"/>
                        </a:solidFill>
                        <a:latin typeface="Aileron Bold" panose="00000800000000000000" pitchFamily="50"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6658160"/>
                  </a:ext>
                </a:extLst>
              </a:tr>
            </a:tbl>
          </a:graphicData>
        </a:graphic>
      </p:graphicFrame>
      <p:sp>
        <p:nvSpPr>
          <p:cNvPr id="24" name="Content Placeholder 2"/>
          <p:cNvSpPr txBox="1">
            <a:spLocks/>
          </p:cNvSpPr>
          <p:nvPr/>
        </p:nvSpPr>
        <p:spPr>
          <a:xfrm>
            <a:off x="990600" y="1978025"/>
            <a:ext cx="5647510" cy="145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We can use the Heaviside function, denoted by H(x).</a:t>
            </a:r>
            <a:endParaRPr lang="en-GB" dirty="0"/>
          </a:p>
        </p:txBody>
      </p:sp>
      <p:cxnSp>
        <p:nvCxnSpPr>
          <p:cNvPr id="9" name="Straight Arrow Connector 8"/>
          <p:cNvCxnSpPr/>
          <p:nvPr/>
        </p:nvCxnSpPr>
        <p:spPr>
          <a:xfrm flipV="1">
            <a:off x="9239794" y="3483429"/>
            <a:ext cx="0" cy="24867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38110" y="5997301"/>
            <a:ext cx="5033554"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7397902" y="4116009"/>
            <a:ext cx="3683783" cy="1854201"/>
          </a:xfrm>
          <a:prstGeom prst="bentConnector3">
            <a:avLst/>
          </a:prstGeom>
          <a:ln w="57150">
            <a:solidFill>
              <a:srgbClr val="FE5C5E"/>
            </a:solidFill>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6927195" y="3431035"/>
            <a:ext cx="1391653" cy="4992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y = H(x)</a:t>
            </a:r>
            <a:endParaRPr lang="en-GB" dirty="0"/>
          </a:p>
        </p:txBody>
      </p:sp>
      <p:sp>
        <p:nvSpPr>
          <p:cNvPr id="36" name="Content Placeholder 2"/>
          <p:cNvSpPr txBox="1">
            <a:spLocks/>
          </p:cNvSpPr>
          <p:nvPr/>
        </p:nvSpPr>
        <p:spPr>
          <a:xfrm>
            <a:off x="8543966" y="6155901"/>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0</a:t>
            </a:r>
            <a:endParaRPr lang="en-GB" dirty="0"/>
          </a:p>
        </p:txBody>
      </p:sp>
      <p:sp>
        <p:nvSpPr>
          <p:cNvPr id="37" name="Content Placeholder 2"/>
          <p:cNvSpPr txBox="1">
            <a:spLocks/>
          </p:cNvSpPr>
          <p:nvPr/>
        </p:nvSpPr>
        <p:spPr>
          <a:xfrm>
            <a:off x="6006249" y="6155901"/>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a:t>
            </a:r>
            <a:endParaRPr lang="en-GB" dirty="0"/>
          </a:p>
        </p:txBody>
      </p:sp>
      <p:sp>
        <p:nvSpPr>
          <p:cNvPr id="38" name="Content Placeholder 2"/>
          <p:cNvSpPr txBox="1">
            <a:spLocks/>
          </p:cNvSpPr>
          <p:nvPr/>
        </p:nvSpPr>
        <p:spPr>
          <a:xfrm>
            <a:off x="10975837" y="6155901"/>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a:t>
            </a:r>
          </a:p>
        </p:txBody>
      </p:sp>
      <p:sp>
        <p:nvSpPr>
          <p:cNvPr id="39" name="Content Placeholder 2"/>
          <p:cNvSpPr txBox="1">
            <a:spLocks/>
          </p:cNvSpPr>
          <p:nvPr/>
        </p:nvSpPr>
        <p:spPr>
          <a:xfrm>
            <a:off x="8800640" y="5498019"/>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FE5C5E"/>
                </a:solidFill>
              </a:rPr>
              <a:t>0</a:t>
            </a:r>
            <a:endParaRPr lang="en-GB" dirty="0">
              <a:solidFill>
                <a:srgbClr val="FE5C5E"/>
              </a:solidFill>
            </a:endParaRPr>
          </a:p>
        </p:txBody>
      </p:sp>
      <p:sp>
        <p:nvSpPr>
          <p:cNvPr id="40" name="Content Placeholder 2"/>
          <p:cNvSpPr txBox="1">
            <a:spLocks/>
          </p:cNvSpPr>
          <p:nvPr/>
        </p:nvSpPr>
        <p:spPr>
          <a:xfrm>
            <a:off x="8318848" y="3946926"/>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rgbClr val="FE5C5E"/>
                </a:solidFill>
              </a:rPr>
              <a:t>1</a:t>
            </a:r>
          </a:p>
        </p:txBody>
      </p:sp>
      <p:sp>
        <p:nvSpPr>
          <p:cNvPr id="41" name="Content Placeholder 2"/>
          <p:cNvSpPr txBox="1">
            <a:spLocks/>
          </p:cNvSpPr>
          <p:nvPr/>
        </p:nvSpPr>
        <p:spPr>
          <a:xfrm>
            <a:off x="9014674" y="1218497"/>
            <a:ext cx="178166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0, x &lt;= 0</a:t>
            </a:r>
            <a:endParaRPr lang="en-GB" dirty="0"/>
          </a:p>
        </p:txBody>
      </p:sp>
      <p:sp>
        <p:nvSpPr>
          <p:cNvPr id="42" name="Content Placeholder 2"/>
          <p:cNvSpPr txBox="1">
            <a:spLocks/>
          </p:cNvSpPr>
          <p:nvPr/>
        </p:nvSpPr>
        <p:spPr>
          <a:xfrm>
            <a:off x="9154887" y="1998888"/>
            <a:ext cx="1391653"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1, x &gt; 0</a:t>
            </a:r>
            <a:endParaRPr lang="en-GB" dirty="0"/>
          </a:p>
        </p:txBody>
      </p:sp>
      <p:sp>
        <p:nvSpPr>
          <p:cNvPr id="29" name="Left Brace 28"/>
          <p:cNvSpPr/>
          <p:nvPr/>
        </p:nvSpPr>
        <p:spPr>
          <a:xfrm>
            <a:off x="8800640" y="1170681"/>
            <a:ext cx="248262" cy="1378180"/>
          </a:xfrm>
          <a:prstGeom prst="leftBrace">
            <a:avLst>
              <a:gd name="adj1" fmla="val 8333"/>
              <a:gd name="adj2" fmla="val 49309"/>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Content Placeholder 2"/>
          <p:cNvSpPr txBox="1">
            <a:spLocks/>
          </p:cNvSpPr>
          <p:nvPr/>
        </p:nvSpPr>
        <p:spPr>
          <a:xfrm>
            <a:off x="7397902" y="1648620"/>
            <a:ext cx="1087842" cy="499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H(x)</a:t>
            </a:r>
            <a:endParaRPr lang="en-GB" dirty="0"/>
          </a:p>
        </p:txBody>
      </p:sp>
    </p:spTree>
    <p:extLst>
      <p:ext uri="{BB962C8B-B14F-4D97-AF65-F5344CB8AC3E}">
        <p14:creationId xmlns:p14="http://schemas.microsoft.com/office/powerpoint/2010/main" val="372584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marL="0" indent="0">
              <a:buNone/>
            </a:pPr>
            <a:r>
              <a:rPr lang="en-GB" dirty="0">
                <a:solidFill>
                  <a:srgbClr val="FE5C5E"/>
                </a:solidFill>
              </a:rPr>
              <a:t>Why</a:t>
            </a:r>
            <a:r>
              <a:rPr lang="en-GB" dirty="0"/>
              <a:t> use </a:t>
            </a:r>
            <a:r>
              <a:rPr lang="en-GB" dirty="0" smtClean="0"/>
              <a:t>neural networks?</a:t>
            </a:r>
            <a:endParaRPr lang="en-GB" dirty="0"/>
          </a:p>
          <a:p>
            <a:pPr marL="0" indent="0">
              <a:buNone/>
            </a:pPr>
            <a:r>
              <a:rPr lang="en-GB" dirty="0">
                <a:solidFill>
                  <a:srgbClr val="FE5C5E"/>
                </a:solidFill>
              </a:rPr>
              <a:t>When</a:t>
            </a:r>
            <a:r>
              <a:rPr lang="en-GB" dirty="0"/>
              <a:t> and </a:t>
            </a:r>
            <a:r>
              <a:rPr lang="en-GB" dirty="0">
                <a:solidFill>
                  <a:srgbClr val="FE5C5E"/>
                </a:solidFill>
              </a:rPr>
              <a:t>where</a:t>
            </a:r>
            <a:r>
              <a:rPr lang="en-GB" dirty="0"/>
              <a:t> are they used?</a:t>
            </a:r>
          </a:p>
          <a:p>
            <a:endParaRPr lang="en-GB" dirty="0" smtClean="0"/>
          </a:p>
          <a:p>
            <a:r>
              <a:rPr lang="en-GB" dirty="0" smtClean="0">
                <a:solidFill>
                  <a:srgbClr val="4BB3FD"/>
                </a:solidFill>
              </a:rPr>
              <a:t>Types of problems</a:t>
            </a:r>
            <a:endParaRPr lang="en-GB" dirty="0">
              <a:solidFill>
                <a:srgbClr val="4BB3FD"/>
              </a:solidFill>
            </a:endParaRPr>
          </a:p>
          <a:p>
            <a:r>
              <a:rPr lang="en-GB" dirty="0" smtClean="0">
                <a:solidFill>
                  <a:srgbClr val="4BB3FD"/>
                </a:solidFill>
              </a:rPr>
              <a:t>The Perceptron</a:t>
            </a:r>
          </a:p>
          <a:p>
            <a:r>
              <a:rPr lang="en-GB" dirty="0" smtClean="0">
                <a:solidFill>
                  <a:srgbClr val="4BB3FD"/>
                </a:solidFill>
              </a:rPr>
              <a:t>XOR Network</a:t>
            </a:r>
          </a:p>
          <a:p>
            <a:r>
              <a:rPr lang="en-GB" dirty="0" smtClean="0">
                <a:solidFill>
                  <a:srgbClr val="4BB3FD"/>
                </a:solidFill>
              </a:rPr>
              <a:t>Feedforward networks</a:t>
            </a:r>
          </a:p>
          <a:p>
            <a:r>
              <a:rPr lang="en-GB" dirty="0" smtClean="0">
                <a:solidFill>
                  <a:srgbClr val="4BB3FD"/>
                </a:solidFill>
              </a:rPr>
              <a:t>Backpropagation</a:t>
            </a:r>
          </a:p>
          <a:p>
            <a:endParaRPr lang="en-GB" dirty="0" smtClean="0">
              <a:solidFill>
                <a:srgbClr val="4BB3FD"/>
              </a:solidFill>
            </a:endParaRPr>
          </a:p>
          <a:p>
            <a:endParaRPr lang="en-GB" dirty="0"/>
          </a:p>
        </p:txBody>
      </p:sp>
      <p:grpSp>
        <p:nvGrpSpPr>
          <p:cNvPr id="54" name="Group 53"/>
          <p:cNvGrpSpPr/>
          <p:nvPr/>
        </p:nvGrpSpPr>
        <p:grpSpPr>
          <a:xfrm>
            <a:off x="7716875" y="2659516"/>
            <a:ext cx="2841181" cy="2046605"/>
            <a:chOff x="7465415" y="2857636"/>
            <a:chExt cx="2841181" cy="2046605"/>
          </a:xfrm>
        </p:grpSpPr>
        <p:cxnSp>
          <p:nvCxnSpPr>
            <p:cNvPr id="17" name="Straight Connector 16"/>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046028"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9046028"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9046027"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836333"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836332"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8255722"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255722"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8255721"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7465416"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465415"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8340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Types of problems</a:t>
            </a:r>
            <a:endParaRPr lang="en-GB" sz="2400" dirty="0"/>
          </a:p>
        </p:txBody>
      </p:sp>
      <p:sp>
        <p:nvSpPr>
          <p:cNvPr id="24" name="Content Placeholder 2"/>
          <p:cNvSpPr txBox="1">
            <a:spLocks/>
          </p:cNvSpPr>
          <p:nvPr/>
        </p:nvSpPr>
        <p:spPr>
          <a:xfrm>
            <a:off x="990600" y="1978025"/>
            <a:ext cx="10515600" cy="243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By adding an activation function, we can model </a:t>
            </a:r>
            <a:r>
              <a:rPr lang="en-GB" dirty="0" smtClean="0">
                <a:solidFill>
                  <a:srgbClr val="FE5C5E"/>
                </a:solidFill>
              </a:rPr>
              <a:t>non-linear functions</a:t>
            </a:r>
            <a:r>
              <a:rPr lang="en-GB" dirty="0" smtClean="0"/>
              <a:t> thus modelling more </a:t>
            </a:r>
            <a:r>
              <a:rPr lang="en-GB" dirty="0" smtClean="0">
                <a:solidFill>
                  <a:srgbClr val="FE5C5E"/>
                </a:solidFill>
              </a:rPr>
              <a:t>complex relations. </a:t>
            </a:r>
            <a:r>
              <a:rPr lang="en-GB" dirty="0" smtClean="0"/>
              <a:t>By using different activation functions on each node we model extremely complicated functions. Essentially mapping input to output. Due to this we can create models with complex data like images.</a:t>
            </a:r>
            <a:endParaRPr lang="en-GB" dirty="0"/>
          </a:p>
        </p:txBody>
      </p:sp>
    </p:spTree>
    <p:extLst>
      <p:ext uri="{BB962C8B-B14F-4D97-AF65-F5344CB8AC3E}">
        <p14:creationId xmlns:p14="http://schemas.microsoft.com/office/powerpoint/2010/main" val="336882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r>
              <a:rPr lang="en-GB" sz="2400" dirty="0"/>
              <a:t> </a:t>
            </a:r>
            <a:r>
              <a:rPr lang="en-GB" sz="2400" dirty="0" smtClean="0">
                <a:solidFill>
                  <a:srgbClr val="FE5C5E"/>
                </a:solidFill>
              </a:rPr>
              <a:t>Activation functions</a:t>
            </a:r>
            <a:endParaRPr lang="en-GB" sz="2400" dirty="0"/>
          </a:p>
        </p:txBody>
      </p:sp>
      <p:pic>
        <p:nvPicPr>
          <p:cNvPr id="1026" name="Picture 2" descr="Complete Guide of Activation Functions | by Pawan Jain | Towar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92312"/>
            <a:ext cx="9385300" cy="402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003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E5C5E"/>
                </a:solidFill>
              </a:rPr>
              <a:t>Notebook Break</a:t>
            </a:r>
            <a:endParaRPr lang="en-GB" dirty="0">
              <a:solidFill>
                <a:srgbClr val="FE5C5E"/>
              </a:solidFill>
            </a:endParaRPr>
          </a:p>
        </p:txBody>
      </p:sp>
      <p:sp>
        <p:nvSpPr>
          <p:cNvPr id="3" name="Text Placeholder 2"/>
          <p:cNvSpPr>
            <a:spLocks noGrp="1"/>
          </p:cNvSpPr>
          <p:nvPr>
            <p:ph type="body" idx="1"/>
          </p:nvPr>
        </p:nvSpPr>
        <p:spPr/>
        <p:txBody>
          <a:bodyPr/>
          <a:lstStyle/>
          <a:p>
            <a:r>
              <a:rPr lang="en-GB" dirty="0" smtClean="0">
                <a:solidFill>
                  <a:schemeClr val="bg1"/>
                </a:solidFill>
              </a:rPr>
              <a:t>Now that you understand the concepts behind getting results from a neural network, go onto to the jupyter notebook and read through some of the articles to understand how feeding forward works in a neural network (with multiple layers) </a:t>
            </a:r>
            <a:endParaRPr lang="en-GB" dirty="0">
              <a:solidFill>
                <a:schemeClr val="bg1"/>
              </a:solidFill>
            </a:endParaRPr>
          </a:p>
        </p:txBody>
      </p:sp>
    </p:spTree>
    <p:extLst>
      <p:ext uri="{BB962C8B-B14F-4D97-AF65-F5344CB8AC3E}">
        <p14:creationId xmlns:p14="http://schemas.microsoft.com/office/powerpoint/2010/main" val="282407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Backpropagation</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Now that we understand how the weights affect the output. </a:t>
            </a:r>
            <a:r>
              <a:rPr lang="en-GB" dirty="0" smtClean="0">
                <a:solidFill>
                  <a:srgbClr val="FE5C5E"/>
                </a:solidFill>
              </a:rPr>
              <a:t>How do we effect the weights based on the output? </a:t>
            </a:r>
            <a:r>
              <a:rPr lang="en-GB" dirty="0" smtClean="0"/>
              <a:t>This is where backpropagation comes in. We will walk through a basic 1D example then later on, explain how the same concepts can be used for complicated networks.</a:t>
            </a:r>
            <a:endParaRPr lang="en-GB" dirty="0"/>
          </a:p>
          <a:p>
            <a:pPr marL="0" indent="0">
              <a:buNone/>
            </a:pPr>
            <a:endParaRPr lang="en-GB" dirty="0"/>
          </a:p>
        </p:txBody>
      </p:sp>
      <p:sp>
        <p:nvSpPr>
          <p:cNvPr id="12" name="Rectangle 11"/>
          <p:cNvSpPr/>
          <p:nvPr/>
        </p:nvSpPr>
        <p:spPr>
          <a:xfrm>
            <a:off x="1954323" y="523239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69409" y="5169647"/>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21" name="Rectangle 20"/>
          <p:cNvSpPr/>
          <p:nvPr/>
        </p:nvSpPr>
        <p:spPr>
          <a:xfrm>
            <a:off x="6360147" y="521592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675233" y="5153178"/>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23" name="Oval 22"/>
          <p:cNvSpPr/>
          <p:nvPr/>
        </p:nvSpPr>
        <p:spPr>
          <a:xfrm>
            <a:off x="1029788" y="482526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453742" y="482526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9877696" y="482526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1215764" y="5153178"/>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30" name="TextBox 29"/>
          <p:cNvSpPr txBox="1"/>
          <p:nvPr/>
        </p:nvSpPr>
        <p:spPr>
          <a:xfrm>
            <a:off x="5636979" y="5168773"/>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31" name="TextBox 30"/>
          <p:cNvSpPr txBox="1"/>
          <p:nvPr/>
        </p:nvSpPr>
        <p:spPr>
          <a:xfrm>
            <a:off x="10063671" y="5170412"/>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93077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Backpropagation</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1. Multiplication</a:t>
            </a:r>
            <a:endParaRPr lang="en-GB" dirty="0"/>
          </a:p>
          <a:p>
            <a:pPr marL="0" indent="0">
              <a:buNone/>
            </a:pPr>
            <a:r>
              <a:rPr lang="en-GB" dirty="0" smtClean="0"/>
              <a:t>2. Summation</a:t>
            </a:r>
          </a:p>
          <a:p>
            <a:pPr marL="0" indent="0">
              <a:buNone/>
            </a:pPr>
            <a:r>
              <a:rPr lang="en-GB" dirty="0" smtClean="0"/>
              <a:t>3. Activation</a:t>
            </a:r>
            <a:endParaRPr lang="en-GB" dirty="0"/>
          </a:p>
        </p:txBody>
      </p:sp>
      <p:sp>
        <p:nvSpPr>
          <p:cNvPr id="20" name="TextBox 19"/>
          <p:cNvSpPr txBox="1"/>
          <p:nvPr/>
        </p:nvSpPr>
        <p:spPr>
          <a:xfrm>
            <a:off x="5710537" y="3238024"/>
            <a:ext cx="4068476" cy="646331"/>
          </a:xfrm>
          <a:prstGeom prst="rect">
            <a:avLst/>
          </a:prstGeom>
          <a:noFill/>
        </p:spPr>
        <p:txBody>
          <a:bodyPr wrap="square" rtlCol="0">
            <a:spAutoFit/>
          </a:bodyPr>
          <a:lstStyle/>
          <a:p>
            <a:pPr algn="ctr"/>
            <a:r>
              <a:rPr lang="el-GR" sz="3600" b="1" dirty="0" smtClean="0">
                <a:solidFill>
                  <a:schemeClr val="bg1"/>
                </a:solidFill>
              </a:rPr>
              <a:t>σ</a:t>
            </a:r>
            <a:r>
              <a:rPr lang="en-GB" sz="3600" b="1" dirty="0">
                <a:solidFill>
                  <a:schemeClr val="bg1"/>
                </a:solidFill>
              </a:rPr>
              <a:t> </a:t>
            </a:r>
            <a:r>
              <a:rPr lang="en-GB" sz="3600" b="1" dirty="0" smtClean="0">
                <a:solidFill>
                  <a:schemeClr val="bg1"/>
                </a:solidFill>
              </a:rPr>
              <a:t>(</a:t>
            </a:r>
            <a:r>
              <a:rPr lang="en-GB" sz="3600" dirty="0" smtClean="0">
                <a:solidFill>
                  <a:schemeClr val="bg1"/>
                </a:solidFill>
                <a:latin typeface="Aileron Bold" panose="00000800000000000000" pitchFamily="50" charset="0"/>
              </a:rPr>
              <a:t>I</a:t>
            </a:r>
            <a:r>
              <a:rPr lang="en-GB" sz="3600" baseline="-25000" dirty="0" smtClean="0">
                <a:solidFill>
                  <a:schemeClr val="bg1"/>
                </a:solidFill>
                <a:latin typeface="Aileron Bold" panose="00000800000000000000" pitchFamily="50" charset="0"/>
              </a:rPr>
              <a:t>0 </a:t>
            </a:r>
            <a:r>
              <a:rPr lang="en-GB" sz="3600" dirty="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W</a:t>
            </a:r>
            <a:r>
              <a:rPr lang="en-GB" sz="3600" baseline="-25000" dirty="0" smtClean="0">
                <a:solidFill>
                  <a:schemeClr val="bg1"/>
                </a:solidFill>
                <a:latin typeface="Aileron Bold" panose="00000800000000000000" pitchFamily="50" charset="0"/>
              </a:rPr>
              <a:t>0</a:t>
            </a:r>
            <a:r>
              <a:rPr lang="en-GB" sz="3600" dirty="0" smtClean="0">
                <a:solidFill>
                  <a:schemeClr val="bg1"/>
                </a:solidFill>
                <a:latin typeface="Aileron Bold" panose="00000800000000000000" pitchFamily="50" charset="0"/>
              </a:rPr>
              <a:t>)</a:t>
            </a:r>
            <a:r>
              <a:rPr lang="en-GB" sz="3600" baseline="-25000" dirty="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pic>
        <p:nvPicPr>
          <p:cNvPr id="21" name="Picture 2" descr="Complete Guide of Activation Functions | by Pawan Jain | Towards ..."/>
          <p:cNvPicPr>
            <a:picLocks noChangeAspect="1" noChangeArrowheads="1"/>
          </p:cNvPicPr>
          <p:nvPr/>
        </p:nvPicPr>
        <p:blipFill rotWithShape="1">
          <a:blip r:embed="rId3">
            <a:extLst>
              <a:ext uri="{28A0092B-C50C-407E-A947-70E740481C1C}">
                <a14:useLocalDpi xmlns:a14="http://schemas.microsoft.com/office/drawing/2010/main" val="0"/>
              </a:ext>
            </a:extLst>
          </a:blip>
          <a:srcRect r="57268" b="68056"/>
          <a:stretch/>
        </p:blipFill>
        <p:spPr bwMode="auto">
          <a:xfrm>
            <a:off x="5950409" y="1689366"/>
            <a:ext cx="4010491" cy="12852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855640" y="520422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170726" y="5141478"/>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25" name="Rectangle 24"/>
          <p:cNvSpPr/>
          <p:nvPr/>
        </p:nvSpPr>
        <p:spPr>
          <a:xfrm>
            <a:off x="6261464" y="5187755"/>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576550" y="5125009"/>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27" name="Oval 26"/>
          <p:cNvSpPr/>
          <p:nvPr/>
        </p:nvSpPr>
        <p:spPr>
          <a:xfrm>
            <a:off x="931105" y="4797099"/>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5355059" y="4797099"/>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779013" y="4797099"/>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1117081" y="5125009"/>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34" name="TextBox 33"/>
          <p:cNvSpPr txBox="1"/>
          <p:nvPr/>
        </p:nvSpPr>
        <p:spPr>
          <a:xfrm>
            <a:off x="5538296" y="5140604"/>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35" name="TextBox 34"/>
          <p:cNvSpPr txBox="1"/>
          <p:nvPr/>
        </p:nvSpPr>
        <p:spPr>
          <a:xfrm>
            <a:off x="9964988" y="5142243"/>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293314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Backpropagation</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1. Multiplication</a:t>
            </a:r>
            <a:endParaRPr lang="en-GB" dirty="0"/>
          </a:p>
          <a:p>
            <a:pPr marL="0" indent="0">
              <a:buNone/>
            </a:pPr>
            <a:r>
              <a:rPr lang="en-GB" dirty="0" smtClean="0"/>
              <a:t>2. Summation</a:t>
            </a:r>
          </a:p>
          <a:p>
            <a:pPr marL="0" indent="0">
              <a:buNone/>
            </a:pPr>
            <a:r>
              <a:rPr lang="en-GB" dirty="0" smtClean="0"/>
              <a:t>3. Activation</a:t>
            </a:r>
            <a:endParaRPr lang="en-GB" dirty="0"/>
          </a:p>
        </p:txBody>
      </p:sp>
      <p:sp>
        <p:nvSpPr>
          <p:cNvPr id="20" name="TextBox 19"/>
          <p:cNvSpPr txBox="1"/>
          <p:nvPr/>
        </p:nvSpPr>
        <p:spPr>
          <a:xfrm>
            <a:off x="5262154" y="3238024"/>
            <a:ext cx="5302807" cy="646331"/>
          </a:xfrm>
          <a:prstGeom prst="rect">
            <a:avLst/>
          </a:prstGeom>
          <a:noFill/>
        </p:spPr>
        <p:txBody>
          <a:bodyPr wrap="square" rtlCol="0">
            <a:spAutoFit/>
          </a:bodyPr>
          <a:lstStyle/>
          <a:p>
            <a:pPr algn="ctr"/>
            <a:r>
              <a:rPr lang="el-GR" sz="3600" b="1" dirty="0" smtClean="0">
                <a:solidFill>
                  <a:schemeClr val="bg1"/>
                </a:solidFill>
              </a:rPr>
              <a:t>σ</a:t>
            </a:r>
            <a:r>
              <a:rPr lang="en-GB" sz="3600" b="1" dirty="0" smtClean="0">
                <a:solidFill>
                  <a:schemeClr val="bg1"/>
                </a:solidFill>
              </a:rPr>
              <a:t> ( </a:t>
            </a:r>
            <a:r>
              <a:rPr lang="el-GR" sz="3600" b="1" dirty="0" smtClean="0">
                <a:solidFill>
                  <a:schemeClr val="bg1"/>
                </a:solidFill>
              </a:rPr>
              <a:t>σ</a:t>
            </a:r>
            <a:r>
              <a:rPr lang="en-GB" sz="3600" b="1" dirty="0" smtClean="0">
                <a:solidFill>
                  <a:schemeClr val="bg1"/>
                </a:solidFill>
              </a:rPr>
              <a:t> (</a:t>
            </a:r>
            <a:r>
              <a:rPr lang="en-GB" sz="3600" dirty="0" smtClean="0">
                <a:solidFill>
                  <a:schemeClr val="bg1"/>
                </a:solidFill>
                <a:latin typeface="Aileron Bold" panose="00000800000000000000" pitchFamily="50" charset="0"/>
              </a:rPr>
              <a:t>I</a:t>
            </a:r>
            <a:r>
              <a:rPr lang="en-GB" sz="3600" baseline="-25000" dirty="0" smtClean="0">
                <a:solidFill>
                  <a:schemeClr val="bg1"/>
                </a:solidFill>
                <a:latin typeface="Aileron Bold" panose="00000800000000000000" pitchFamily="50" charset="0"/>
              </a:rPr>
              <a:t>0 </a:t>
            </a:r>
            <a:r>
              <a:rPr lang="en-GB" sz="3600" dirty="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W</a:t>
            </a:r>
            <a:r>
              <a:rPr lang="en-GB" sz="3600" baseline="-25000" dirty="0" smtClean="0">
                <a:solidFill>
                  <a:schemeClr val="bg1"/>
                </a:solidFill>
                <a:latin typeface="Aileron Bold" panose="00000800000000000000" pitchFamily="50" charset="0"/>
              </a:rPr>
              <a:t>0</a:t>
            </a:r>
            <a:r>
              <a:rPr lang="en-GB" sz="3600" dirty="0" smtClean="0">
                <a:solidFill>
                  <a:schemeClr val="bg1"/>
                </a:solidFill>
                <a:latin typeface="Aileron Bold" panose="00000800000000000000" pitchFamily="50" charset="0"/>
              </a:rPr>
              <a:t>) * W</a:t>
            </a:r>
            <a:r>
              <a:rPr lang="en-GB" sz="3600" baseline="-25000" dirty="0" smtClean="0">
                <a:solidFill>
                  <a:schemeClr val="bg1"/>
                </a:solidFill>
                <a:latin typeface="Aileron Bold" panose="00000800000000000000" pitchFamily="50" charset="0"/>
              </a:rPr>
              <a:t>1</a:t>
            </a:r>
            <a:r>
              <a:rPr lang="en-GB" sz="3600" dirty="0" smtClean="0">
                <a:solidFill>
                  <a:schemeClr val="bg1"/>
                </a:solidFill>
                <a:latin typeface="Aileron Bold" panose="00000800000000000000" pitchFamily="50" charset="0"/>
              </a:rPr>
              <a:t>)</a:t>
            </a:r>
            <a:r>
              <a:rPr lang="en-GB" sz="3600" baseline="-25000" dirty="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pic>
        <p:nvPicPr>
          <p:cNvPr id="21" name="Picture 2" descr="Complete Guide of Activation Functions | by Pawan Jain | Towards ..."/>
          <p:cNvPicPr>
            <a:picLocks noChangeAspect="1" noChangeArrowheads="1"/>
          </p:cNvPicPr>
          <p:nvPr/>
        </p:nvPicPr>
        <p:blipFill rotWithShape="1">
          <a:blip r:embed="rId3">
            <a:extLst>
              <a:ext uri="{28A0092B-C50C-407E-A947-70E740481C1C}">
                <a14:useLocalDpi xmlns:a14="http://schemas.microsoft.com/office/drawing/2010/main" val="0"/>
              </a:ext>
            </a:extLst>
          </a:blip>
          <a:srcRect r="57268" b="68056"/>
          <a:stretch/>
        </p:blipFill>
        <p:spPr bwMode="auto">
          <a:xfrm>
            <a:off x="5950409" y="1689366"/>
            <a:ext cx="4010491" cy="128522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037527" y="5302062"/>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3352613" y="5239316"/>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26" name="Rectangle 25"/>
          <p:cNvSpPr/>
          <p:nvPr/>
        </p:nvSpPr>
        <p:spPr>
          <a:xfrm>
            <a:off x="6443351" y="528559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7758437" y="5222847"/>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28" name="Oval 27"/>
          <p:cNvSpPr/>
          <p:nvPr/>
        </p:nvSpPr>
        <p:spPr>
          <a:xfrm>
            <a:off x="1112992" y="4894937"/>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5536946" y="4894937"/>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960900" y="4894937"/>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1298968" y="5222847"/>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35" name="TextBox 34"/>
          <p:cNvSpPr txBox="1"/>
          <p:nvPr/>
        </p:nvSpPr>
        <p:spPr>
          <a:xfrm>
            <a:off x="5720183" y="5238442"/>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36" name="TextBox 35"/>
          <p:cNvSpPr txBox="1"/>
          <p:nvPr/>
        </p:nvSpPr>
        <p:spPr>
          <a:xfrm>
            <a:off x="10146875" y="5240081"/>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176552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Backpropagation </a:t>
            </a:r>
            <a:r>
              <a:rPr lang="en-GB" sz="2400" dirty="0" smtClean="0">
                <a:solidFill>
                  <a:srgbClr val="FE5C5E"/>
                </a:solidFill>
              </a:rPr>
              <a:t>Error</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Our expected output is denoted as y. We will use the squared error as our cost function. Therefore our error will be equal to what </a:t>
            </a:r>
            <a:r>
              <a:rPr lang="en-GB" dirty="0" smtClean="0">
                <a:solidFill>
                  <a:srgbClr val="FE5C5E"/>
                </a:solidFill>
              </a:rPr>
              <a:t>the squared difference </a:t>
            </a:r>
            <a:r>
              <a:rPr lang="en-GB" dirty="0" smtClean="0"/>
              <a:t>between our model prediction and our target. </a:t>
            </a:r>
            <a:endParaRPr lang="en-GB" dirty="0"/>
          </a:p>
        </p:txBody>
      </p:sp>
      <p:sp>
        <p:nvSpPr>
          <p:cNvPr id="15" name="Rectangle 14"/>
          <p:cNvSpPr/>
          <p:nvPr/>
        </p:nvSpPr>
        <p:spPr>
          <a:xfrm>
            <a:off x="1762735" y="5737490"/>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077821" y="5674744"/>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17" name="Rectangle 16"/>
          <p:cNvSpPr/>
          <p:nvPr/>
        </p:nvSpPr>
        <p:spPr>
          <a:xfrm>
            <a:off x="6168559" y="5721021"/>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483645" y="5658275"/>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11" name="Oval 10"/>
          <p:cNvSpPr/>
          <p:nvPr/>
        </p:nvSpPr>
        <p:spPr>
          <a:xfrm>
            <a:off x="838200"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262154"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9686108"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024176" y="6390743"/>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20" name="TextBox 19"/>
          <p:cNvSpPr txBox="1"/>
          <p:nvPr/>
        </p:nvSpPr>
        <p:spPr>
          <a:xfrm>
            <a:off x="2246079" y="3611248"/>
            <a:ext cx="7699841" cy="646331"/>
          </a:xfrm>
          <a:prstGeom prst="rect">
            <a:avLst/>
          </a:prstGeom>
          <a:noFill/>
        </p:spPr>
        <p:txBody>
          <a:bodyPr wrap="square" rtlCol="0">
            <a:spAutoFit/>
          </a:bodyPr>
          <a:lstStyle/>
          <a:p>
            <a:pPr algn="ctr"/>
            <a:r>
              <a:rPr lang="en-GB" sz="3600" b="1" dirty="0" smtClean="0">
                <a:solidFill>
                  <a:schemeClr val="bg1"/>
                </a:solidFill>
                <a:latin typeface="Aileron Bold" panose="00000800000000000000" pitchFamily="50" charset="0"/>
              </a:rPr>
              <a:t>J = </a:t>
            </a:r>
            <a:r>
              <a:rPr lang="en-GB" sz="3600" b="1" smtClean="0">
                <a:solidFill>
                  <a:schemeClr val="bg1"/>
                </a:solidFill>
                <a:latin typeface="Aileron Bold" panose="00000800000000000000" pitchFamily="50" charset="0"/>
              </a:rPr>
              <a:t>(</a:t>
            </a:r>
            <a:r>
              <a:rPr lang="en-GB" sz="3600" b="1" smtClean="0">
                <a:solidFill>
                  <a:schemeClr val="bg1"/>
                </a:solidFill>
                <a:latin typeface="Aileron Bold" panose="00000800000000000000" pitchFamily="50" charset="0"/>
              </a:rPr>
              <a:t>y’ </a:t>
            </a:r>
            <a:r>
              <a:rPr lang="en-GB" sz="3600" b="1" smtClean="0">
                <a:solidFill>
                  <a:schemeClr val="bg1"/>
                </a:solidFill>
                <a:latin typeface="Aileron Bold" panose="00000800000000000000" pitchFamily="50" charset="0"/>
              </a:rPr>
              <a:t>– </a:t>
            </a:r>
            <a:r>
              <a:rPr lang="en-GB" sz="3600" b="1" smtClean="0">
                <a:solidFill>
                  <a:schemeClr val="bg1"/>
                </a:solidFill>
                <a:latin typeface="Aileron Bold" panose="00000800000000000000" pitchFamily="50" charset="0"/>
              </a:rPr>
              <a:t>y)</a:t>
            </a:r>
            <a:r>
              <a:rPr lang="en-GB" sz="3600" baseline="30000" smtClean="0">
                <a:solidFill>
                  <a:schemeClr val="bg1"/>
                </a:solidFill>
                <a:latin typeface="Aileron Bold" panose="00000800000000000000" pitchFamily="50" charset="0"/>
              </a:rPr>
              <a:t>2</a:t>
            </a:r>
            <a:r>
              <a:rPr lang="en-GB" sz="3600" baseline="-2500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sp>
        <p:nvSpPr>
          <p:cNvPr id="23" name="TextBox 22"/>
          <p:cNvSpPr txBox="1"/>
          <p:nvPr/>
        </p:nvSpPr>
        <p:spPr>
          <a:xfrm>
            <a:off x="4717986" y="6390743"/>
            <a:ext cx="1942489" cy="369332"/>
          </a:xfrm>
          <a:prstGeom prst="rect">
            <a:avLst/>
          </a:prstGeom>
          <a:solidFill>
            <a:schemeClr val="bg1"/>
          </a:solidFill>
        </p:spPr>
        <p:txBody>
          <a:bodyPr wrap="square" rtlCol="0">
            <a:spAutoFit/>
          </a:bodyPr>
          <a:lstStyle/>
          <a:p>
            <a:pPr algn="ctr"/>
            <a:r>
              <a:rPr lang="el-GR" b="1" dirty="0">
                <a:solidFill>
                  <a:srgbClr val="FE5C5E"/>
                </a:solidFill>
                <a:latin typeface="Aileron Bold" panose="00000800000000000000" pitchFamily="50" charset="0"/>
              </a:rPr>
              <a:t>σ</a:t>
            </a:r>
            <a:r>
              <a:rPr lang="el-GR" dirty="0">
                <a:solidFill>
                  <a:srgbClr val="FE5C5E"/>
                </a:solidFill>
                <a:latin typeface="Aileron Bold" panose="00000800000000000000" pitchFamily="50" charset="0"/>
              </a:rPr>
              <a:t> (</a:t>
            </a:r>
            <a:r>
              <a:rPr lang="en-GB" dirty="0">
                <a:solidFill>
                  <a:srgbClr val="FE5C5E"/>
                </a:solidFill>
                <a:latin typeface="Aileron Bold" panose="00000800000000000000" pitchFamily="50" charset="0"/>
              </a:rPr>
              <a:t>I</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 W</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22" name="TextBox 21"/>
          <p:cNvSpPr txBox="1"/>
          <p:nvPr/>
        </p:nvSpPr>
        <p:spPr>
          <a:xfrm>
            <a:off x="8815328" y="6390743"/>
            <a:ext cx="2740867" cy="369332"/>
          </a:xfrm>
          <a:prstGeom prst="rect">
            <a:avLst/>
          </a:prstGeom>
          <a:solidFill>
            <a:schemeClr val="bg1"/>
          </a:solidFill>
        </p:spPr>
        <p:txBody>
          <a:bodyPr wrap="square" rtlCol="0">
            <a:spAutoFit/>
          </a:bodyPr>
          <a:lstStyle/>
          <a:p>
            <a:pPr algn="ctr"/>
            <a:r>
              <a:rPr lang="pl-PL" b="1" dirty="0">
                <a:solidFill>
                  <a:srgbClr val="FE5C5E"/>
                </a:solidFill>
                <a:latin typeface="Aileron Bold" panose="00000800000000000000" pitchFamily="50" charset="0"/>
              </a:rPr>
              <a:t>σ ( σ (I</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1</a:t>
            </a:r>
            <a:r>
              <a:rPr lang="pl-PL" b="1"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24" name="TextBox 23"/>
          <p:cNvSpPr txBox="1"/>
          <p:nvPr/>
        </p:nvSpPr>
        <p:spPr>
          <a:xfrm>
            <a:off x="2246079" y="4297148"/>
            <a:ext cx="7699841" cy="646331"/>
          </a:xfrm>
          <a:prstGeom prst="rect">
            <a:avLst/>
          </a:prstGeom>
          <a:noFill/>
        </p:spPr>
        <p:txBody>
          <a:bodyPr wrap="square" rtlCol="0">
            <a:spAutoFit/>
          </a:bodyPr>
          <a:lstStyle/>
          <a:p>
            <a:pPr algn="ctr"/>
            <a:r>
              <a:rPr lang="en-GB" sz="3600" b="1" dirty="0">
                <a:solidFill>
                  <a:schemeClr val="bg1"/>
                </a:solidFill>
                <a:latin typeface="Aileron Bold" panose="00000800000000000000" pitchFamily="50" charset="0"/>
              </a:rPr>
              <a:t>y</a:t>
            </a:r>
            <a:r>
              <a:rPr lang="en-GB" sz="3600" b="1" dirty="0" smtClean="0">
                <a:solidFill>
                  <a:schemeClr val="bg1"/>
                </a:solidFill>
                <a:latin typeface="Aileron Bold" panose="00000800000000000000" pitchFamily="50" charset="0"/>
              </a:rPr>
              <a:t>’ = </a:t>
            </a:r>
            <a:r>
              <a:rPr lang="el-GR" sz="3600" b="1" dirty="0" smtClean="0">
                <a:solidFill>
                  <a:schemeClr val="bg1"/>
                </a:solidFill>
              </a:rPr>
              <a:t>σ</a:t>
            </a:r>
            <a:r>
              <a:rPr lang="en-GB" sz="3600" b="1" dirty="0" smtClean="0">
                <a:solidFill>
                  <a:schemeClr val="bg1"/>
                </a:solidFill>
                <a:latin typeface="Aileron Bold" panose="00000800000000000000" pitchFamily="50" charset="0"/>
              </a:rPr>
              <a:t> ( </a:t>
            </a:r>
            <a:r>
              <a:rPr lang="el-GR" sz="3600" b="1" dirty="0" smtClean="0">
                <a:solidFill>
                  <a:schemeClr val="bg1"/>
                </a:solidFill>
              </a:rPr>
              <a:t>σ</a:t>
            </a:r>
            <a:r>
              <a:rPr lang="en-GB" sz="3600" b="1" dirty="0" smtClean="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I</a:t>
            </a:r>
            <a:r>
              <a:rPr lang="en-GB" sz="3600" baseline="-25000" dirty="0" smtClean="0">
                <a:solidFill>
                  <a:schemeClr val="bg1"/>
                </a:solidFill>
                <a:latin typeface="Aileron Bold" panose="00000800000000000000" pitchFamily="50" charset="0"/>
              </a:rPr>
              <a:t>0 </a:t>
            </a:r>
            <a:r>
              <a:rPr lang="en-GB" sz="3600" dirty="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W</a:t>
            </a:r>
            <a:r>
              <a:rPr lang="en-GB" sz="3600" baseline="-25000" dirty="0" smtClean="0">
                <a:solidFill>
                  <a:schemeClr val="bg1"/>
                </a:solidFill>
                <a:latin typeface="Aileron Bold" panose="00000800000000000000" pitchFamily="50" charset="0"/>
              </a:rPr>
              <a:t>0</a:t>
            </a:r>
            <a:r>
              <a:rPr lang="en-GB" sz="3600" dirty="0" smtClean="0">
                <a:solidFill>
                  <a:schemeClr val="bg1"/>
                </a:solidFill>
                <a:latin typeface="Aileron Bold" panose="00000800000000000000" pitchFamily="50" charset="0"/>
              </a:rPr>
              <a:t>) * W</a:t>
            </a:r>
            <a:r>
              <a:rPr lang="en-GB" sz="3600" baseline="-25000" dirty="0" smtClean="0">
                <a:solidFill>
                  <a:schemeClr val="bg1"/>
                </a:solidFill>
                <a:latin typeface="Aileron Bold" panose="00000800000000000000" pitchFamily="50" charset="0"/>
              </a:rPr>
              <a:t>1</a:t>
            </a:r>
            <a:r>
              <a:rPr lang="en-GB" sz="3600" dirty="0" smtClean="0">
                <a:solidFill>
                  <a:schemeClr val="bg1"/>
                </a:solidFill>
                <a:latin typeface="Aileron Bold" panose="00000800000000000000" pitchFamily="50" charset="0"/>
              </a:rPr>
              <a:t>)</a:t>
            </a:r>
            <a:r>
              <a:rPr lang="en-GB" sz="3600" baseline="-25000" dirty="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sp>
        <p:nvSpPr>
          <p:cNvPr id="21" name="TextBox 20"/>
          <p:cNvSpPr txBox="1"/>
          <p:nvPr/>
        </p:nvSpPr>
        <p:spPr>
          <a:xfrm>
            <a:off x="1024176" y="5658275"/>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25" name="TextBox 24"/>
          <p:cNvSpPr txBox="1"/>
          <p:nvPr/>
        </p:nvSpPr>
        <p:spPr>
          <a:xfrm>
            <a:off x="5445391" y="5673870"/>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26" name="TextBox 25"/>
          <p:cNvSpPr txBox="1"/>
          <p:nvPr/>
        </p:nvSpPr>
        <p:spPr>
          <a:xfrm>
            <a:off x="9872083" y="5675509"/>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307731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Backpropagation </a:t>
            </a:r>
            <a:r>
              <a:rPr lang="en-GB" sz="2400" dirty="0" smtClean="0">
                <a:solidFill>
                  <a:srgbClr val="FE5C5E"/>
                </a:solidFill>
              </a:rPr>
              <a:t>Updating weights</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Each weight has had some effect on the output. We need to figure out how responsible each weight was for the error. This will tell us what to update the weight to. To figure out these ‘responsibility’ values, we can </a:t>
            </a:r>
            <a:r>
              <a:rPr lang="en-GB" smtClean="0"/>
              <a:t>use calculus.</a:t>
            </a:r>
            <a:endParaRPr lang="en-GB" dirty="0"/>
          </a:p>
        </p:txBody>
      </p:sp>
      <p:sp>
        <p:nvSpPr>
          <p:cNvPr id="20" name="TextBox 19"/>
          <p:cNvSpPr txBox="1"/>
          <p:nvPr/>
        </p:nvSpPr>
        <p:spPr>
          <a:xfrm>
            <a:off x="2246079" y="3611248"/>
            <a:ext cx="7699841" cy="646331"/>
          </a:xfrm>
          <a:prstGeom prst="rect">
            <a:avLst/>
          </a:prstGeom>
          <a:noFill/>
        </p:spPr>
        <p:txBody>
          <a:bodyPr wrap="square" rtlCol="0">
            <a:spAutoFit/>
          </a:bodyPr>
          <a:lstStyle/>
          <a:p>
            <a:pPr algn="ctr"/>
            <a:r>
              <a:rPr lang="en-GB" sz="3600" b="1" dirty="0" smtClean="0">
                <a:solidFill>
                  <a:schemeClr val="bg1"/>
                </a:solidFill>
                <a:latin typeface="Aileron Bold" panose="00000800000000000000" pitchFamily="50" charset="0"/>
              </a:rPr>
              <a:t>J = (</a:t>
            </a:r>
            <a:r>
              <a:rPr lang="en-GB" sz="3600" b="1" dirty="0" smtClean="0">
                <a:solidFill>
                  <a:schemeClr val="bg1"/>
                </a:solidFill>
                <a:latin typeface="Aileron Bold" panose="00000800000000000000" pitchFamily="50" charset="0"/>
              </a:rPr>
              <a:t>y’ </a:t>
            </a:r>
            <a:r>
              <a:rPr lang="en-GB" sz="3600" b="1" dirty="0" smtClean="0">
                <a:solidFill>
                  <a:schemeClr val="bg1"/>
                </a:solidFill>
                <a:latin typeface="Aileron Bold" panose="00000800000000000000" pitchFamily="50" charset="0"/>
              </a:rPr>
              <a:t>– </a:t>
            </a:r>
            <a:r>
              <a:rPr lang="en-GB" sz="3600" b="1" dirty="0" smtClean="0">
                <a:solidFill>
                  <a:schemeClr val="bg1"/>
                </a:solidFill>
                <a:latin typeface="Aileron Bold" panose="00000800000000000000" pitchFamily="50" charset="0"/>
              </a:rPr>
              <a:t>y)</a:t>
            </a:r>
            <a:r>
              <a:rPr lang="en-GB" sz="3600" baseline="30000" dirty="0" smtClean="0">
                <a:solidFill>
                  <a:schemeClr val="bg1"/>
                </a:solidFill>
                <a:latin typeface="Aileron Bold" panose="00000800000000000000" pitchFamily="50" charset="0"/>
              </a:rPr>
              <a:t>2</a:t>
            </a:r>
            <a:r>
              <a:rPr lang="en-GB" sz="3600" baseline="-25000" dirty="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sp>
        <p:nvSpPr>
          <p:cNvPr id="24" name="TextBox 23"/>
          <p:cNvSpPr txBox="1"/>
          <p:nvPr/>
        </p:nvSpPr>
        <p:spPr>
          <a:xfrm>
            <a:off x="2246079" y="4297148"/>
            <a:ext cx="7699841" cy="646331"/>
          </a:xfrm>
          <a:prstGeom prst="rect">
            <a:avLst/>
          </a:prstGeom>
          <a:noFill/>
        </p:spPr>
        <p:txBody>
          <a:bodyPr wrap="square" rtlCol="0">
            <a:spAutoFit/>
          </a:bodyPr>
          <a:lstStyle/>
          <a:p>
            <a:pPr algn="ctr"/>
            <a:r>
              <a:rPr lang="en-GB" sz="3600" b="1" dirty="0">
                <a:solidFill>
                  <a:schemeClr val="bg1"/>
                </a:solidFill>
                <a:latin typeface="Aileron Bold" panose="00000800000000000000" pitchFamily="50" charset="0"/>
              </a:rPr>
              <a:t>y</a:t>
            </a:r>
            <a:r>
              <a:rPr lang="en-GB" sz="3600" b="1" dirty="0" smtClean="0">
                <a:solidFill>
                  <a:schemeClr val="bg1"/>
                </a:solidFill>
                <a:latin typeface="Aileron Bold" panose="00000800000000000000" pitchFamily="50" charset="0"/>
              </a:rPr>
              <a:t>’ = </a:t>
            </a:r>
            <a:r>
              <a:rPr lang="el-GR" sz="3600" b="1" dirty="0" smtClean="0">
                <a:solidFill>
                  <a:schemeClr val="bg1"/>
                </a:solidFill>
              </a:rPr>
              <a:t>σ</a:t>
            </a:r>
            <a:r>
              <a:rPr lang="en-GB" sz="3600" b="1" dirty="0" smtClean="0">
                <a:solidFill>
                  <a:schemeClr val="bg1"/>
                </a:solidFill>
                <a:latin typeface="Aileron Bold" panose="00000800000000000000" pitchFamily="50" charset="0"/>
              </a:rPr>
              <a:t> ( </a:t>
            </a:r>
            <a:r>
              <a:rPr lang="el-GR" sz="3600" b="1" dirty="0" smtClean="0">
                <a:solidFill>
                  <a:schemeClr val="bg1"/>
                </a:solidFill>
              </a:rPr>
              <a:t>σ</a:t>
            </a:r>
            <a:r>
              <a:rPr lang="en-GB" sz="3600" b="1" dirty="0" smtClean="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I</a:t>
            </a:r>
            <a:r>
              <a:rPr lang="en-GB" sz="3600" baseline="-25000" dirty="0" smtClean="0">
                <a:solidFill>
                  <a:schemeClr val="bg1"/>
                </a:solidFill>
                <a:latin typeface="Aileron Bold" panose="00000800000000000000" pitchFamily="50" charset="0"/>
              </a:rPr>
              <a:t>0 </a:t>
            </a:r>
            <a:r>
              <a:rPr lang="en-GB" sz="3600" dirty="0">
                <a:solidFill>
                  <a:schemeClr val="bg1"/>
                </a:solidFill>
                <a:latin typeface="Aileron Bold" panose="00000800000000000000" pitchFamily="50" charset="0"/>
              </a:rPr>
              <a:t>* </a:t>
            </a:r>
            <a:r>
              <a:rPr lang="en-GB" sz="3600" dirty="0" smtClean="0">
                <a:solidFill>
                  <a:schemeClr val="bg1"/>
                </a:solidFill>
                <a:latin typeface="Aileron Bold" panose="00000800000000000000" pitchFamily="50" charset="0"/>
              </a:rPr>
              <a:t>W</a:t>
            </a:r>
            <a:r>
              <a:rPr lang="en-GB" sz="3600" baseline="-25000" dirty="0" smtClean="0">
                <a:solidFill>
                  <a:schemeClr val="bg1"/>
                </a:solidFill>
                <a:latin typeface="Aileron Bold" panose="00000800000000000000" pitchFamily="50" charset="0"/>
              </a:rPr>
              <a:t>0</a:t>
            </a:r>
            <a:r>
              <a:rPr lang="en-GB" sz="3600" dirty="0" smtClean="0">
                <a:solidFill>
                  <a:schemeClr val="bg1"/>
                </a:solidFill>
                <a:latin typeface="Aileron Bold" panose="00000800000000000000" pitchFamily="50" charset="0"/>
              </a:rPr>
              <a:t>) * W</a:t>
            </a:r>
            <a:r>
              <a:rPr lang="en-GB" sz="3600" baseline="-25000" dirty="0" smtClean="0">
                <a:solidFill>
                  <a:schemeClr val="bg1"/>
                </a:solidFill>
                <a:latin typeface="Aileron Bold" panose="00000800000000000000" pitchFamily="50" charset="0"/>
              </a:rPr>
              <a:t>1</a:t>
            </a:r>
            <a:r>
              <a:rPr lang="en-GB" sz="3600" dirty="0" smtClean="0">
                <a:solidFill>
                  <a:schemeClr val="bg1"/>
                </a:solidFill>
                <a:latin typeface="Aileron Bold" panose="00000800000000000000" pitchFamily="50" charset="0"/>
              </a:rPr>
              <a:t>)</a:t>
            </a:r>
            <a:r>
              <a:rPr lang="en-GB" sz="3600" baseline="-25000" dirty="0" smtClean="0">
                <a:solidFill>
                  <a:srgbClr val="4BB3FD"/>
                </a:solidFill>
                <a:latin typeface="Aileron Bold" panose="00000800000000000000" pitchFamily="50" charset="0"/>
              </a:rPr>
              <a:t>  </a:t>
            </a:r>
            <a:endParaRPr lang="en-GB" sz="3600" baseline="-25000" dirty="0">
              <a:solidFill>
                <a:schemeClr val="bg1"/>
              </a:solidFill>
              <a:latin typeface="Aileron Bold" panose="00000800000000000000" pitchFamily="50" charset="0"/>
            </a:endParaRPr>
          </a:p>
        </p:txBody>
      </p:sp>
      <p:sp>
        <p:nvSpPr>
          <p:cNvPr id="21" name="Rectangle 20"/>
          <p:cNvSpPr/>
          <p:nvPr/>
        </p:nvSpPr>
        <p:spPr>
          <a:xfrm>
            <a:off x="1762735" y="5737490"/>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3077821" y="5674744"/>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26" name="Rectangle 25"/>
          <p:cNvSpPr/>
          <p:nvPr/>
        </p:nvSpPr>
        <p:spPr>
          <a:xfrm>
            <a:off x="6168559" y="5721021"/>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7483645" y="5658275"/>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28" name="Oval 27"/>
          <p:cNvSpPr/>
          <p:nvPr/>
        </p:nvSpPr>
        <p:spPr>
          <a:xfrm>
            <a:off x="838200"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5262154"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686108" y="5330365"/>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024176" y="6390743"/>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32" name="TextBox 31"/>
          <p:cNvSpPr txBox="1"/>
          <p:nvPr/>
        </p:nvSpPr>
        <p:spPr>
          <a:xfrm>
            <a:off x="4717986" y="6390743"/>
            <a:ext cx="1942489" cy="369332"/>
          </a:xfrm>
          <a:prstGeom prst="rect">
            <a:avLst/>
          </a:prstGeom>
          <a:solidFill>
            <a:schemeClr val="bg1"/>
          </a:solidFill>
        </p:spPr>
        <p:txBody>
          <a:bodyPr wrap="square" rtlCol="0">
            <a:spAutoFit/>
          </a:bodyPr>
          <a:lstStyle/>
          <a:p>
            <a:pPr algn="ctr"/>
            <a:r>
              <a:rPr lang="el-GR" b="1" dirty="0">
                <a:solidFill>
                  <a:srgbClr val="FE5C5E"/>
                </a:solidFill>
                <a:latin typeface="Aileron Bold" panose="00000800000000000000" pitchFamily="50" charset="0"/>
              </a:rPr>
              <a:t>σ</a:t>
            </a:r>
            <a:r>
              <a:rPr lang="el-GR" dirty="0">
                <a:solidFill>
                  <a:srgbClr val="FE5C5E"/>
                </a:solidFill>
                <a:latin typeface="Aileron Bold" panose="00000800000000000000" pitchFamily="50" charset="0"/>
              </a:rPr>
              <a:t> (</a:t>
            </a:r>
            <a:r>
              <a:rPr lang="en-GB" dirty="0">
                <a:solidFill>
                  <a:srgbClr val="FE5C5E"/>
                </a:solidFill>
                <a:latin typeface="Aileron Bold" panose="00000800000000000000" pitchFamily="50" charset="0"/>
              </a:rPr>
              <a:t>I</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 W</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33" name="TextBox 32"/>
          <p:cNvSpPr txBox="1"/>
          <p:nvPr/>
        </p:nvSpPr>
        <p:spPr>
          <a:xfrm>
            <a:off x="8815328" y="6390743"/>
            <a:ext cx="2740867" cy="369332"/>
          </a:xfrm>
          <a:prstGeom prst="rect">
            <a:avLst/>
          </a:prstGeom>
          <a:solidFill>
            <a:schemeClr val="bg1"/>
          </a:solidFill>
        </p:spPr>
        <p:txBody>
          <a:bodyPr wrap="square" rtlCol="0">
            <a:spAutoFit/>
          </a:bodyPr>
          <a:lstStyle/>
          <a:p>
            <a:pPr algn="ctr"/>
            <a:r>
              <a:rPr lang="pl-PL" b="1" dirty="0">
                <a:solidFill>
                  <a:srgbClr val="FE5C5E"/>
                </a:solidFill>
                <a:latin typeface="Aileron Bold" panose="00000800000000000000" pitchFamily="50" charset="0"/>
              </a:rPr>
              <a:t>σ ( σ (I</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1</a:t>
            </a:r>
            <a:r>
              <a:rPr lang="pl-PL" b="1"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34" name="TextBox 33"/>
          <p:cNvSpPr txBox="1"/>
          <p:nvPr/>
        </p:nvSpPr>
        <p:spPr>
          <a:xfrm>
            <a:off x="1024176" y="5658275"/>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35" name="TextBox 34"/>
          <p:cNvSpPr txBox="1"/>
          <p:nvPr/>
        </p:nvSpPr>
        <p:spPr>
          <a:xfrm>
            <a:off x="5445391" y="5673870"/>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36" name="TextBox 35"/>
          <p:cNvSpPr txBox="1"/>
          <p:nvPr/>
        </p:nvSpPr>
        <p:spPr>
          <a:xfrm>
            <a:off x="9872083" y="5675509"/>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spTree>
    <p:extLst>
      <p:ext uri="{BB962C8B-B14F-4D97-AF65-F5344CB8AC3E}">
        <p14:creationId xmlns:p14="http://schemas.microsoft.com/office/powerpoint/2010/main" val="428094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885" y="2652019"/>
            <a:ext cx="12817642" cy="1909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Backpropagation </a:t>
            </a:r>
            <a:r>
              <a:rPr lang="en-GB" sz="2400" dirty="0" smtClean="0">
                <a:solidFill>
                  <a:srgbClr val="FE5C5E"/>
                </a:solidFill>
              </a:rPr>
              <a:t>Updating weights</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t>Lets formalise the equations we want to solve</a:t>
            </a:r>
            <a:endParaRPr lang="en-GB" dirty="0"/>
          </a:p>
        </p:txBody>
      </p:sp>
      <p:sp>
        <p:nvSpPr>
          <p:cNvPr id="38" name="Rectangle 37"/>
          <p:cNvSpPr/>
          <p:nvPr/>
        </p:nvSpPr>
        <p:spPr>
          <a:xfrm>
            <a:off x="1841112" y="547623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3156198" y="5413487"/>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0</a:t>
            </a:r>
            <a:endParaRPr lang="en-GB" baseline="-25000" dirty="0">
              <a:solidFill>
                <a:srgbClr val="4BB3FD"/>
              </a:solidFill>
              <a:latin typeface="Aileron Bold" panose="00000800000000000000" pitchFamily="50" charset="0"/>
            </a:endParaRPr>
          </a:p>
        </p:txBody>
      </p:sp>
      <p:sp>
        <p:nvSpPr>
          <p:cNvPr id="40" name="Rectangle 39"/>
          <p:cNvSpPr/>
          <p:nvPr/>
        </p:nvSpPr>
        <p:spPr>
          <a:xfrm>
            <a:off x="6246936" y="545976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7562022" y="5397018"/>
            <a:ext cx="944021" cy="369332"/>
          </a:xfrm>
          <a:prstGeom prst="rect">
            <a:avLst/>
          </a:prstGeom>
          <a:solidFill>
            <a:schemeClr val="bg1"/>
          </a:solidFill>
        </p:spPr>
        <p:txBody>
          <a:bodyPr wrap="square" rtlCol="0">
            <a:spAutoFit/>
          </a:bodyPr>
          <a:lstStyle/>
          <a:p>
            <a:pPr algn="ctr"/>
            <a:r>
              <a:rPr lang="en-GB" dirty="0" smtClean="0">
                <a:solidFill>
                  <a:srgbClr val="4BB3FD"/>
                </a:solidFill>
                <a:latin typeface="Aileron Bold" panose="00000800000000000000" pitchFamily="50" charset="0"/>
              </a:rPr>
              <a:t>W</a:t>
            </a:r>
            <a:r>
              <a:rPr lang="en-GB" baseline="-25000" dirty="0" smtClean="0">
                <a:solidFill>
                  <a:srgbClr val="4BB3FD"/>
                </a:solidFill>
                <a:latin typeface="Aileron Bold" panose="00000800000000000000" pitchFamily="50" charset="0"/>
              </a:rPr>
              <a:t>1</a:t>
            </a:r>
            <a:endParaRPr lang="en-GB" baseline="-25000" dirty="0">
              <a:solidFill>
                <a:srgbClr val="4BB3FD"/>
              </a:solidFill>
              <a:latin typeface="Aileron Bold" panose="00000800000000000000" pitchFamily="50" charset="0"/>
            </a:endParaRPr>
          </a:p>
        </p:txBody>
      </p:sp>
      <p:sp>
        <p:nvSpPr>
          <p:cNvPr id="42" name="Oval 41"/>
          <p:cNvSpPr/>
          <p:nvPr/>
        </p:nvSpPr>
        <p:spPr>
          <a:xfrm>
            <a:off x="916577"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5340531"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9764485"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1102553" y="6129486"/>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I</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46" name="TextBox 45"/>
          <p:cNvSpPr txBox="1"/>
          <p:nvPr/>
        </p:nvSpPr>
        <p:spPr>
          <a:xfrm>
            <a:off x="4796363" y="6129486"/>
            <a:ext cx="1942489" cy="369332"/>
          </a:xfrm>
          <a:prstGeom prst="rect">
            <a:avLst/>
          </a:prstGeom>
          <a:solidFill>
            <a:schemeClr val="bg1"/>
          </a:solidFill>
        </p:spPr>
        <p:txBody>
          <a:bodyPr wrap="square" rtlCol="0">
            <a:spAutoFit/>
          </a:bodyPr>
          <a:lstStyle/>
          <a:p>
            <a:pPr algn="ctr"/>
            <a:r>
              <a:rPr lang="el-GR" b="1" dirty="0">
                <a:solidFill>
                  <a:srgbClr val="FE5C5E"/>
                </a:solidFill>
                <a:latin typeface="Aileron Bold" panose="00000800000000000000" pitchFamily="50" charset="0"/>
              </a:rPr>
              <a:t>σ</a:t>
            </a:r>
            <a:r>
              <a:rPr lang="el-GR" dirty="0">
                <a:solidFill>
                  <a:srgbClr val="FE5C5E"/>
                </a:solidFill>
                <a:latin typeface="Aileron Bold" panose="00000800000000000000" pitchFamily="50" charset="0"/>
              </a:rPr>
              <a:t> (</a:t>
            </a:r>
            <a:r>
              <a:rPr lang="en-GB" dirty="0">
                <a:solidFill>
                  <a:srgbClr val="FE5C5E"/>
                </a:solidFill>
                <a:latin typeface="Aileron Bold" panose="00000800000000000000" pitchFamily="50" charset="0"/>
              </a:rPr>
              <a:t>I</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 W</a:t>
            </a:r>
            <a:r>
              <a:rPr lang="en-GB" baseline="-25000" dirty="0">
                <a:solidFill>
                  <a:srgbClr val="FE5C5E"/>
                </a:solidFill>
                <a:latin typeface="Aileron Bold" panose="00000800000000000000" pitchFamily="50" charset="0"/>
              </a:rPr>
              <a:t>0</a:t>
            </a:r>
            <a:r>
              <a:rPr lang="en-GB"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47" name="TextBox 46"/>
          <p:cNvSpPr txBox="1"/>
          <p:nvPr/>
        </p:nvSpPr>
        <p:spPr>
          <a:xfrm>
            <a:off x="8893705" y="6129486"/>
            <a:ext cx="2740867" cy="369332"/>
          </a:xfrm>
          <a:prstGeom prst="rect">
            <a:avLst/>
          </a:prstGeom>
          <a:solidFill>
            <a:schemeClr val="bg1"/>
          </a:solidFill>
        </p:spPr>
        <p:txBody>
          <a:bodyPr wrap="square" rtlCol="0">
            <a:spAutoFit/>
          </a:bodyPr>
          <a:lstStyle/>
          <a:p>
            <a:pPr algn="ctr"/>
            <a:r>
              <a:rPr lang="pl-PL" b="1" dirty="0">
                <a:solidFill>
                  <a:srgbClr val="FE5C5E"/>
                </a:solidFill>
                <a:latin typeface="Aileron Bold" panose="00000800000000000000" pitchFamily="50" charset="0"/>
              </a:rPr>
              <a:t>σ ( σ (I</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0</a:t>
            </a:r>
            <a:r>
              <a:rPr lang="pl-PL" b="1" dirty="0">
                <a:solidFill>
                  <a:srgbClr val="FE5C5E"/>
                </a:solidFill>
                <a:latin typeface="Aileron Bold" panose="00000800000000000000" pitchFamily="50" charset="0"/>
              </a:rPr>
              <a:t>) * W</a:t>
            </a:r>
            <a:r>
              <a:rPr lang="pl-PL" b="1" baseline="-25000" dirty="0">
                <a:solidFill>
                  <a:srgbClr val="FE5C5E"/>
                </a:solidFill>
                <a:latin typeface="Aileron Bold" panose="00000800000000000000" pitchFamily="50" charset="0"/>
              </a:rPr>
              <a:t>1</a:t>
            </a:r>
            <a:r>
              <a:rPr lang="pl-PL" b="1" dirty="0">
                <a:solidFill>
                  <a:srgbClr val="FE5C5E"/>
                </a:solidFill>
                <a:latin typeface="Aileron Bold" panose="00000800000000000000" pitchFamily="50" charset="0"/>
              </a:rPr>
              <a:t>) </a:t>
            </a:r>
            <a:endParaRPr lang="en-GB" baseline="-25000" dirty="0">
              <a:solidFill>
                <a:srgbClr val="FE5C5E"/>
              </a:solidFill>
              <a:latin typeface="Aileron Bold" panose="00000800000000000000" pitchFamily="50" charset="0"/>
            </a:endParaRPr>
          </a:p>
        </p:txBody>
      </p:sp>
      <p:sp>
        <p:nvSpPr>
          <p:cNvPr id="48" name="TextBox 47"/>
          <p:cNvSpPr txBox="1"/>
          <p:nvPr/>
        </p:nvSpPr>
        <p:spPr>
          <a:xfrm>
            <a:off x="1102553" y="5397018"/>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0</a:t>
            </a:r>
            <a:endParaRPr lang="en-GB" baseline="-25000" dirty="0">
              <a:solidFill>
                <a:srgbClr val="FE5C5E"/>
              </a:solidFill>
              <a:latin typeface="Aileron Bold" panose="00000800000000000000" pitchFamily="50" charset="0"/>
            </a:endParaRPr>
          </a:p>
        </p:txBody>
      </p:sp>
      <p:sp>
        <p:nvSpPr>
          <p:cNvPr id="49" name="TextBox 48"/>
          <p:cNvSpPr txBox="1"/>
          <p:nvPr/>
        </p:nvSpPr>
        <p:spPr>
          <a:xfrm>
            <a:off x="5523768" y="5412613"/>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1</a:t>
            </a:r>
            <a:endParaRPr lang="en-GB" baseline="-25000" dirty="0">
              <a:solidFill>
                <a:srgbClr val="FE5C5E"/>
              </a:solidFill>
              <a:latin typeface="Aileron Bold" panose="00000800000000000000" pitchFamily="50" charset="0"/>
            </a:endParaRPr>
          </a:p>
        </p:txBody>
      </p:sp>
      <p:sp>
        <p:nvSpPr>
          <p:cNvPr id="50" name="TextBox 49"/>
          <p:cNvSpPr txBox="1"/>
          <p:nvPr/>
        </p:nvSpPr>
        <p:spPr>
          <a:xfrm>
            <a:off x="9950460" y="5414252"/>
            <a:ext cx="627356" cy="369332"/>
          </a:xfrm>
          <a:prstGeom prst="rect">
            <a:avLst/>
          </a:prstGeom>
          <a:solidFill>
            <a:schemeClr val="bg1"/>
          </a:solidFill>
        </p:spPr>
        <p:txBody>
          <a:bodyPr wrap="square" rtlCol="0">
            <a:spAutoFit/>
          </a:bodyPr>
          <a:lstStyle/>
          <a:p>
            <a:pPr algn="ctr"/>
            <a:r>
              <a:rPr lang="en-GB" dirty="0" smtClean="0">
                <a:solidFill>
                  <a:srgbClr val="FE5C5E"/>
                </a:solidFill>
                <a:latin typeface="Aileron Bold" panose="00000800000000000000" pitchFamily="50" charset="0"/>
              </a:rPr>
              <a:t>N</a:t>
            </a:r>
            <a:r>
              <a:rPr lang="en-GB" baseline="-25000" dirty="0" smtClean="0">
                <a:solidFill>
                  <a:srgbClr val="FE5C5E"/>
                </a:solidFill>
                <a:latin typeface="Aileron Bold" panose="00000800000000000000" pitchFamily="50" charset="0"/>
              </a:rPr>
              <a:t>2</a:t>
            </a:r>
            <a:endParaRPr lang="en-GB" baseline="-25000" dirty="0">
              <a:solidFill>
                <a:srgbClr val="FE5C5E"/>
              </a:solidFill>
              <a:latin typeface="Aileron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594" y="3073721"/>
            <a:ext cx="904875" cy="1057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770" y="3073720"/>
            <a:ext cx="904875" cy="1057275"/>
          </a:xfrm>
          <a:prstGeom prst="rect">
            <a:avLst/>
          </a:prstGeom>
        </p:spPr>
      </p:pic>
    </p:spTree>
    <p:extLst>
      <p:ext uri="{BB962C8B-B14F-4D97-AF65-F5344CB8AC3E}">
        <p14:creationId xmlns:p14="http://schemas.microsoft.com/office/powerpoint/2010/main" val="340756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solidFill>
                  <a:srgbClr val="2C2536"/>
                </a:solidFill>
              </a:rPr>
              <a:t>Let’s solve w1 since this is requires less steps. Using the chain rule we can simplify what we have to solve.</a:t>
            </a:r>
            <a:endParaRPr lang="en-GB" dirty="0">
              <a:solidFill>
                <a:srgbClr val="2C2536"/>
              </a:solidFill>
            </a:endParaRPr>
          </a:p>
        </p:txBody>
      </p:sp>
      <p:grpSp>
        <p:nvGrpSpPr>
          <p:cNvPr id="10" name="Group 9"/>
          <p:cNvGrpSpPr/>
          <p:nvPr/>
        </p:nvGrpSpPr>
        <p:grpSpPr>
          <a:xfrm>
            <a:off x="2683328" y="5192622"/>
            <a:ext cx="6825343" cy="1280160"/>
            <a:chOff x="4362994" y="5361673"/>
            <a:chExt cx="6825343" cy="1280160"/>
          </a:xfrm>
        </p:grpSpPr>
        <p:sp>
          <p:nvSpPr>
            <p:cNvPr id="8" name="Rectangle 7"/>
            <p:cNvSpPr/>
            <p:nvPr/>
          </p:nvSpPr>
          <p:spPr>
            <a:xfrm>
              <a:off x="4362994" y="5361673"/>
              <a:ext cx="6825343" cy="1280160"/>
            </a:xfrm>
            <a:prstGeom prst="rect">
              <a:avLst/>
            </a:prstGeom>
            <a:solidFill>
              <a:srgbClr val="2C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4905104" y="5544282"/>
              <a:ext cx="6111240" cy="866222"/>
              <a:chOff x="916577" y="5069108"/>
              <a:chExt cx="10717995" cy="1519195"/>
            </a:xfrm>
          </p:grpSpPr>
          <p:sp>
            <p:nvSpPr>
              <p:cNvPr id="38" name="Rectangle 37"/>
              <p:cNvSpPr/>
              <p:nvPr/>
            </p:nvSpPr>
            <p:spPr>
              <a:xfrm>
                <a:off x="1841112" y="547623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TextBox 38"/>
              <p:cNvSpPr txBox="1"/>
              <p:nvPr/>
            </p:nvSpPr>
            <p:spPr>
              <a:xfrm>
                <a:off x="3156197" y="541348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0</a:t>
                </a:r>
                <a:endParaRPr lang="en-GB" sz="1050" baseline="-25000" dirty="0">
                  <a:solidFill>
                    <a:srgbClr val="4BB3FD"/>
                  </a:solidFill>
                  <a:latin typeface="Aileron Bold" panose="00000800000000000000" pitchFamily="50" charset="0"/>
                </a:endParaRPr>
              </a:p>
            </p:txBody>
          </p:sp>
          <p:sp>
            <p:nvSpPr>
              <p:cNvPr id="40" name="Rectangle 39"/>
              <p:cNvSpPr/>
              <p:nvPr/>
            </p:nvSpPr>
            <p:spPr>
              <a:xfrm>
                <a:off x="6246936" y="545976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TextBox 40"/>
              <p:cNvSpPr txBox="1"/>
              <p:nvPr/>
            </p:nvSpPr>
            <p:spPr>
              <a:xfrm>
                <a:off x="7562022" y="539701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1</a:t>
                </a:r>
                <a:endParaRPr lang="en-GB" sz="1050" baseline="-25000" dirty="0">
                  <a:solidFill>
                    <a:srgbClr val="4BB3FD"/>
                  </a:solidFill>
                  <a:latin typeface="Aileron Bold" panose="00000800000000000000" pitchFamily="50" charset="0"/>
                </a:endParaRPr>
              </a:p>
            </p:txBody>
          </p:sp>
          <p:sp>
            <p:nvSpPr>
              <p:cNvPr id="42" name="Oval 41"/>
              <p:cNvSpPr/>
              <p:nvPr/>
            </p:nvSpPr>
            <p:spPr>
              <a:xfrm>
                <a:off x="916577"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 name="Oval 42"/>
              <p:cNvSpPr/>
              <p:nvPr/>
            </p:nvSpPr>
            <p:spPr>
              <a:xfrm>
                <a:off x="5340531"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 name="Oval 43"/>
              <p:cNvSpPr/>
              <p:nvPr/>
            </p:nvSpPr>
            <p:spPr>
              <a:xfrm>
                <a:off x="9764485"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5" name="TextBox 44"/>
              <p:cNvSpPr txBox="1"/>
              <p:nvPr/>
            </p:nvSpPr>
            <p:spPr>
              <a:xfrm>
                <a:off x="1102553" y="6129485"/>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I</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6" name="TextBox 45"/>
              <p:cNvSpPr txBox="1"/>
              <p:nvPr/>
            </p:nvSpPr>
            <p:spPr>
              <a:xfrm>
                <a:off x="4796363" y="6129485"/>
                <a:ext cx="1942489" cy="458816"/>
              </a:xfrm>
              <a:prstGeom prst="rect">
                <a:avLst/>
              </a:prstGeom>
              <a:solidFill>
                <a:schemeClr val="bg1"/>
              </a:solidFill>
            </p:spPr>
            <p:txBody>
              <a:bodyPr wrap="square" rtlCol="0">
                <a:spAutoFit/>
              </a:bodyPr>
              <a:lstStyle/>
              <a:p>
                <a:pPr algn="ctr"/>
                <a:r>
                  <a:rPr lang="el-GR" sz="1050" b="1" dirty="0">
                    <a:solidFill>
                      <a:srgbClr val="FE5C5E"/>
                    </a:solidFill>
                    <a:latin typeface="Aileron Bold" panose="00000800000000000000" pitchFamily="50" charset="0"/>
                  </a:rPr>
                  <a:t>σ</a:t>
                </a:r>
                <a:r>
                  <a:rPr lang="el-GR" sz="1050" dirty="0">
                    <a:solidFill>
                      <a:srgbClr val="FE5C5E"/>
                    </a:solidFill>
                    <a:latin typeface="Aileron Bold" panose="00000800000000000000" pitchFamily="50" charset="0"/>
                  </a:rPr>
                  <a:t> (</a:t>
                </a:r>
                <a:r>
                  <a:rPr lang="en-GB" sz="1050" dirty="0">
                    <a:solidFill>
                      <a:srgbClr val="FE5C5E"/>
                    </a:solidFill>
                    <a:latin typeface="Aileron Bold" panose="00000800000000000000" pitchFamily="50" charset="0"/>
                  </a:rPr>
                  <a:t>I</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 W</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7" name="TextBox 46"/>
              <p:cNvSpPr txBox="1"/>
              <p:nvPr/>
            </p:nvSpPr>
            <p:spPr>
              <a:xfrm>
                <a:off x="8893705" y="6129487"/>
                <a:ext cx="2740867" cy="458816"/>
              </a:xfrm>
              <a:prstGeom prst="rect">
                <a:avLst/>
              </a:prstGeom>
              <a:solidFill>
                <a:schemeClr val="bg1"/>
              </a:solidFill>
            </p:spPr>
            <p:txBody>
              <a:bodyPr wrap="square" rtlCol="0">
                <a:spAutoFit/>
              </a:bodyPr>
              <a:lstStyle/>
              <a:p>
                <a:pPr algn="ctr"/>
                <a:r>
                  <a:rPr lang="pl-PL" sz="1050" b="1" dirty="0">
                    <a:solidFill>
                      <a:srgbClr val="FE5C5E"/>
                    </a:solidFill>
                    <a:latin typeface="Aileron Bold" panose="00000800000000000000" pitchFamily="50" charset="0"/>
                  </a:rPr>
                  <a:t>σ ( σ (I</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1</a:t>
                </a:r>
                <a:r>
                  <a:rPr lang="pl-PL" sz="1050" b="1"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8" name="TextBox 47"/>
              <p:cNvSpPr txBox="1"/>
              <p:nvPr/>
            </p:nvSpPr>
            <p:spPr>
              <a:xfrm>
                <a:off x="1102553" y="5397017"/>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9" name="TextBox 48"/>
              <p:cNvSpPr txBox="1"/>
              <p:nvPr/>
            </p:nvSpPr>
            <p:spPr>
              <a:xfrm>
                <a:off x="5523768" y="541261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1</a:t>
                </a:r>
                <a:endParaRPr lang="en-GB" sz="1050" baseline="-25000" dirty="0">
                  <a:solidFill>
                    <a:srgbClr val="FE5C5E"/>
                  </a:solidFill>
                  <a:latin typeface="Aileron Bold" panose="00000800000000000000" pitchFamily="50" charset="0"/>
                </a:endParaRPr>
              </a:p>
            </p:txBody>
          </p:sp>
          <p:sp>
            <p:nvSpPr>
              <p:cNvPr id="50" name="TextBox 49"/>
              <p:cNvSpPr txBox="1"/>
              <p:nvPr/>
            </p:nvSpPr>
            <p:spPr>
              <a:xfrm>
                <a:off x="9950461" y="541425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2</a:t>
                </a:r>
                <a:endParaRPr lang="en-GB" sz="1050" baseline="-25000" dirty="0">
                  <a:solidFill>
                    <a:srgbClr val="FE5C5E"/>
                  </a:solidFill>
                  <a:latin typeface="Aileron Bold" panose="00000800000000000000" pitchFamily="50" charset="0"/>
                </a:endParaRPr>
              </a:p>
            </p:txBody>
          </p:sp>
        </p:gr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14" y="3300526"/>
            <a:ext cx="3790950" cy="1057275"/>
          </a:xfrm>
          <a:prstGeom prst="rect">
            <a:avLst/>
          </a:prstGeom>
        </p:spPr>
      </p:pic>
    </p:spTree>
    <p:extLst>
      <p:ext uri="{BB962C8B-B14F-4D97-AF65-F5344CB8AC3E}">
        <p14:creationId xmlns:p14="http://schemas.microsoft.com/office/powerpoint/2010/main" val="409810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problems</a:t>
            </a:r>
            <a:endParaRPr lang="en-GB" dirty="0"/>
          </a:p>
        </p:txBody>
      </p:sp>
      <p:sp>
        <p:nvSpPr>
          <p:cNvPr id="3" name="Content Placeholder 2"/>
          <p:cNvSpPr>
            <a:spLocks noGrp="1"/>
          </p:cNvSpPr>
          <p:nvPr>
            <p:ph idx="1"/>
          </p:nvPr>
        </p:nvSpPr>
        <p:spPr/>
        <p:txBody>
          <a:bodyPr/>
          <a:lstStyle/>
          <a:p>
            <a:pPr marL="0" indent="0">
              <a:buNone/>
            </a:pPr>
            <a:r>
              <a:rPr lang="en-GB" dirty="0" smtClean="0"/>
              <a:t>Neural networks are known for their </a:t>
            </a:r>
            <a:r>
              <a:rPr lang="en-GB" dirty="0" smtClean="0">
                <a:solidFill>
                  <a:srgbClr val="FE5C5E"/>
                </a:solidFill>
              </a:rPr>
              <a:t>scope</a:t>
            </a:r>
            <a:r>
              <a:rPr lang="en-GB" dirty="0" smtClean="0"/>
              <a:t> and ability to </a:t>
            </a:r>
            <a:r>
              <a:rPr lang="en-GB" dirty="0" smtClean="0">
                <a:solidFill>
                  <a:srgbClr val="FE5C5E"/>
                </a:solidFill>
              </a:rPr>
              <a:t>adapt </a:t>
            </a:r>
            <a:r>
              <a:rPr lang="en-GB" dirty="0" smtClean="0"/>
              <a:t>to different situations. </a:t>
            </a:r>
          </a:p>
          <a:p>
            <a:endParaRPr lang="en-GB" dirty="0" smtClean="0"/>
          </a:p>
          <a:p>
            <a:r>
              <a:rPr lang="en-GB" dirty="0" smtClean="0">
                <a:solidFill>
                  <a:srgbClr val="4BB3FD"/>
                </a:solidFill>
              </a:rPr>
              <a:t>Image classification</a:t>
            </a:r>
          </a:p>
          <a:p>
            <a:r>
              <a:rPr lang="en-GB" dirty="0" smtClean="0">
                <a:solidFill>
                  <a:srgbClr val="4BB3FD"/>
                </a:solidFill>
              </a:rPr>
              <a:t>Forecasting</a:t>
            </a:r>
          </a:p>
          <a:p>
            <a:r>
              <a:rPr lang="en-GB" dirty="0" smtClean="0">
                <a:solidFill>
                  <a:srgbClr val="4BB3FD"/>
                </a:solidFill>
              </a:rPr>
              <a:t>Speech recognition (NMT)</a:t>
            </a:r>
          </a:p>
        </p:txBody>
      </p:sp>
      <p:sp>
        <p:nvSpPr>
          <p:cNvPr id="4" name="Rectangle 3"/>
          <p:cNvSpPr/>
          <p:nvPr/>
        </p:nvSpPr>
        <p:spPr>
          <a:xfrm>
            <a:off x="7749335" y="4136231"/>
            <a:ext cx="1733006" cy="1027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8360228" y="2865119"/>
            <a:ext cx="511223" cy="511223"/>
          </a:xfrm>
          <a:prstGeom prst="ellipse">
            <a:avLst/>
          </a:prstGeom>
          <a:solidFill>
            <a:srgbClr val="4BB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p:cNvSpPr/>
          <p:nvPr/>
        </p:nvSpPr>
        <p:spPr>
          <a:xfrm rot="10800000">
            <a:off x="8088970" y="4001294"/>
            <a:ext cx="1053737" cy="5138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332809" y="5640353"/>
            <a:ext cx="566057" cy="566057"/>
          </a:xfrm>
          <a:prstGeom prst="rect">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8615837" y="4258197"/>
            <a:ext cx="1" cy="682340"/>
          </a:xfrm>
          <a:prstGeom prst="straightConnector1">
            <a:avLst/>
          </a:prstGeom>
          <a:ln w="38100">
            <a:solidFill>
              <a:srgbClr val="2C25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102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sp>
        <p:nvSpPr>
          <p:cNvPr id="3" name="Content Placeholder 2"/>
          <p:cNvSpPr>
            <a:spLocks noGrp="1"/>
          </p:cNvSpPr>
          <p:nvPr>
            <p:ph idx="1"/>
          </p:nvPr>
        </p:nvSpPr>
        <p:spPr>
          <a:xfrm>
            <a:off x="838200" y="1825625"/>
            <a:ext cx="10515600" cy="2432866"/>
          </a:xfrm>
        </p:spPr>
        <p:txBody>
          <a:bodyPr>
            <a:normAutofit/>
          </a:bodyPr>
          <a:lstStyle/>
          <a:p>
            <a:pPr marL="0" indent="0">
              <a:buNone/>
            </a:pPr>
            <a:r>
              <a:rPr lang="en-GB" dirty="0" smtClean="0">
                <a:solidFill>
                  <a:srgbClr val="2C2536"/>
                </a:solidFill>
              </a:rPr>
              <a:t>Expanding what we have to solve.</a:t>
            </a:r>
            <a:endParaRPr lang="en-GB" dirty="0">
              <a:solidFill>
                <a:srgbClr val="2C2536"/>
              </a:solidFill>
            </a:endParaRPr>
          </a:p>
        </p:txBody>
      </p:sp>
      <p:grpSp>
        <p:nvGrpSpPr>
          <p:cNvPr id="10" name="Group 9"/>
          <p:cNvGrpSpPr/>
          <p:nvPr/>
        </p:nvGrpSpPr>
        <p:grpSpPr>
          <a:xfrm>
            <a:off x="2683328" y="5192622"/>
            <a:ext cx="6825343" cy="1280160"/>
            <a:chOff x="4362994" y="5361673"/>
            <a:chExt cx="6825343" cy="1280160"/>
          </a:xfrm>
        </p:grpSpPr>
        <p:sp>
          <p:nvSpPr>
            <p:cNvPr id="8" name="Rectangle 7"/>
            <p:cNvSpPr/>
            <p:nvPr/>
          </p:nvSpPr>
          <p:spPr>
            <a:xfrm>
              <a:off x="4362994" y="5361673"/>
              <a:ext cx="6825343" cy="1280160"/>
            </a:xfrm>
            <a:prstGeom prst="rect">
              <a:avLst/>
            </a:prstGeom>
            <a:solidFill>
              <a:srgbClr val="2C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4905104" y="5544282"/>
              <a:ext cx="6111240" cy="866222"/>
              <a:chOff x="916577" y="5069108"/>
              <a:chExt cx="10717995" cy="1519195"/>
            </a:xfrm>
          </p:grpSpPr>
          <p:sp>
            <p:nvSpPr>
              <p:cNvPr id="38" name="Rectangle 37"/>
              <p:cNvSpPr/>
              <p:nvPr/>
            </p:nvSpPr>
            <p:spPr>
              <a:xfrm>
                <a:off x="1841112" y="547623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TextBox 38"/>
              <p:cNvSpPr txBox="1"/>
              <p:nvPr/>
            </p:nvSpPr>
            <p:spPr>
              <a:xfrm>
                <a:off x="3156197" y="541348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0</a:t>
                </a:r>
                <a:endParaRPr lang="en-GB" sz="1050" baseline="-25000" dirty="0">
                  <a:solidFill>
                    <a:srgbClr val="4BB3FD"/>
                  </a:solidFill>
                  <a:latin typeface="Aileron Bold" panose="00000800000000000000" pitchFamily="50" charset="0"/>
                </a:endParaRPr>
              </a:p>
            </p:txBody>
          </p:sp>
          <p:sp>
            <p:nvSpPr>
              <p:cNvPr id="40" name="Rectangle 39"/>
              <p:cNvSpPr/>
              <p:nvPr/>
            </p:nvSpPr>
            <p:spPr>
              <a:xfrm>
                <a:off x="6246936" y="545976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TextBox 40"/>
              <p:cNvSpPr txBox="1"/>
              <p:nvPr/>
            </p:nvSpPr>
            <p:spPr>
              <a:xfrm>
                <a:off x="7562022" y="539701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1</a:t>
                </a:r>
                <a:endParaRPr lang="en-GB" sz="1050" baseline="-25000" dirty="0">
                  <a:solidFill>
                    <a:srgbClr val="4BB3FD"/>
                  </a:solidFill>
                  <a:latin typeface="Aileron Bold" panose="00000800000000000000" pitchFamily="50" charset="0"/>
                </a:endParaRPr>
              </a:p>
            </p:txBody>
          </p:sp>
          <p:sp>
            <p:nvSpPr>
              <p:cNvPr id="42" name="Oval 41"/>
              <p:cNvSpPr/>
              <p:nvPr/>
            </p:nvSpPr>
            <p:spPr>
              <a:xfrm>
                <a:off x="916577"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 name="Oval 42"/>
              <p:cNvSpPr/>
              <p:nvPr/>
            </p:nvSpPr>
            <p:spPr>
              <a:xfrm>
                <a:off x="5340531"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 name="Oval 43"/>
              <p:cNvSpPr/>
              <p:nvPr/>
            </p:nvSpPr>
            <p:spPr>
              <a:xfrm>
                <a:off x="9764485"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5" name="TextBox 44"/>
              <p:cNvSpPr txBox="1"/>
              <p:nvPr/>
            </p:nvSpPr>
            <p:spPr>
              <a:xfrm>
                <a:off x="1102553" y="6129485"/>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I</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6" name="TextBox 45"/>
              <p:cNvSpPr txBox="1"/>
              <p:nvPr/>
            </p:nvSpPr>
            <p:spPr>
              <a:xfrm>
                <a:off x="4796363" y="6129485"/>
                <a:ext cx="1942489" cy="458816"/>
              </a:xfrm>
              <a:prstGeom prst="rect">
                <a:avLst/>
              </a:prstGeom>
              <a:solidFill>
                <a:schemeClr val="bg1"/>
              </a:solidFill>
            </p:spPr>
            <p:txBody>
              <a:bodyPr wrap="square" rtlCol="0">
                <a:spAutoFit/>
              </a:bodyPr>
              <a:lstStyle/>
              <a:p>
                <a:pPr algn="ctr"/>
                <a:r>
                  <a:rPr lang="el-GR" sz="1050" b="1" dirty="0">
                    <a:solidFill>
                      <a:srgbClr val="FE5C5E"/>
                    </a:solidFill>
                    <a:latin typeface="Aileron Bold" panose="00000800000000000000" pitchFamily="50" charset="0"/>
                  </a:rPr>
                  <a:t>σ</a:t>
                </a:r>
                <a:r>
                  <a:rPr lang="el-GR" sz="1050" dirty="0">
                    <a:solidFill>
                      <a:srgbClr val="FE5C5E"/>
                    </a:solidFill>
                    <a:latin typeface="Aileron Bold" panose="00000800000000000000" pitchFamily="50" charset="0"/>
                  </a:rPr>
                  <a:t> (</a:t>
                </a:r>
                <a:r>
                  <a:rPr lang="en-GB" sz="1050" dirty="0">
                    <a:solidFill>
                      <a:srgbClr val="FE5C5E"/>
                    </a:solidFill>
                    <a:latin typeface="Aileron Bold" panose="00000800000000000000" pitchFamily="50" charset="0"/>
                  </a:rPr>
                  <a:t>I</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 W</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7" name="TextBox 46"/>
              <p:cNvSpPr txBox="1"/>
              <p:nvPr/>
            </p:nvSpPr>
            <p:spPr>
              <a:xfrm>
                <a:off x="8893705" y="6129487"/>
                <a:ext cx="2740867" cy="458816"/>
              </a:xfrm>
              <a:prstGeom prst="rect">
                <a:avLst/>
              </a:prstGeom>
              <a:solidFill>
                <a:schemeClr val="bg1"/>
              </a:solidFill>
            </p:spPr>
            <p:txBody>
              <a:bodyPr wrap="square" rtlCol="0">
                <a:spAutoFit/>
              </a:bodyPr>
              <a:lstStyle/>
              <a:p>
                <a:pPr algn="ctr"/>
                <a:r>
                  <a:rPr lang="pl-PL" sz="1050" b="1" dirty="0">
                    <a:solidFill>
                      <a:srgbClr val="FE5C5E"/>
                    </a:solidFill>
                    <a:latin typeface="Aileron Bold" panose="00000800000000000000" pitchFamily="50" charset="0"/>
                  </a:rPr>
                  <a:t>σ ( σ (I</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1</a:t>
                </a:r>
                <a:r>
                  <a:rPr lang="pl-PL" sz="1050" b="1"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8" name="TextBox 47"/>
              <p:cNvSpPr txBox="1"/>
              <p:nvPr/>
            </p:nvSpPr>
            <p:spPr>
              <a:xfrm>
                <a:off x="1102553" y="5397017"/>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9" name="TextBox 48"/>
              <p:cNvSpPr txBox="1"/>
              <p:nvPr/>
            </p:nvSpPr>
            <p:spPr>
              <a:xfrm>
                <a:off x="5523768" y="541261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1</a:t>
                </a:r>
                <a:endParaRPr lang="en-GB" sz="1050" baseline="-25000" dirty="0">
                  <a:solidFill>
                    <a:srgbClr val="FE5C5E"/>
                  </a:solidFill>
                  <a:latin typeface="Aileron Bold" panose="00000800000000000000" pitchFamily="50" charset="0"/>
                </a:endParaRPr>
              </a:p>
            </p:txBody>
          </p:sp>
          <p:sp>
            <p:nvSpPr>
              <p:cNvPr id="50" name="TextBox 49"/>
              <p:cNvSpPr txBox="1"/>
              <p:nvPr/>
            </p:nvSpPr>
            <p:spPr>
              <a:xfrm>
                <a:off x="9950461" y="541425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2</a:t>
                </a:r>
                <a:endParaRPr lang="en-GB" sz="1050" baseline="-25000" dirty="0">
                  <a:solidFill>
                    <a:srgbClr val="FE5C5E"/>
                  </a:solidFill>
                  <a:latin typeface="Aileron Bold" panose="00000800000000000000" pitchFamily="50" charset="0"/>
                </a:endParaRPr>
              </a:p>
            </p:txBody>
          </p:sp>
        </p:gr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9" y="3042058"/>
            <a:ext cx="4667250" cy="10572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868" y="3042058"/>
            <a:ext cx="3438525" cy="1057275"/>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4174" y="621502"/>
            <a:ext cx="2914394" cy="812808"/>
          </a:xfrm>
          <a:prstGeom prst="rect">
            <a:avLst/>
          </a:prstGeom>
        </p:spPr>
      </p:pic>
    </p:spTree>
    <p:extLst>
      <p:ext uri="{BB962C8B-B14F-4D97-AF65-F5344CB8AC3E}">
        <p14:creationId xmlns:p14="http://schemas.microsoft.com/office/powerpoint/2010/main" val="2468810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sp>
        <p:nvSpPr>
          <p:cNvPr id="3" name="Content Placeholder 2"/>
          <p:cNvSpPr>
            <a:spLocks noGrp="1"/>
          </p:cNvSpPr>
          <p:nvPr>
            <p:ph idx="1"/>
          </p:nvPr>
        </p:nvSpPr>
        <p:spPr>
          <a:xfrm>
            <a:off x="838200" y="1825625"/>
            <a:ext cx="6176371" cy="578248"/>
          </a:xfrm>
        </p:spPr>
        <p:txBody>
          <a:bodyPr>
            <a:normAutofit/>
          </a:bodyPr>
          <a:lstStyle/>
          <a:p>
            <a:pPr marL="0" indent="0">
              <a:buNone/>
            </a:pPr>
            <a:r>
              <a:rPr lang="en-GB" dirty="0" smtClean="0">
                <a:solidFill>
                  <a:srgbClr val="2C2536"/>
                </a:solidFill>
              </a:rPr>
              <a:t>Expanding what we have to solve.</a:t>
            </a:r>
            <a:endParaRPr lang="en-GB" dirty="0">
              <a:solidFill>
                <a:srgbClr val="2C2536"/>
              </a:solidFill>
            </a:endParaRPr>
          </a:p>
        </p:txBody>
      </p:sp>
      <p:grpSp>
        <p:nvGrpSpPr>
          <p:cNvPr id="10" name="Group 9"/>
          <p:cNvGrpSpPr/>
          <p:nvPr/>
        </p:nvGrpSpPr>
        <p:grpSpPr>
          <a:xfrm>
            <a:off x="2683328" y="5192622"/>
            <a:ext cx="6825343" cy="1280160"/>
            <a:chOff x="4362994" y="5361673"/>
            <a:chExt cx="6825343" cy="1280160"/>
          </a:xfrm>
        </p:grpSpPr>
        <p:sp>
          <p:nvSpPr>
            <p:cNvPr id="8" name="Rectangle 7"/>
            <p:cNvSpPr/>
            <p:nvPr/>
          </p:nvSpPr>
          <p:spPr>
            <a:xfrm>
              <a:off x="4362994" y="5361673"/>
              <a:ext cx="6825343" cy="1280160"/>
            </a:xfrm>
            <a:prstGeom prst="rect">
              <a:avLst/>
            </a:prstGeom>
            <a:solidFill>
              <a:srgbClr val="2C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4905104" y="5544282"/>
              <a:ext cx="6111240" cy="866222"/>
              <a:chOff x="916577" y="5069108"/>
              <a:chExt cx="10717995" cy="1519195"/>
            </a:xfrm>
          </p:grpSpPr>
          <p:sp>
            <p:nvSpPr>
              <p:cNvPr id="38" name="Rectangle 37"/>
              <p:cNvSpPr/>
              <p:nvPr/>
            </p:nvSpPr>
            <p:spPr>
              <a:xfrm>
                <a:off x="1841112" y="547623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TextBox 38"/>
              <p:cNvSpPr txBox="1"/>
              <p:nvPr/>
            </p:nvSpPr>
            <p:spPr>
              <a:xfrm>
                <a:off x="3156197" y="541348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0</a:t>
                </a:r>
                <a:endParaRPr lang="en-GB" sz="1050" baseline="-25000" dirty="0">
                  <a:solidFill>
                    <a:srgbClr val="4BB3FD"/>
                  </a:solidFill>
                  <a:latin typeface="Aileron Bold" panose="00000800000000000000" pitchFamily="50" charset="0"/>
                </a:endParaRPr>
              </a:p>
            </p:txBody>
          </p:sp>
          <p:sp>
            <p:nvSpPr>
              <p:cNvPr id="40" name="Rectangle 39"/>
              <p:cNvSpPr/>
              <p:nvPr/>
            </p:nvSpPr>
            <p:spPr>
              <a:xfrm>
                <a:off x="6246936" y="545976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TextBox 40"/>
              <p:cNvSpPr txBox="1"/>
              <p:nvPr/>
            </p:nvSpPr>
            <p:spPr>
              <a:xfrm>
                <a:off x="7562022" y="539701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1</a:t>
                </a:r>
                <a:endParaRPr lang="en-GB" sz="1050" baseline="-25000" dirty="0">
                  <a:solidFill>
                    <a:srgbClr val="4BB3FD"/>
                  </a:solidFill>
                  <a:latin typeface="Aileron Bold" panose="00000800000000000000" pitchFamily="50" charset="0"/>
                </a:endParaRPr>
              </a:p>
            </p:txBody>
          </p:sp>
          <p:sp>
            <p:nvSpPr>
              <p:cNvPr id="42" name="Oval 41"/>
              <p:cNvSpPr/>
              <p:nvPr/>
            </p:nvSpPr>
            <p:spPr>
              <a:xfrm>
                <a:off x="916577"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 name="Oval 42"/>
              <p:cNvSpPr/>
              <p:nvPr/>
            </p:nvSpPr>
            <p:spPr>
              <a:xfrm>
                <a:off x="5340531"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 name="Oval 43"/>
              <p:cNvSpPr/>
              <p:nvPr/>
            </p:nvSpPr>
            <p:spPr>
              <a:xfrm>
                <a:off x="9764485"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5" name="TextBox 44"/>
              <p:cNvSpPr txBox="1"/>
              <p:nvPr/>
            </p:nvSpPr>
            <p:spPr>
              <a:xfrm>
                <a:off x="1102553" y="6129485"/>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I</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6" name="TextBox 45"/>
              <p:cNvSpPr txBox="1"/>
              <p:nvPr/>
            </p:nvSpPr>
            <p:spPr>
              <a:xfrm>
                <a:off x="4796363" y="6129485"/>
                <a:ext cx="1942489" cy="458816"/>
              </a:xfrm>
              <a:prstGeom prst="rect">
                <a:avLst/>
              </a:prstGeom>
              <a:solidFill>
                <a:schemeClr val="bg1"/>
              </a:solidFill>
            </p:spPr>
            <p:txBody>
              <a:bodyPr wrap="square" rtlCol="0">
                <a:spAutoFit/>
              </a:bodyPr>
              <a:lstStyle/>
              <a:p>
                <a:pPr algn="ctr"/>
                <a:r>
                  <a:rPr lang="el-GR" sz="1050" b="1" dirty="0">
                    <a:solidFill>
                      <a:srgbClr val="FE5C5E"/>
                    </a:solidFill>
                    <a:latin typeface="Aileron Bold" panose="00000800000000000000" pitchFamily="50" charset="0"/>
                  </a:rPr>
                  <a:t>σ</a:t>
                </a:r>
                <a:r>
                  <a:rPr lang="el-GR" sz="1050" dirty="0">
                    <a:solidFill>
                      <a:srgbClr val="FE5C5E"/>
                    </a:solidFill>
                    <a:latin typeface="Aileron Bold" panose="00000800000000000000" pitchFamily="50" charset="0"/>
                  </a:rPr>
                  <a:t> (</a:t>
                </a:r>
                <a:r>
                  <a:rPr lang="en-GB" sz="1050" dirty="0">
                    <a:solidFill>
                      <a:srgbClr val="FE5C5E"/>
                    </a:solidFill>
                    <a:latin typeface="Aileron Bold" panose="00000800000000000000" pitchFamily="50" charset="0"/>
                  </a:rPr>
                  <a:t>I</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 W</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7" name="TextBox 46"/>
              <p:cNvSpPr txBox="1"/>
              <p:nvPr/>
            </p:nvSpPr>
            <p:spPr>
              <a:xfrm>
                <a:off x="8893705" y="6129487"/>
                <a:ext cx="2740867" cy="458816"/>
              </a:xfrm>
              <a:prstGeom prst="rect">
                <a:avLst/>
              </a:prstGeom>
              <a:solidFill>
                <a:schemeClr val="bg1"/>
              </a:solidFill>
            </p:spPr>
            <p:txBody>
              <a:bodyPr wrap="square" rtlCol="0">
                <a:spAutoFit/>
              </a:bodyPr>
              <a:lstStyle/>
              <a:p>
                <a:pPr algn="ctr"/>
                <a:r>
                  <a:rPr lang="pl-PL" sz="1050" b="1" dirty="0">
                    <a:solidFill>
                      <a:srgbClr val="FE5C5E"/>
                    </a:solidFill>
                    <a:latin typeface="Aileron Bold" panose="00000800000000000000" pitchFamily="50" charset="0"/>
                  </a:rPr>
                  <a:t>σ ( σ (I</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1</a:t>
                </a:r>
                <a:r>
                  <a:rPr lang="pl-PL" sz="1050" b="1"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8" name="TextBox 47"/>
              <p:cNvSpPr txBox="1"/>
              <p:nvPr/>
            </p:nvSpPr>
            <p:spPr>
              <a:xfrm>
                <a:off x="1102553" y="5397017"/>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9" name="TextBox 48"/>
              <p:cNvSpPr txBox="1"/>
              <p:nvPr/>
            </p:nvSpPr>
            <p:spPr>
              <a:xfrm>
                <a:off x="5523768" y="541261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1</a:t>
                </a:r>
                <a:endParaRPr lang="en-GB" sz="1050" baseline="-25000" dirty="0">
                  <a:solidFill>
                    <a:srgbClr val="FE5C5E"/>
                  </a:solidFill>
                  <a:latin typeface="Aileron Bold" panose="00000800000000000000" pitchFamily="50" charset="0"/>
                </a:endParaRPr>
              </a:p>
            </p:txBody>
          </p:sp>
          <p:sp>
            <p:nvSpPr>
              <p:cNvPr id="50" name="TextBox 49"/>
              <p:cNvSpPr txBox="1"/>
              <p:nvPr/>
            </p:nvSpPr>
            <p:spPr>
              <a:xfrm>
                <a:off x="9950461" y="541425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2</a:t>
                </a:r>
                <a:endParaRPr lang="en-GB" sz="1050" baseline="-25000" dirty="0">
                  <a:solidFill>
                    <a:srgbClr val="FE5C5E"/>
                  </a:solidFill>
                  <a:latin typeface="Aileron Bold" panose="00000800000000000000" pitchFamily="50" charset="0"/>
                </a:endParaRPr>
              </a:p>
            </p:txBody>
          </p:sp>
        </p:grpSp>
      </p:grpSp>
      <p:sp>
        <p:nvSpPr>
          <p:cNvPr id="24" name="Content Placeholder 2"/>
          <p:cNvSpPr txBox="1">
            <a:spLocks/>
          </p:cNvSpPr>
          <p:nvPr/>
        </p:nvSpPr>
        <p:spPr>
          <a:xfrm>
            <a:off x="6337620" y="3134880"/>
            <a:ext cx="5005105" cy="922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rgbClr val="2C2536"/>
                </a:solidFill>
              </a:rPr>
              <a:t>This isn’t straightforward, so lets break this down more</a:t>
            </a:r>
            <a:endParaRPr lang="en-GB" dirty="0">
              <a:solidFill>
                <a:srgbClr val="2C2536"/>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174" y="621502"/>
            <a:ext cx="2914394" cy="81280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528" y="3134880"/>
            <a:ext cx="4067175" cy="1066800"/>
          </a:xfrm>
          <a:prstGeom prst="rect">
            <a:avLst/>
          </a:prstGeom>
        </p:spPr>
      </p:pic>
    </p:spTree>
    <p:extLst>
      <p:ext uri="{BB962C8B-B14F-4D97-AF65-F5344CB8AC3E}">
        <p14:creationId xmlns:p14="http://schemas.microsoft.com/office/powerpoint/2010/main" val="374099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grpSp>
        <p:nvGrpSpPr>
          <p:cNvPr id="10" name="Group 9"/>
          <p:cNvGrpSpPr/>
          <p:nvPr/>
        </p:nvGrpSpPr>
        <p:grpSpPr>
          <a:xfrm>
            <a:off x="2683328" y="5192622"/>
            <a:ext cx="6825343" cy="1280160"/>
            <a:chOff x="4362994" y="5361673"/>
            <a:chExt cx="6825343" cy="1280160"/>
          </a:xfrm>
        </p:grpSpPr>
        <p:sp>
          <p:nvSpPr>
            <p:cNvPr id="8" name="Rectangle 7"/>
            <p:cNvSpPr/>
            <p:nvPr/>
          </p:nvSpPr>
          <p:spPr>
            <a:xfrm>
              <a:off x="4362994" y="5361673"/>
              <a:ext cx="6825343" cy="1280160"/>
            </a:xfrm>
            <a:prstGeom prst="rect">
              <a:avLst/>
            </a:prstGeom>
            <a:solidFill>
              <a:srgbClr val="2C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4905104" y="5544282"/>
              <a:ext cx="6111240" cy="866222"/>
              <a:chOff x="916577" y="5069108"/>
              <a:chExt cx="10717995" cy="1519195"/>
            </a:xfrm>
          </p:grpSpPr>
          <p:sp>
            <p:nvSpPr>
              <p:cNvPr id="38" name="Rectangle 37"/>
              <p:cNvSpPr/>
              <p:nvPr/>
            </p:nvSpPr>
            <p:spPr>
              <a:xfrm>
                <a:off x="1841112" y="5476233"/>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TextBox 38"/>
              <p:cNvSpPr txBox="1"/>
              <p:nvPr/>
            </p:nvSpPr>
            <p:spPr>
              <a:xfrm>
                <a:off x="3156197" y="541348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0</a:t>
                </a:r>
                <a:endParaRPr lang="en-GB" sz="1050" baseline="-25000" dirty="0">
                  <a:solidFill>
                    <a:srgbClr val="4BB3FD"/>
                  </a:solidFill>
                  <a:latin typeface="Aileron Bold" panose="00000800000000000000" pitchFamily="50" charset="0"/>
                </a:endParaRPr>
              </a:p>
            </p:txBody>
          </p:sp>
          <p:sp>
            <p:nvSpPr>
              <p:cNvPr id="40" name="Rectangle 39"/>
              <p:cNvSpPr/>
              <p:nvPr/>
            </p:nvSpPr>
            <p:spPr>
              <a:xfrm>
                <a:off x="6246936" y="5459764"/>
                <a:ext cx="3610454"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TextBox 40"/>
              <p:cNvSpPr txBox="1"/>
              <p:nvPr/>
            </p:nvSpPr>
            <p:spPr>
              <a:xfrm>
                <a:off x="7562022" y="5397018"/>
                <a:ext cx="944022" cy="458816"/>
              </a:xfrm>
              <a:prstGeom prst="rect">
                <a:avLst/>
              </a:prstGeom>
              <a:solidFill>
                <a:schemeClr val="bg1"/>
              </a:solidFill>
            </p:spPr>
            <p:txBody>
              <a:bodyPr wrap="square" rtlCol="0">
                <a:spAutoFit/>
              </a:bodyPr>
              <a:lstStyle/>
              <a:p>
                <a:pPr algn="ctr"/>
                <a:r>
                  <a:rPr lang="en-GB" sz="1050" dirty="0" smtClean="0">
                    <a:solidFill>
                      <a:srgbClr val="4BB3FD"/>
                    </a:solidFill>
                    <a:latin typeface="Aileron Bold" panose="00000800000000000000" pitchFamily="50" charset="0"/>
                  </a:rPr>
                  <a:t>W</a:t>
                </a:r>
                <a:r>
                  <a:rPr lang="en-GB" sz="1050" baseline="-25000" dirty="0" smtClean="0">
                    <a:solidFill>
                      <a:srgbClr val="4BB3FD"/>
                    </a:solidFill>
                    <a:latin typeface="Aileron Bold" panose="00000800000000000000" pitchFamily="50" charset="0"/>
                  </a:rPr>
                  <a:t>1</a:t>
                </a:r>
                <a:endParaRPr lang="en-GB" sz="1050" baseline="-25000" dirty="0">
                  <a:solidFill>
                    <a:srgbClr val="4BB3FD"/>
                  </a:solidFill>
                  <a:latin typeface="Aileron Bold" panose="00000800000000000000" pitchFamily="50" charset="0"/>
                </a:endParaRPr>
              </a:p>
            </p:txBody>
          </p:sp>
          <p:sp>
            <p:nvSpPr>
              <p:cNvPr id="42" name="Oval 41"/>
              <p:cNvSpPr/>
              <p:nvPr/>
            </p:nvSpPr>
            <p:spPr>
              <a:xfrm>
                <a:off x="916577"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 name="Oval 42"/>
              <p:cNvSpPr/>
              <p:nvPr/>
            </p:nvSpPr>
            <p:spPr>
              <a:xfrm>
                <a:off x="5340531"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 name="Oval 43"/>
              <p:cNvSpPr/>
              <p:nvPr/>
            </p:nvSpPr>
            <p:spPr>
              <a:xfrm>
                <a:off x="9764485" y="5069108"/>
                <a:ext cx="999309" cy="999309"/>
              </a:xfrm>
              <a:prstGeom prst="ellipse">
                <a:avLst/>
              </a:prstGeom>
              <a:solidFill>
                <a:schemeClr val="bg1"/>
              </a:solidFill>
              <a:ln w="57150">
                <a:solidFill>
                  <a:srgbClr val="2C25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5" name="TextBox 44"/>
              <p:cNvSpPr txBox="1"/>
              <p:nvPr/>
            </p:nvSpPr>
            <p:spPr>
              <a:xfrm>
                <a:off x="1102553" y="6129485"/>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I</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6" name="TextBox 45"/>
              <p:cNvSpPr txBox="1"/>
              <p:nvPr/>
            </p:nvSpPr>
            <p:spPr>
              <a:xfrm>
                <a:off x="4796363" y="6129485"/>
                <a:ext cx="1942489" cy="458816"/>
              </a:xfrm>
              <a:prstGeom prst="rect">
                <a:avLst/>
              </a:prstGeom>
              <a:solidFill>
                <a:schemeClr val="bg1"/>
              </a:solidFill>
            </p:spPr>
            <p:txBody>
              <a:bodyPr wrap="square" rtlCol="0">
                <a:spAutoFit/>
              </a:bodyPr>
              <a:lstStyle/>
              <a:p>
                <a:pPr algn="ctr"/>
                <a:r>
                  <a:rPr lang="el-GR" sz="1050" b="1" dirty="0">
                    <a:solidFill>
                      <a:srgbClr val="FE5C5E"/>
                    </a:solidFill>
                    <a:latin typeface="Aileron Bold" panose="00000800000000000000" pitchFamily="50" charset="0"/>
                  </a:rPr>
                  <a:t>σ</a:t>
                </a:r>
                <a:r>
                  <a:rPr lang="el-GR" sz="1050" dirty="0">
                    <a:solidFill>
                      <a:srgbClr val="FE5C5E"/>
                    </a:solidFill>
                    <a:latin typeface="Aileron Bold" panose="00000800000000000000" pitchFamily="50" charset="0"/>
                  </a:rPr>
                  <a:t> (</a:t>
                </a:r>
                <a:r>
                  <a:rPr lang="en-GB" sz="1050" dirty="0">
                    <a:solidFill>
                      <a:srgbClr val="FE5C5E"/>
                    </a:solidFill>
                    <a:latin typeface="Aileron Bold" panose="00000800000000000000" pitchFamily="50" charset="0"/>
                  </a:rPr>
                  <a:t>I</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 W</a:t>
                </a:r>
                <a:r>
                  <a:rPr lang="en-GB" sz="1050" baseline="-25000" dirty="0">
                    <a:solidFill>
                      <a:srgbClr val="FE5C5E"/>
                    </a:solidFill>
                    <a:latin typeface="Aileron Bold" panose="00000800000000000000" pitchFamily="50" charset="0"/>
                  </a:rPr>
                  <a:t>0</a:t>
                </a:r>
                <a:r>
                  <a:rPr lang="en-GB" sz="1050"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7" name="TextBox 46"/>
              <p:cNvSpPr txBox="1"/>
              <p:nvPr/>
            </p:nvSpPr>
            <p:spPr>
              <a:xfrm>
                <a:off x="8893705" y="6129487"/>
                <a:ext cx="2740867" cy="458816"/>
              </a:xfrm>
              <a:prstGeom prst="rect">
                <a:avLst/>
              </a:prstGeom>
              <a:solidFill>
                <a:schemeClr val="bg1"/>
              </a:solidFill>
            </p:spPr>
            <p:txBody>
              <a:bodyPr wrap="square" rtlCol="0">
                <a:spAutoFit/>
              </a:bodyPr>
              <a:lstStyle/>
              <a:p>
                <a:pPr algn="ctr"/>
                <a:r>
                  <a:rPr lang="pl-PL" sz="1050" b="1" dirty="0">
                    <a:solidFill>
                      <a:srgbClr val="FE5C5E"/>
                    </a:solidFill>
                    <a:latin typeface="Aileron Bold" panose="00000800000000000000" pitchFamily="50" charset="0"/>
                  </a:rPr>
                  <a:t>σ ( σ (I</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0</a:t>
                </a:r>
                <a:r>
                  <a:rPr lang="pl-PL" sz="1050" b="1" dirty="0">
                    <a:solidFill>
                      <a:srgbClr val="FE5C5E"/>
                    </a:solidFill>
                    <a:latin typeface="Aileron Bold" panose="00000800000000000000" pitchFamily="50" charset="0"/>
                  </a:rPr>
                  <a:t>) * W</a:t>
                </a:r>
                <a:r>
                  <a:rPr lang="pl-PL" sz="1050" b="1" baseline="-25000" dirty="0">
                    <a:solidFill>
                      <a:srgbClr val="FE5C5E"/>
                    </a:solidFill>
                    <a:latin typeface="Aileron Bold" panose="00000800000000000000" pitchFamily="50" charset="0"/>
                  </a:rPr>
                  <a:t>1</a:t>
                </a:r>
                <a:r>
                  <a:rPr lang="pl-PL" sz="1050" b="1" dirty="0">
                    <a:solidFill>
                      <a:srgbClr val="FE5C5E"/>
                    </a:solidFill>
                    <a:latin typeface="Aileron Bold" panose="00000800000000000000" pitchFamily="50" charset="0"/>
                  </a:rPr>
                  <a:t>) </a:t>
                </a:r>
                <a:endParaRPr lang="en-GB" sz="1050" baseline="-25000" dirty="0">
                  <a:solidFill>
                    <a:srgbClr val="FE5C5E"/>
                  </a:solidFill>
                  <a:latin typeface="Aileron Bold" panose="00000800000000000000" pitchFamily="50" charset="0"/>
                </a:endParaRPr>
              </a:p>
            </p:txBody>
          </p:sp>
          <p:sp>
            <p:nvSpPr>
              <p:cNvPr id="48" name="TextBox 47"/>
              <p:cNvSpPr txBox="1"/>
              <p:nvPr/>
            </p:nvSpPr>
            <p:spPr>
              <a:xfrm>
                <a:off x="1102553" y="5397017"/>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0</a:t>
                </a:r>
                <a:endParaRPr lang="en-GB" sz="1050" baseline="-25000" dirty="0">
                  <a:solidFill>
                    <a:srgbClr val="FE5C5E"/>
                  </a:solidFill>
                  <a:latin typeface="Aileron Bold" panose="00000800000000000000" pitchFamily="50" charset="0"/>
                </a:endParaRPr>
              </a:p>
            </p:txBody>
          </p:sp>
          <p:sp>
            <p:nvSpPr>
              <p:cNvPr id="49" name="TextBox 48"/>
              <p:cNvSpPr txBox="1"/>
              <p:nvPr/>
            </p:nvSpPr>
            <p:spPr>
              <a:xfrm>
                <a:off x="5523768" y="541261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1</a:t>
                </a:r>
                <a:endParaRPr lang="en-GB" sz="1050" baseline="-25000" dirty="0">
                  <a:solidFill>
                    <a:srgbClr val="FE5C5E"/>
                  </a:solidFill>
                  <a:latin typeface="Aileron Bold" panose="00000800000000000000" pitchFamily="50" charset="0"/>
                </a:endParaRPr>
              </a:p>
            </p:txBody>
          </p:sp>
          <p:sp>
            <p:nvSpPr>
              <p:cNvPr id="50" name="TextBox 49"/>
              <p:cNvSpPr txBox="1"/>
              <p:nvPr/>
            </p:nvSpPr>
            <p:spPr>
              <a:xfrm>
                <a:off x="9950461" y="5414252"/>
                <a:ext cx="627356" cy="458816"/>
              </a:xfrm>
              <a:prstGeom prst="rect">
                <a:avLst/>
              </a:prstGeom>
              <a:solidFill>
                <a:schemeClr val="bg1"/>
              </a:solidFill>
            </p:spPr>
            <p:txBody>
              <a:bodyPr wrap="square" rtlCol="0">
                <a:spAutoFit/>
              </a:bodyPr>
              <a:lstStyle/>
              <a:p>
                <a:pPr algn="ctr"/>
                <a:r>
                  <a:rPr lang="en-GB" sz="1050" dirty="0" smtClean="0">
                    <a:solidFill>
                      <a:srgbClr val="FE5C5E"/>
                    </a:solidFill>
                    <a:latin typeface="Aileron Bold" panose="00000800000000000000" pitchFamily="50" charset="0"/>
                  </a:rPr>
                  <a:t>N</a:t>
                </a:r>
                <a:r>
                  <a:rPr lang="en-GB" sz="1050" baseline="-25000" dirty="0" smtClean="0">
                    <a:solidFill>
                      <a:srgbClr val="FE5C5E"/>
                    </a:solidFill>
                    <a:latin typeface="Aileron Bold" panose="00000800000000000000" pitchFamily="50" charset="0"/>
                  </a:rPr>
                  <a:t>2</a:t>
                </a:r>
                <a:endParaRPr lang="en-GB" sz="1050" baseline="-25000" dirty="0">
                  <a:solidFill>
                    <a:srgbClr val="FE5C5E"/>
                  </a:solidFill>
                  <a:latin typeface="Aileron Bold" panose="00000800000000000000" pitchFamily="50" charset="0"/>
                </a:endParaRPr>
              </a:p>
            </p:txBody>
          </p:sp>
        </p:gr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174" y="621502"/>
            <a:ext cx="2914394" cy="812808"/>
          </a:xfrm>
          <a:prstGeom prst="rect">
            <a:avLst/>
          </a:prstGeom>
        </p:spPr>
      </p:pic>
      <p:sp>
        <p:nvSpPr>
          <p:cNvPr id="24" name="Content Placeholder 2"/>
          <p:cNvSpPr txBox="1">
            <a:spLocks/>
          </p:cNvSpPr>
          <p:nvPr/>
        </p:nvSpPr>
        <p:spPr>
          <a:xfrm>
            <a:off x="2993563" y="3768366"/>
            <a:ext cx="5508694" cy="922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2C2536"/>
                </a:solidFill>
              </a:rPr>
              <a:t>How do we find the derivative of the sigmoid function?</a:t>
            </a:r>
            <a:endParaRPr lang="en-GB" dirty="0">
              <a:solidFill>
                <a:srgbClr val="2C2536"/>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2435" y="2204863"/>
            <a:ext cx="6657975" cy="1114425"/>
          </a:xfrm>
          <a:prstGeom prst="rect">
            <a:avLst/>
          </a:prstGeom>
        </p:spPr>
      </p:pic>
    </p:spTree>
    <p:extLst>
      <p:ext uri="{BB962C8B-B14F-4D97-AF65-F5344CB8AC3E}">
        <p14:creationId xmlns:p14="http://schemas.microsoft.com/office/powerpoint/2010/main" val="566012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174" y="621502"/>
            <a:ext cx="2914394" cy="8128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87" y="5740573"/>
            <a:ext cx="4924425" cy="504825"/>
          </a:xfrm>
          <a:prstGeom prst="rect">
            <a:avLst/>
          </a:prstGeom>
        </p:spPr>
      </p:pic>
      <p:pic>
        <p:nvPicPr>
          <p:cNvPr id="5" name="Picture 4"/>
          <p:cNvPicPr>
            <a:picLocks noChangeAspect="1"/>
          </p:cNvPicPr>
          <p:nvPr/>
        </p:nvPicPr>
        <p:blipFill>
          <a:blip r:embed="rId5"/>
          <a:stretch>
            <a:fillRect/>
          </a:stretch>
        </p:blipFill>
        <p:spPr>
          <a:xfrm>
            <a:off x="1562100" y="1947065"/>
            <a:ext cx="9067800" cy="3474887"/>
          </a:xfrm>
          <a:prstGeom prst="rect">
            <a:avLst/>
          </a:prstGeom>
        </p:spPr>
      </p:pic>
    </p:spTree>
    <p:extLst>
      <p:ext uri="{BB962C8B-B14F-4D97-AF65-F5344CB8AC3E}">
        <p14:creationId xmlns:p14="http://schemas.microsoft.com/office/powerpoint/2010/main" val="330125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174" y="621502"/>
            <a:ext cx="2914394" cy="8128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87" y="2065556"/>
            <a:ext cx="4924425" cy="5048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76" y="2945249"/>
            <a:ext cx="4809446" cy="80501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629" y="4157895"/>
            <a:ext cx="4728411" cy="98263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2568" y="4178892"/>
            <a:ext cx="2956307" cy="940643"/>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5372" y="5548162"/>
            <a:ext cx="4705350" cy="1057275"/>
          </a:xfrm>
          <a:prstGeom prst="rect">
            <a:avLst/>
          </a:prstGeom>
        </p:spPr>
      </p:pic>
    </p:spTree>
    <p:extLst>
      <p:ext uri="{BB962C8B-B14F-4D97-AF65-F5344CB8AC3E}">
        <p14:creationId xmlns:p14="http://schemas.microsoft.com/office/powerpoint/2010/main" val="1378769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101634" y="4500427"/>
            <a:ext cx="9988731" cy="191588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596" y="2366727"/>
            <a:ext cx="4731656" cy="131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536" y="3175015"/>
            <a:ext cx="3556035" cy="7990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8536" y="2041978"/>
            <a:ext cx="2640340" cy="81185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714" y="4852640"/>
            <a:ext cx="8054572" cy="1211460"/>
          </a:xfrm>
          <a:prstGeom prst="rect">
            <a:avLst/>
          </a:prstGeom>
        </p:spPr>
      </p:pic>
    </p:spTree>
    <p:extLst>
      <p:ext uri="{BB962C8B-B14F-4D97-AF65-F5344CB8AC3E}">
        <p14:creationId xmlns:p14="http://schemas.microsoft.com/office/powerpoint/2010/main" val="1353530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2C2536"/>
                </a:solidFill>
              </a:rPr>
              <a:t>Backpropagation</a:t>
            </a:r>
            <a:r>
              <a:rPr lang="en-GB" dirty="0" smtClean="0"/>
              <a:t> </a:t>
            </a:r>
            <a:r>
              <a:rPr lang="en-GB" sz="2400" dirty="0" smtClean="0">
                <a:solidFill>
                  <a:srgbClr val="FE5C5E"/>
                </a:solidFill>
              </a:rPr>
              <a:t>Calculus</a:t>
            </a:r>
            <a:endParaRPr lang="en-GB" sz="2400" dirty="0"/>
          </a:p>
        </p:txBody>
      </p:sp>
      <p:sp>
        <p:nvSpPr>
          <p:cNvPr id="12" name="Content Placeholder 2"/>
          <p:cNvSpPr txBox="1">
            <a:spLocks/>
          </p:cNvSpPr>
          <p:nvPr/>
        </p:nvSpPr>
        <p:spPr>
          <a:xfrm>
            <a:off x="838200" y="1690688"/>
            <a:ext cx="10515600" cy="1191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2C2536"/>
                </a:solidFill>
              </a:rPr>
              <a:t>This translates into an update rule for the respective weight.</a:t>
            </a:r>
          </a:p>
          <a:p>
            <a:pPr marL="0" indent="0" algn="ctr">
              <a:buFont typeface="Arial" panose="020B0604020202020204" pitchFamily="34" charset="0"/>
              <a:buNone/>
            </a:pPr>
            <a:r>
              <a:rPr lang="en-GB" dirty="0" smtClean="0">
                <a:solidFill>
                  <a:srgbClr val="FE5C5E"/>
                </a:solidFill>
              </a:rPr>
              <a:t>The same principles apply for other weights.</a:t>
            </a:r>
            <a:endParaRPr lang="en-GB" dirty="0">
              <a:solidFill>
                <a:srgbClr val="FE5C5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387" y="3333498"/>
            <a:ext cx="2943225" cy="10572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536" y="5001878"/>
            <a:ext cx="2828925" cy="1057275"/>
          </a:xfrm>
          <a:prstGeom prst="rect">
            <a:avLst/>
          </a:prstGeom>
        </p:spPr>
      </p:pic>
    </p:spTree>
    <p:extLst>
      <p:ext uri="{BB962C8B-B14F-4D97-AF65-F5344CB8AC3E}">
        <p14:creationId xmlns:p14="http://schemas.microsoft.com/office/powerpoint/2010/main" val="511692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E5C5E"/>
                </a:solidFill>
              </a:rPr>
              <a:t>Notebook Break</a:t>
            </a:r>
            <a:endParaRPr lang="en-GB" dirty="0">
              <a:solidFill>
                <a:srgbClr val="FE5C5E"/>
              </a:solidFill>
            </a:endParaRPr>
          </a:p>
        </p:txBody>
      </p:sp>
      <p:sp>
        <p:nvSpPr>
          <p:cNvPr id="3" name="Text Placeholder 2"/>
          <p:cNvSpPr>
            <a:spLocks noGrp="1"/>
          </p:cNvSpPr>
          <p:nvPr>
            <p:ph type="body" idx="1"/>
          </p:nvPr>
        </p:nvSpPr>
        <p:spPr/>
        <p:txBody>
          <a:bodyPr/>
          <a:lstStyle/>
          <a:p>
            <a:r>
              <a:rPr lang="en-GB" dirty="0" smtClean="0">
                <a:solidFill>
                  <a:schemeClr val="bg1"/>
                </a:solidFill>
              </a:rPr>
              <a:t>Now that you understand how to update weights go over to the jupyter notebook and we will look at creating a neural network that will learn to solve a simple task. </a:t>
            </a:r>
            <a:endParaRPr lang="en-GB" dirty="0">
              <a:solidFill>
                <a:schemeClr val="bg1"/>
              </a:solidFill>
            </a:endParaRPr>
          </a:p>
        </p:txBody>
      </p:sp>
    </p:spTree>
    <p:extLst>
      <p:ext uri="{BB962C8B-B14F-4D97-AF65-F5344CB8AC3E}">
        <p14:creationId xmlns:p14="http://schemas.microsoft.com/office/powerpoint/2010/main" val="418454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Beyond simple networks</a:t>
            </a:r>
            <a:endParaRPr lang="en-GB" dirty="0"/>
          </a:p>
        </p:txBody>
      </p:sp>
      <p:sp>
        <p:nvSpPr>
          <p:cNvPr id="3" name="Content Placeholder 2"/>
          <p:cNvSpPr>
            <a:spLocks noGrp="1"/>
          </p:cNvSpPr>
          <p:nvPr>
            <p:ph idx="1"/>
          </p:nvPr>
        </p:nvSpPr>
        <p:spPr/>
        <p:txBody>
          <a:bodyPr/>
          <a:lstStyle/>
          <a:p>
            <a:pPr marL="0" indent="0">
              <a:buNone/>
            </a:pPr>
            <a:r>
              <a:rPr lang="en-GB" dirty="0" smtClean="0"/>
              <a:t>As far as more complicated networks go, the principles of feeding forward and backpropagation </a:t>
            </a:r>
            <a:r>
              <a:rPr lang="en-GB" dirty="0" smtClean="0">
                <a:solidFill>
                  <a:srgbClr val="FE5C5E"/>
                </a:solidFill>
              </a:rPr>
              <a:t>remain the same.</a:t>
            </a:r>
            <a:r>
              <a:rPr lang="en-GB" dirty="0" smtClean="0"/>
              <a:t> </a:t>
            </a:r>
          </a:p>
          <a:p>
            <a:pPr marL="0" indent="0">
              <a:buNone/>
            </a:pPr>
            <a:endParaRPr lang="en-GB" dirty="0"/>
          </a:p>
          <a:p>
            <a:pPr marL="0" indent="0">
              <a:buNone/>
            </a:pPr>
            <a:r>
              <a:rPr lang="en-GB" dirty="0" smtClean="0"/>
              <a:t>Deep neural networks are the same as NN but with </a:t>
            </a:r>
            <a:r>
              <a:rPr lang="en-GB" dirty="0" smtClean="0">
                <a:solidFill>
                  <a:srgbClr val="FE5C5E"/>
                </a:solidFill>
              </a:rPr>
              <a:t>multiple hidden layers, this brings rise to more complex relation </a:t>
            </a:r>
            <a:r>
              <a:rPr lang="en-GB" dirty="0" smtClean="0"/>
              <a:t>(bear in mind this takes longer to train).</a:t>
            </a:r>
          </a:p>
          <a:p>
            <a:pPr marL="0" indent="0">
              <a:buNone/>
            </a:pPr>
            <a:endParaRPr lang="en-GB" dirty="0"/>
          </a:p>
          <a:p>
            <a:pPr marL="0" indent="0">
              <a:buNone/>
            </a:pPr>
            <a:r>
              <a:rPr lang="en-GB" dirty="0" smtClean="0"/>
              <a:t>There are a whole host more neural network structures (LSTM, CNN, GAN).</a:t>
            </a:r>
          </a:p>
        </p:txBody>
      </p:sp>
    </p:spTree>
    <p:extLst>
      <p:ext uri="{BB962C8B-B14F-4D97-AF65-F5344CB8AC3E}">
        <p14:creationId xmlns:p14="http://schemas.microsoft.com/office/powerpoint/2010/main" val="3961858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GB" dirty="0"/>
          </a:p>
        </p:txBody>
      </p:sp>
      <p:sp>
        <p:nvSpPr>
          <p:cNvPr id="3" name="Content Placeholder 2"/>
          <p:cNvSpPr>
            <a:spLocks noGrp="1"/>
          </p:cNvSpPr>
          <p:nvPr>
            <p:ph idx="1"/>
          </p:nvPr>
        </p:nvSpPr>
        <p:spPr/>
        <p:txBody>
          <a:bodyPr/>
          <a:lstStyle/>
          <a:p>
            <a:r>
              <a:rPr lang="en-GB" dirty="0" smtClean="0"/>
              <a:t>The </a:t>
            </a:r>
            <a:r>
              <a:rPr lang="en-GB" dirty="0" smtClean="0">
                <a:solidFill>
                  <a:srgbClr val="FE5C5E"/>
                </a:solidFill>
              </a:rPr>
              <a:t>theory</a:t>
            </a:r>
            <a:r>
              <a:rPr lang="en-GB" dirty="0" smtClean="0"/>
              <a:t> behind neural networks</a:t>
            </a:r>
          </a:p>
          <a:p>
            <a:r>
              <a:rPr lang="en-GB" dirty="0" smtClean="0"/>
              <a:t>The basic </a:t>
            </a:r>
            <a:r>
              <a:rPr lang="en-GB" dirty="0" smtClean="0">
                <a:solidFill>
                  <a:srgbClr val="FE5C5E"/>
                </a:solidFill>
              </a:rPr>
              <a:t>perceptron</a:t>
            </a:r>
          </a:p>
          <a:p>
            <a:r>
              <a:rPr lang="en-GB" dirty="0" smtClean="0">
                <a:solidFill>
                  <a:srgbClr val="FE5C5E"/>
                </a:solidFill>
              </a:rPr>
              <a:t>Feeding forward</a:t>
            </a:r>
          </a:p>
          <a:p>
            <a:r>
              <a:rPr lang="en-GB" dirty="0" smtClean="0">
                <a:solidFill>
                  <a:srgbClr val="FE5C5E"/>
                </a:solidFill>
              </a:rPr>
              <a:t>Backpropagation</a:t>
            </a:r>
          </a:p>
          <a:p>
            <a:r>
              <a:rPr lang="en-GB" dirty="0" smtClean="0">
                <a:solidFill>
                  <a:srgbClr val="FE5C5E"/>
                </a:solidFill>
              </a:rPr>
              <a:t>Coding</a:t>
            </a:r>
            <a:r>
              <a:rPr lang="en-GB" dirty="0" smtClean="0"/>
              <a:t> a neural network</a:t>
            </a:r>
          </a:p>
          <a:p>
            <a:endParaRPr lang="en-GB" dirty="0" smtClean="0"/>
          </a:p>
          <a:p>
            <a:endParaRPr lang="en-GB" dirty="0"/>
          </a:p>
        </p:txBody>
      </p:sp>
    </p:spTree>
    <p:extLst>
      <p:ext uri="{BB962C8B-B14F-4D97-AF65-F5344CB8AC3E}">
        <p14:creationId xmlns:p14="http://schemas.microsoft.com/office/powerpoint/2010/main" val="16948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754" y="1690688"/>
            <a:ext cx="13202195" cy="1689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Theory </a:t>
            </a:r>
            <a:r>
              <a:rPr lang="en-GB" sz="2400" dirty="0" smtClean="0">
                <a:solidFill>
                  <a:srgbClr val="FE5C5E"/>
                </a:solidFill>
              </a:rPr>
              <a:t>Neurons Dendrons Axons</a:t>
            </a:r>
            <a:endParaRPr lang="en-GB" sz="2400" dirty="0">
              <a:solidFill>
                <a:srgbClr val="FE5C5E"/>
              </a:solidFill>
            </a:endParaRPr>
          </a:p>
        </p:txBody>
      </p:sp>
      <p:sp>
        <p:nvSpPr>
          <p:cNvPr id="3" name="Content Placeholder 2"/>
          <p:cNvSpPr>
            <a:spLocks noGrp="1"/>
          </p:cNvSpPr>
          <p:nvPr>
            <p:ph idx="1"/>
          </p:nvPr>
        </p:nvSpPr>
        <p:spPr>
          <a:xfrm>
            <a:off x="838200" y="3718560"/>
            <a:ext cx="10515600" cy="2458403"/>
          </a:xfrm>
        </p:spPr>
        <p:txBody>
          <a:bodyPr/>
          <a:lstStyle/>
          <a:p>
            <a:pPr marL="0" indent="0">
              <a:buNone/>
            </a:pPr>
            <a:r>
              <a:rPr lang="en-GB" dirty="0" smtClean="0"/>
              <a:t>The human brain contains 86 billion neurons</a:t>
            </a:r>
          </a:p>
          <a:p>
            <a:pPr marL="0" indent="0">
              <a:buNone/>
            </a:pPr>
            <a:r>
              <a:rPr lang="en-GB" dirty="0" smtClean="0"/>
              <a:t>Our network will contain </a:t>
            </a:r>
            <a:r>
              <a:rPr lang="en-GB" dirty="0" smtClean="0"/>
              <a:t>below </a:t>
            </a:r>
            <a:r>
              <a:rPr lang="en-GB" dirty="0" smtClean="0"/>
              <a:t>10</a:t>
            </a:r>
          </a:p>
          <a:p>
            <a:pPr marL="0" indent="0">
              <a:buNone/>
            </a:pPr>
            <a:r>
              <a:rPr lang="en-GB" dirty="0" smtClean="0"/>
              <a:t>Neural networks try to replicate the neuron, specifically the </a:t>
            </a:r>
            <a:r>
              <a:rPr lang="en-GB" dirty="0" smtClean="0">
                <a:solidFill>
                  <a:srgbClr val="FE5C5E"/>
                </a:solidFill>
              </a:rPr>
              <a:t>passing of signals </a:t>
            </a:r>
            <a:r>
              <a:rPr lang="en-GB" dirty="0" smtClean="0"/>
              <a:t>within a network.</a:t>
            </a:r>
            <a:endParaRPr lang="en-GB" dirty="0"/>
          </a:p>
        </p:txBody>
      </p:sp>
      <p:grpSp>
        <p:nvGrpSpPr>
          <p:cNvPr id="6" name="Group 5"/>
          <p:cNvGrpSpPr/>
          <p:nvPr/>
        </p:nvGrpSpPr>
        <p:grpSpPr>
          <a:xfrm>
            <a:off x="3049462" y="1866626"/>
            <a:ext cx="6075660" cy="1337586"/>
            <a:chOff x="3090485" y="2318247"/>
            <a:chExt cx="6075660" cy="1337586"/>
          </a:xfrm>
        </p:grpSpPr>
        <p:pic>
          <p:nvPicPr>
            <p:cNvPr id="1026" name="Picture 2" descr="Neuron B&amp;w Clip Art at Clker.com - vector clip art online, royal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485" y="2318247"/>
              <a:ext cx="2918369" cy="13375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flipV="1">
              <a:off x="6245908" y="2318247"/>
              <a:ext cx="2920237" cy="1335140"/>
            </a:xfrm>
            <a:prstGeom prst="rect">
              <a:avLst/>
            </a:prstGeom>
          </p:spPr>
        </p:pic>
      </p:grpSp>
    </p:spTree>
    <p:extLst>
      <p:ext uri="{BB962C8B-B14F-4D97-AF65-F5344CB8AC3E}">
        <p14:creationId xmlns:p14="http://schemas.microsoft.com/office/powerpoint/2010/main" val="158038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normAutofit/>
          </a:bodyPr>
          <a:lstStyle/>
          <a:p>
            <a:pPr algn="l"/>
            <a:r>
              <a:rPr lang="en-GB" sz="8800" dirty="0" smtClean="0">
                <a:solidFill>
                  <a:schemeClr val="bg1"/>
                </a:solidFill>
                <a:latin typeface="Aileron Heavy" panose="00000A00000000000000" pitchFamily="50" charset="0"/>
              </a:rPr>
              <a:t>Thank </a:t>
            </a:r>
            <a:r>
              <a:rPr lang="en-GB" sz="8800" dirty="0" smtClean="0">
                <a:solidFill>
                  <a:srgbClr val="FE5C5E"/>
                </a:solidFill>
                <a:latin typeface="Aileron Heavy" panose="00000A00000000000000" pitchFamily="50" charset="0"/>
              </a:rPr>
              <a:t>you</a:t>
            </a:r>
            <a:endParaRPr lang="en-GB" sz="8800" dirty="0">
              <a:solidFill>
                <a:srgbClr val="FE5C5E"/>
              </a:solidFill>
              <a:latin typeface="Aileron Heavy" panose="00000A00000000000000" pitchFamily="50" charset="0"/>
            </a:endParaRPr>
          </a:p>
        </p:txBody>
      </p:sp>
      <p:sp>
        <p:nvSpPr>
          <p:cNvPr id="5" name="Oval 4"/>
          <p:cNvSpPr/>
          <p:nvPr/>
        </p:nvSpPr>
        <p:spPr>
          <a:xfrm>
            <a:off x="8987063" y="4709611"/>
            <a:ext cx="382815" cy="382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1524000" y="4258490"/>
            <a:ext cx="9144000" cy="1304109"/>
          </a:xfrm>
        </p:spPr>
        <p:txBody>
          <a:bodyPr/>
          <a:lstStyle/>
          <a:p>
            <a:pPr algn="r"/>
            <a:r>
              <a:rPr lang="en-GB" dirty="0" smtClean="0">
                <a:solidFill>
                  <a:schemeClr val="bg1"/>
                </a:solidFill>
                <a:latin typeface="Aileron Bold" panose="00000800000000000000" pitchFamily="50" charset="0"/>
              </a:rPr>
              <a:t>Jasamrit </a:t>
            </a:r>
            <a:r>
              <a:rPr lang="en-GB" dirty="0" smtClean="0">
                <a:solidFill>
                  <a:schemeClr val="bg1"/>
                </a:solidFill>
                <a:latin typeface="Aileron Bold" panose="00000800000000000000" pitchFamily="50" charset="0"/>
              </a:rPr>
              <a:t>R</a:t>
            </a:r>
          </a:p>
          <a:p>
            <a:pPr algn="r"/>
            <a:r>
              <a:rPr lang="en-GB" dirty="0" smtClean="0">
                <a:solidFill>
                  <a:schemeClr val="bg1"/>
                </a:solidFill>
                <a:latin typeface="Aileron Bold" panose="00000800000000000000" pitchFamily="50" charset="0"/>
              </a:rPr>
              <a:t>JRahala</a:t>
            </a:r>
            <a:endParaRPr lang="en-GB" dirty="0">
              <a:solidFill>
                <a:schemeClr val="bg1"/>
              </a:solidFill>
              <a:latin typeface="Aileron Bold" panose="00000800000000000000" pitchFamily="50" charset="0"/>
            </a:endParaRPr>
          </a:p>
        </p:txBody>
      </p:sp>
      <p:sp>
        <p:nvSpPr>
          <p:cNvPr id="4" name="Rectangle 3"/>
          <p:cNvSpPr/>
          <p:nvPr/>
        </p:nvSpPr>
        <p:spPr>
          <a:xfrm>
            <a:off x="1210962" y="2281880"/>
            <a:ext cx="130159" cy="103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p:nvPicPr>
        <p:blipFill>
          <a:blip r:embed="rId2">
            <a:extLst/>
          </a:blip>
          <a:stretch>
            <a:fillRect/>
          </a:stretch>
        </p:blipFill>
        <p:spPr>
          <a:xfrm>
            <a:off x="8870043" y="4739094"/>
            <a:ext cx="616857" cy="323850"/>
          </a:xfrm>
          <a:prstGeom prst="rect">
            <a:avLst/>
          </a:prstGeom>
        </p:spPr>
      </p:pic>
    </p:spTree>
    <p:extLst>
      <p:ext uri="{BB962C8B-B14F-4D97-AF65-F5344CB8AC3E}">
        <p14:creationId xmlns:p14="http://schemas.microsoft.com/office/powerpoint/2010/main" val="349351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a:t>
            </a:r>
            <a:r>
              <a:rPr lang="en-GB" sz="2400" dirty="0" smtClean="0">
                <a:solidFill>
                  <a:srgbClr val="FE5C5E"/>
                </a:solidFill>
              </a:rPr>
              <a:t>Structure</a:t>
            </a:r>
            <a:endParaRPr lang="en-GB" sz="2400" dirty="0">
              <a:solidFill>
                <a:srgbClr val="FE5C5E"/>
              </a:solidFill>
            </a:endParaRPr>
          </a:p>
        </p:txBody>
      </p:sp>
      <p:sp>
        <p:nvSpPr>
          <p:cNvPr id="3" name="Content Placeholder 2"/>
          <p:cNvSpPr>
            <a:spLocks noGrp="1"/>
          </p:cNvSpPr>
          <p:nvPr>
            <p:ph idx="1"/>
          </p:nvPr>
        </p:nvSpPr>
        <p:spPr>
          <a:xfrm>
            <a:off x="838200" y="1825624"/>
            <a:ext cx="10515600" cy="4601301"/>
          </a:xfrm>
        </p:spPr>
        <p:txBody>
          <a:bodyPr>
            <a:normAutofit/>
          </a:bodyPr>
          <a:lstStyle/>
          <a:p>
            <a:pPr marL="0" indent="0">
              <a:buNone/>
            </a:pPr>
            <a:r>
              <a:rPr lang="en-GB" dirty="0" smtClean="0"/>
              <a:t>There are three main components of a basic NN.</a:t>
            </a:r>
          </a:p>
          <a:p>
            <a:pPr marL="0" indent="0">
              <a:buNone/>
            </a:pPr>
            <a:endParaRPr lang="en-GB" dirty="0" smtClean="0"/>
          </a:p>
          <a:p>
            <a:r>
              <a:rPr lang="en-GB" dirty="0" smtClean="0"/>
              <a:t>The input layer</a:t>
            </a:r>
          </a:p>
          <a:p>
            <a:r>
              <a:rPr lang="en-GB" dirty="0" smtClean="0"/>
              <a:t>The hidden layer(s)</a:t>
            </a:r>
          </a:p>
          <a:p>
            <a:r>
              <a:rPr lang="en-GB" dirty="0" smtClean="0"/>
              <a:t>The output layer</a:t>
            </a:r>
          </a:p>
          <a:p>
            <a:endParaRPr lang="en-GB" dirty="0" smtClean="0"/>
          </a:p>
          <a:p>
            <a:r>
              <a:rPr lang="en-GB" dirty="0" smtClean="0">
                <a:solidFill>
                  <a:srgbClr val="FE5C5E"/>
                </a:solidFill>
              </a:rPr>
              <a:t>Nodes / Neurons</a:t>
            </a:r>
          </a:p>
          <a:p>
            <a:r>
              <a:rPr lang="en-GB" dirty="0" smtClean="0">
                <a:solidFill>
                  <a:srgbClr val="FE5C5E"/>
                </a:solidFill>
              </a:rPr>
              <a:t>Edges / Connections</a:t>
            </a:r>
          </a:p>
        </p:txBody>
      </p:sp>
      <p:grpSp>
        <p:nvGrpSpPr>
          <p:cNvPr id="4" name="Group 3"/>
          <p:cNvGrpSpPr/>
          <p:nvPr/>
        </p:nvGrpSpPr>
        <p:grpSpPr>
          <a:xfrm>
            <a:off x="5896783" y="3025276"/>
            <a:ext cx="3656520" cy="2633923"/>
            <a:chOff x="7465415" y="2857636"/>
            <a:chExt cx="2841181" cy="2046605"/>
          </a:xfrm>
        </p:grpSpPr>
        <p:cxnSp>
          <p:nvCxnSpPr>
            <p:cNvPr id="5" name="Straight Connector 4"/>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46028"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046028"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046027"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836333"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836332"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255722"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255722"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8255721"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65416"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465415"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1385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There are three main components of a basic NN.</a:t>
            </a:r>
          </a:p>
          <a:p>
            <a:pPr marL="0" indent="0">
              <a:buNone/>
            </a:pPr>
            <a:endParaRPr lang="en-GB" dirty="0" smtClean="0"/>
          </a:p>
          <a:p>
            <a:r>
              <a:rPr lang="en-GB" dirty="0" smtClean="0">
                <a:solidFill>
                  <a:srgbClr val="FE5C5E"/>
                </a:solidFill>
              </a:rPr>
              <a:t>The input layer</a:t>
            </a:r>
          </a:p>
          <a:p>
            <a:r>
              <a:rPr lang="en-GB" dirty="0" smtClean="0"/>
              <a:t>The hidden layer(s)</a:t>
            </a:r>
          </a:p>
          <a:p>
            <a:r>
              <a:rPr lang="en-GB" dirty="0" smtClean="0"/>
              <a:t>The output layer</a:t>
            </a:r>
            <a:endParaRPr lang="en-GB" dirty="0"/>
          </a:p>
        </p:txBody>
      </p:sp>
      <p:sp>
        <p:nvSpPr>
          <p:cNvPr id="2" name="Title 1"/>
          <p:cNvSpPr>
            <a:spLocks noGrp="1"/>
          </p:cNvSpPr>
          <p:nvPr>
            <p:ph type="title"/>
          </p:nvPr>
        </p:nvSpPr>
        <p:spPr/>
        <p:txBody>
          <a:bodyPr/>
          <a:lstStyle/>
          <a:p>
            <a:r>
              <a:rPr lang="en-GB" dirty="0" smtClean="0"/>
              <a:t>Theory </a:t>
            </a:r>
            <a:r>
              <a:rPr lang="en-GB" sz="2400" dirty="0" smtClean="0">
                <a:solidFill>
                  <a:srgbClr val="FE5C5E"/>
                </a:solidFill>
              </a:rPr>
              <a:t>Structure</a:t>
            </a:r>
            <a:endParaRPr lang="en-GB" sz="2400" dirty="0">
              <a:solidFill>
                <a:srgbClr val="FE5C5E"/>
              </a:solidFill>
            </a:endParaRPr>
          </a:p>
        </p:txBody>
      </p:sp>
      <p:grpSp>
        <p:nvGrpSpPr>
          <p:cNvPr id="4" name="Group 3"/>
          <p:cNvGrpSpPr/>
          <p:nvPr/>
        </p:nvGrpSpPr>
        <p:grpSpPr>
          <a:xfrm>
            <a:off x="5896783" y="3025276"/>
            <a:ext cx="3656520" cy="2633923"/>
            <a:chOff x="7465415" y="2857636"/>
            <a:chExt cx="2841181" cy="2046605"/>
          </a:xfrm>
        </p:grpSpPr>
        <p:cxnSp>
          <p:nvCxnSpPr>
            <p:cNvPr id="5" name="Straight Connector 4"/>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46028"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046028"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046027"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836333"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836332"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255722"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255722"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8255721"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65416" y="3963715"/>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465415" y="3190852"/>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Content Placeholder 2"/>
          <p:cNvSpPr txBox="1">
            <a:spLocks/>
          </p:cNvSpPr>
          <p:nvPr/>
        </p:nvSpPr>
        <p:spPr>
          <a:xfrm>
            <a:off x="891706" y="5030152"/>
            <a:ext cx="4096955" cy="114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rgbClr val="FE5C5E"/>
                </a:solidFill>
              </a:rPr>
              <a:t>Data is passed in: images / numbers</a:t>
            </a:r>
            <a:endParaRPr lang="en-GB" dirty="0">
              <a:solidFill>
                <a:srgbClr val="FE5C5E"/>
              </a:solidFill>
            </a:endParaRPr>
          </a:p>
        </p:txBody>
      </p:sp>
    </p:spTree>
    <p:extLst>
      <p:ext uri="{BB962C8B-B14F-4D97-AF65-F5344CB8AC3E}">
        <p14:creationId xmlns:p14="http://schemas.microsoft.com/office/powerpoint/2010/main" val="7212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a:t>
            </a:r>
            <a:r>
              <a:rPr lang="en-GB" sz="2400" dirty="0" smtClean="0">
                <a:solidFill>
                  <a:srgbClr val="FE5C5E"/>
                </a:solidFill>
              </a:rPr>
              <a:t>Structure</a:t>
            </a:r>
            <a:endParaRPr lang="en-GB" sz="2400" dirty="0">
              <a:solidFill>
                <a:srgbClr val="FE5C5E"/>
              </a:solidFill>
            </a:endParaRPr>
          </a:p>
        </p:txBody>
      </p:sp>
      <p:sp>
        <p:nvSpPr>
          <p:cNvPr id="3" name="Content Placeholder 2"/>
          <p:cNvSpPr>
            <a:spLocks noGrp="1"/>
          </p:cNvSpPr>
          <p:nvPr>
            <p:ph idx="1"/>
          </p:nvPr>
        </p:nvSpPr>
        <p:spPr/>
        <p:txBody>
          <a:bodyPr/>
          <a:lstStyle/>
          <a:p>
            <a:pPr marL="0" indent="0">
              <a:buNone/>
            </a:pPr>
            <a:r>
              <a:rPr lang="en-GB" dirty="0" smtClean="0"/>
              <a:t>There are three main components of a basic NN.</a:t>
            </a:r>
          </a:p>
          <a:p>
            <a:pPr marL="0" indent="0">
              <a:buNone/>
            </a:pPr>
            <a:endParaRPr lang="en-GB" dirty="0" smtClean="0"/>
          </a:p>
          <a:p>
            <a:r>
              <a:rPr lang="en-GB" dirty="0" smtClean="0"/>
              <a:t>The input layer</a:t>
            </a:r>
          </a:p>
          <a:p>
            <a:r>
              <a:rPr lang="en-GB" dirty="0" smtClean="0">
                <a:solidFill>
                  <a:srgbClr val="FE5C5E"/>
                </a:solidFill>
              </a:rPr>
              <a:t>The hidden layer(s)</a:t>
            </a:r>
          </a:p>
          <a:p>
            <a:r>
              <a:rPr lang="en-GB" dirty="0" smtClean="0"/>
              <a:t>The output layer</a:t>
            </a:r>
            <a:endParaRPr lang="en-GB" dirty="0"/>
          </a:p>
        </p:txBody>
      </p:sp>
      <p:grpSp>
        <p:nvGrpSpPr>
          <p:cNvPr id="4" name="Group 3"/>
          <p:cNvGrpSpPr/>
          <p:nvPr/>
        </p:nvGrpSpPr>
        <p:grpSpPr>
          <a:xfrm>
            <a:off x="5896783" y="3025276"/>
            <a:ext cx="3656520" cy="2633923"/>
            <a:chOff x="7465415" y="2857636"/>
            <a:chExt cx="2841181" cy="2046605"/>
          </a:xfrm>
        </p:grpSpPr>
        <p:cxnSp>
          <p:nvCxnSpPr>
            <p:cNvPr id="5" name="Straight Connector 4"/>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46028"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046028"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046027"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836333"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836332"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255722" y="2857636"/>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255722" y="3645807"/>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8255721" y="4433978"/>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65416"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465415"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Content Placeholder 2"/>
          <p:cNvSpPr txBox="1">
            <a:spLocks/>
          </p:cNvSpPr>
          <p:nvPr/>
        </p:nvSpPr>
        <p:spPr>
          <a:xfrm>
            <a:off x="891706" y="5030152"/>
            <a:ext cx="4096955" cy="114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rgbClr val="FE5C5E"/>
                </a:solidFill>
              </a:rPr>
              <a:t>Data is evaluated and ‘</a:t>
            </a:r>
            <a:r>
              <a:rPr lang="en-GB" i="1" dirty="0" smtClean="0">
                <a:solidFill>
                  <a:srgbClr val="FE5C5E"/>
                </a:solidFill>
              </a:rPr>
              <a:t>fed forward’</a:t>
            </a:r>
            <a:endParaRPr lang="en-GB" i="1" dirty="0">
              <a:solidFill>
                <a:srgbClr val="FE5C5E"/>
              </a:solidFill>
            </a:endParaRPr>
          </a:p>
        </p:txBody>
      </p:sp>
    </p:spTree>
    <p:extLst>
      <p:ext uri="{BB962C8B-B14F-4D97-AF65-F5344CB8AC3E}">
        <p14:creationId xmlns:p14="http://schemas.microsoft.com/office/powerpoint/2010/main" val="321503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a:t>
            </a:r>
            <a:r>
              <a:rPr lang="en-GB" sz="2400" dirty="0" smtClean="0">
                <a:solidFill>
                  <a:srgbClr val="FE5C5E"/>
                </a:solidFill>
              </a:rPr>
              <a:t>Structure</a:t>
            </a:r>
            <a:endParaRPr lang="en-GB" sz="2400" dirty="0">
              <a:solidFill>
                <a:srgbClr val="FE5C5E"/>
              </a:solidFill>
            </a:endParaRPr>
          </a:p>
        </p:txBody>
      </p:sp>
      <p:sp>
        <p:nvSpPr>
          <p:cNvPr id="3" name="Content Placeholder 2"/>
          <p:cNvSpPr>
            <a:spLocks noGrp="1"/>
          </p:cNvSpPr>
          <p:nvPr>
            <p:ph idx="1"/>
          </p:nvPr>
        </p:nvSpPr>
        <p:spPr/>
        <p:txBody>
          <a:bodyPr/>
          <a:lstStyle/>
          <a:p>
            <a:pPr marL="0" indent="0">
              <a:buNone/>
            </a:pPr>
            <a:r>
              <a:rPr lang="en-GB" dirty="0" smtClean="0"/>
              <a:t>There are three main components of a basic NN.</a:t>
            </a:r>
          </a:p>
          <a:p>
            <a:pPr marL="0" indent="0">
              <a:buNone/>
            </a:pPr>
            <a:endParaRPr lang="en-GB" dirty="0" smtClean="0"/>
          </a:p>
          <a:p>
            <a:r>
              <a:rPr lang="en-GB" dirty="0" smtClean="0"/>
              <a:t>The input layer</a:t>
            </a:r>
          </a:p>
          <a:p>
            <a:r>
              <a:rPr lang="en-GB" dirty="0" smtClean="0">
                <a:solidFill>
                  <a:srgbClr val="FE5C5E"/>
                </a:solidFill>
              </a:rPr>
              <a:t>The hidden layer(s)</a:t>
            </a:r>
          </a:p>
          <a:p>
            <a:r>
              <a:rPr lang="en-GB" dirty="0" smtClean="0"/>
              <a:t>The output layer</a:t>
            </a:r>
            <a:endParaRPr lang="en-GB" dirty="0"/>
          </a:p>
        </p:txBody>
      </p:sp>
      <p:grpSp>
        <p:nvGrpSpPr>
          <p:cNvPr id="4" name="Group 3"/>
          <p:cNvGrpSpPr/>
          <p:nvPr/>
        </p:nvGrpSpPr>
        <p:grpSpPr>
          <a:xfrm>
            <a:off x="5896783" y="3025276"/>
            <a:ext cx="3656520" cy="2633923"/>
            <a:chOff x="7465415" y="2857636"/>
            <a:chExt cx="2841181" cy="2046605"/>
          </a:xfrm>
        </p:grpSpPr>
        <p:cxnSp>
          <p:nvCxnSpPr>
            <p:cNvPr id="5" name="Straight Connector 4"/>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46028" y="2857636"/>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046028" y="3645807"/>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046027" y="4433978"/>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836333"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836332"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255722"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255722"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8255721"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65416"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465415"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Content Placeholder 2"/>
          <p:cNvSpPr txBox="1">
            <a:spLocks/>
          </p:cNvSpPr>
          <p:nvPr/>
        </p:nvSpPr>
        <p:spPr>
          <a:xfrm>
            <a:off x="891706" y="5030152"/>
            <a:ext cx="4096955" cy="114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E5C5E"/>
                </a:solidFill>
              </a:rPr>
              <a:t>Data is evaluated and ‘</a:t>
            </a:r>
            <a:r>
              <a:rPr lang="en-GB" i="1" dirty="0">
                <a:solidFill>
                  <a:srgbClr val="FE5C5E"/>
                </a:solidFill>
              </a:rPr>
              <a:t>fed forward’</a:t>
            </a:r>
          </a:p>
        </p:txBody>
      </p:sp>
    </p:spTree>
    <p:extLst>
      <p:ext uri="{BB962C8B-B14F-4D97-AF65-F5344CB8AC3E}">
        <p14:creationId xmlns:p14="http://schemas.microsoft.com/office/powerpoint/2010/main" val="32460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a:t>
            </a:r>
            <a:r>
              <a:rPr lang="en-GB" sz="2400" dirty="0" smtClean="0">
                <a:solidFill>
                  <a:srgbClr val="FE5C5E"/>
                </a:solidFill>
              </a:rPr>
              <a:t>Structure</a:t>
            </a:r>
            <a:endParaRPr lang="en-GB" sz="2400" dirty="0">
              <a:solidFill>
                <a:srgbClr val="FE5C5E"/>
              </a:solidFill>
            </a:endParaRPr>
          </a:p>
        </p:txBody>
      </p:sp>
      <p:sp>
        <p:nvSpPr>
          <p:cNvPr id="3" name="Content Placeholder 2"/>
          <p:cNvSpPr>
            <a:spLocks noGrp="1"/>
          </p:cNvSpPr>
          <p:nvPr>
            <p:ph idx="1"/>
          </p:nvPr>
        </p:nvSpPr>
        <p:spPr/>
        <p:txBody>
          <a:bodyPr/>
          <a:lstStyle/>
          <a:p>
            <a:pPr marL="0" indent="0">
              <a:buNone/>
            </a:pPr>
            <a:r>
              <a:rPr lang="en-GB" dirty="0" smtClean="0"/>
              <a:t>There are three main components of a basic NN.</a:t>
            </a:r>
          </a:p>
          <a:p>
            <a:pPr marL="0" indent="0">
              <a:buNone/>
            </a:pPr>
            <a:endParaRPr lang="en-GB" dirty="0" smtClean="0"/>
          </a:p>
          <a:p>
            <a:r>
              <a:rPr lang="en-GB" dirty="0" smtClean="0"/>
              <a:t>The input layer</a:t>
            </a:r>
          </a:p>
          <a:p>
            <a:r>
              <a:rPr lang="en-GB" dirty="0" smtClean="0"/>
              <a:t>The hidden layer(s)</a:t>
            </a:r>
          </a:p>
          <a:p>
            <a:r>
              <a:rPr lang="en-GB" dirty="0" smtClean="0">
                <a:solidFill>
                  <a:srgbClr val="FE5C5E"/>
                </a:solidFill>
              </a:rPr>
              <a:t>The output layer</a:t>
            </a:r>
            <a:endParaRPr lang="en-GB" dirty="0">
              <a:solidFill>
                <a:srgbClr val="FE5C5E"/>
              </a:solidFill>
            </a:endParaRPr>
          </a:p>
        </p:txBody>
      </p:sp>
      <p:grpSp>
        <p:nvGrpSpPr>
          <p:cNvPr id="4" name="Group 3"/>
          <p:cNvGrpSpPr/>
          <p:nvPr/>
        </p:nvGrpSpPr>
        <p:grpSpPr>
          <a:xfrm>
            <a:off x="5896783" y="3025276"/>
            <a:ext cx="3656520" cy="2633923"/>
            <a:chOff x="7465415" y="2857636"/>
            <a:chExt cx="2841181" cy="2046605"/>
          </a:xfrm>
        </p:grpSpPr>
        <p:cxnSp>
          <p:nvCxnSpPr>
            <p:cNvPr id="5" name="Straight Connector 4"/>
            <p:cNvCxnSpPr/>
            <p:nvPr/>
          </p:nvCxnSpPr>
          <p:spPr>
            <a:xfrm flipV="1">
              <a:off x="7697277" y="3875745"/>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697278" y="4212930"/>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707081" y="3109607"/>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707082" y="3446792"/>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703813" y="3107158"/>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708170" y="3453534"/>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25079" y="3873296"/>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225080" y="4210481"/>
              <a:ext cx="780508" cy="49160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34883" y="3107158"/>
              <a:ext cx="783771" cy="3396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234884" y="3444343"/>
              <a:ext cx="765258" cy="4246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1615" y="3104709"/>
              <a:ext cx="787039" cy="108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235972" y="3451085"/>
              <a:ext cx="789218" cy="12155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69348" y="3109607"/>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83232" y="387203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469348" y="4686788"/>
              <a:ext cx="762267" cy="47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472479" y="3884346"/>
              <a:ext cx="773020" cy="784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59814" y="3114346"/>
              <a:ext cx="778337" cy="15682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498476" y="3109879"/>
              <a:ext cx="744434" cy="7658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91940" y="3118519"/>
              <a:ext cx="737899" cy="752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517055" y="3884267"/>
              <a:ext cx="726283" cy="7919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8491939" y="3118520"/>
              <a:ext cx="755328" cy="15382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46028"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046028"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046027"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9836333" y="3963715"/>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836332" y="3190852"/>
              <a:ext cx="470263" cy="470263"/>
            </a:xfrm>
            <a:prstGeom prst="ellipse">
              <a:avLst/>
            </a:prstGeom>
            <a:solidFill>
              <a:srgbClr val="FE5C5E"/>
            </a:solidFill>
            <a:ln w="38100">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255722" y="2857636"/>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255722" y="3645807"/>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8255721" y="4433978"/>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65416" y="3963715"/>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465415" y="3190852"/>
              <a:ext cx="470263" cy="470263"/>
            </a:xfrm>
            <a:prstGeom prst="ellipse">
              <a:avLst/>
            </a:prstGeom>
            <a:solidFill>
              <a:srgbClr val="2C253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Content Placeholder 2"/>
          <p:cNvSpPr txBox="1">
            <a:spLocks/>
          </p:cNvSpPr>
          <p:nvPr/>
        </p:nvSpPr>
        <p:spPr>
          <a:xfrm>
            <a:off x="891706" y="5030152"/>
            <a:ext cx="4673765" cy="151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rgbClr val="FE5C5E"/>
                </a:solidFill>
              </a:rPr>
              <a:t>An output is produced, this is followed can be followed by training</a:t>
            </a:r>
            <a:endParaRPr lang="en-GB" i="1" dirty="0">
              <a:solidFill>
                <a:srgbClr val="FE5C5E"/>
              </a:solidFill>
            </a:endParaRPr>
          </a:p>
        </p:txBody>
      </p:sp>
    </p:spTree>
    <p:extLst>
      <p:ext uri="{BB962C8B-B14F-4D97-AF65-F5344CB8AC3E}">
        <p14:creationId xmlns:p14="http://schemas.microsoft.com/office/powerpoint/2010/main" val="128556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1493</Words>
  <Application>Microsoft Office PowerPoint</Application>
  <PresentationFormat>Widescreen</PresentationFormat>
  <Paragraphs>375</Paragraphs>
  <Slides>40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Aileron Bold</vt:lpstr>
      <vt:lpstr>Aileron Heavy</vt:lpstr>
      <vt:lpstr>Arial</vt:lpstr>
      <vt:lpstr>Calibri</vt:lpstr>
      <vt:lpstr>Office Theme</vt:lpstr>
      <vt:lpstr>Neural  Networks</vt:lpstr>
      <vt:lpstr>Agenda</vt:lpstr>
      <vt:lpstr>Types of problems</vt:lpstr>
      <vt:lpstr>Theory Neurons Dendrons Axons</vt:lpstr>
      <vt:lpstr>Theory Structure</vt:lpstr>
      <vt:lpstr>Theory Structure</vt:lpstr>
      <vt:lpstr>Theory Structure</vt:lpstr>
      <vt:lpstr>Theory Structure</vt:lpstr>
      <vt:lpstr>Theory Structure</vt:lpstr>
      <vt:lpstr>Theory Simple patterns &amp; problems</vt:lpstr>
      <vt:lpstr>Theory Weighted neurons</vt:lpstr>
      <vt:lpstr>Theory Weighted Neurons</vt:lpstr>
      <vt:lpstr>Theory Types of problems</vt:lpstr>
      <vt:lpstr>Theory Types of problems</vt:lpstr>
      <vt:lpstr>Theory Types of problems</vt:lpstr>
      <vt:lpstr>Notebook Break</vt:lpstr>
      <vt:lpstr>Theory Types of problems</vt:lpstr>
      <vt:lpstr>Theory Types of problems</vt:lpstr>
      <vt:lpstr>Theory Types of problems</vt:lpstr>
      <vt:lpstr>Theory Types of problems</vt:lpstr>
      <vt:lpstr>Theory Activation functions</vt:lpstr>
      <vt:lpstr>Notebook Break</vt:lpstr>
      <vt:lpstr>Backpropagation</vt:lpstr>
      <vt:lpstr>Backpropagation</vt:lpstr>
      <vt:lpstr>Backpropagation</vt:lpstr>
      <vt:lpstr>Backpropagation Error</vt:lpstr>
      <vt:lpstr>Backpropagation Updating weights</vt:lpstr>
      <vt:lpstr>Backpropagation Updating weights</vt:lpstr>
      <vt:lpstr>Backpropagation Calculus</vt:lpstr>
      <vt:lpstr>Backpropagation Calculus</vt:lpstr>
      <vt:lpstr>Backpropagation Calculus</vt:lpstr>
      <vt:lpstr>Backpropagation Calculus</vt:lpstr>
      <vt:lpstr>Backpropagation Calculus</vt:lpstr>
      <vt:lpstr>Backpropagation Calculus</vt:lpstr>
      <vt:lpstr>Backpropagation Calculus</vt:lpstr>
      <vt:lpstr>Backpropagation Calculus</vt:lpstr>
      <vt:lpstr>Notebook Break</vt:lpstr>
      <vt:lpstr>Beyond simple networks</vt:lpstr>
      <vt:lpstr>Recap</vt:lpstr>
      <vt:lpstr>Thank you</vt:lpstr>
    </vt:vector>
  </TitlesOfParts>
  <Company>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Jasamrit</dc:creator>
  <cp:lastModifiedBy>Jasamrit</cp:lastModifiedBy>
  <cp:revision>276</cp:revision>
  <dcterms:created xsi:type="dcterms:W3CDTF">2020-07-04T16:18:16Z</dcterms:created>
  <dcterms:modified xsi:type="dcterms:W3CDTF">2020-07-19T13:27:07Z</dcterms:modified>
</cp:coreProperties>
</file>