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76" r:id="rId2"/>
    <p:sldId id="277" r:id="rId3"/>
    <p:sldId id="275" r:id="rId4"/>
    <p:sldId id="273" r:id="rId5"/>
    <p:sldId id="274" r:id="rId6"/>
    <p:sldId id="270" r:id="rId7"/>
    <p:sldId id="271" r:id="rId8"/>
    <p:sldId id="27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49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18-07-2022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18-07-2022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18-07-2022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18-07-2022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18-07-2022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18-07-2022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18-07-2022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18-07-2022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18-07-2022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endParaRPr lang="en-US" dirty="0"/>
          </a:p>
          <a:p>
            <a:pPr marL="0" indent="0" algn="ctr">
              <a:buNone/>
            </a:pPr>
            <a:endParaRPr lang="en-US" dirty="0" smtClean="0"/>
          </a:p>
          <a:p>
            <a:pPr marL="0" indent="0" algn="ctr">
              <a:buNone/>
            </a:pPr>
            <a:r>
              <a:rPr lang="en-US" dirty="0" smtClean="0"/>
              <a:t>JSON</a:t>
            </a:r>
            <a:endParaRPr lang="en-US" dirty="0" smtClean="0"/>
          </a:p>
          <a:p>
            <a:pPr marL="137160" indent="0" algn="just">
              <a:buNone/>
            </a:pPr>
            <a:endParaRPr lang="en-US" dirty="0"/>
          </a:p>
          <a:p>
            <a:pPr marL="0" indent="0" algn="ctr">
              <a:buNone/>
            </a:pPr>
            <a:endParaRPr lang="en-IN" dirty="0"/>
          </a:p>
        </p:txBody>
      </p:sp>
    </p:spTree>
    <p:extLst>
      <p:ext uri="{BB962C8B-B14F-4D97-AF65-F5344CB8AC3E}">
        <p14:creationId xmlns:p14="http://schemas.microsoft.com/office/powerpoint/2010/main" val="4226408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JSON.parse</a:t>
            </a:r>
            <a:r>
              <a:rPr lang="en-US" b="1" dirty="0" smtClean="0"/>
              <a:t>()</a:t>
            </a:r>
            <a:endParaRPr lang="en-IN" b="1" dirty="0"/>
          </a:p>
        </p:txBody>
      </p:sp>
      <p:sp>
        <p:nvSpPr>
          <p:cNvPr id="3" name="Content Placeholder 2"/>
          <p:cNvSpPr>
            <a:spLocks noGrp="1"/>
          </p:cNvSpPr>
          <p:nvPr>
            <p:ph sz="quarter" idx="1"/>
          </p:nvPr>
        </p:nvSpPr>
        <p:spPr/>
        <p:txBody>
          <a:bodyPr>
            <a:normAutofit/>
          </a:bodyPr>
          <a:lstStyle/>
          <a:p>
            <a:pPr marL="594360" indent="-457200" algn="just"/>
            <a:r>
              <a:rPr lang="en-US" dirty="0"/>
              <a:t>The </a:t>
            </a:r>
            <a:r>
              <a:rPr lang="en-US" b="1" dirty="0" err="1"/>
              <a:t>JSON.parse</a:t>
            </a:r>
            <a:r>
              <a:rPr lang="en-US" b="1" dirty="0"/>
              <a:t>()</a:t>
            </a:r>
            <a:r>
              <a:rPr lang="en-US" dirty="0"/>
              <a:t> method parses a JSON string, constructing the JavaScript value or object described by the string</a:t>
            </a:r>
            <a:endParaRPr lang="en-IN" dirty="0"/>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96403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JSON.stringify</a:t>
            </a:r>
            <a:r>
              <a:rPr lang="en-US" b="1" dirty="0" smtClean="0"/>
              <a:t>()</a:t>
            </a:r>
            <a:endParaRPr lang="en-IN" b="1" dirty="0"/>
          </a:p>
        </p:txBody>
      </p:sp>
      <p:sp>
        <p:nvSpPr>
          <p:cNvPr id="3" name="Content Placeholder 2"/>
          <p:cNvSpPr>
            <a:spLocks noGrp="1"/>
          </p:cNvSpPr>
          <p:nvPr>
            <p:ph sz="quarter" idx="1"/>
          </p:nvPr>
        </p:nvSpPr>
        <p:spPr/>
        <p:txBody>
          <a:bodyPr>
            <a:normAutofit/>
          </a:bodyPr>
          <a:lstStyle/>
          <a:p>
            <a:pPr marL="594360" indent="-457200" algn="just"/>
            <a:r>
              <a:rPr lang="en-US" dirty="0"/>
              <a:t>The </a:t>
            </a:r>
            <a:r>
              <a:rPr lang="en-US" b="1" dirty="0" err="1"/>
              <a:t>JSON.stringify</a:t>
            </a:r>
            <a:r>
              <a:rPr lang="en-US" b="1" dirty="0"/>
              <a:t>()</a:t>
            </a:r>
            <a:r>
              <a:rPr lang="en-US" dirty="0"/>
              <a:t> method converts a JavaScript object or value to a JSON string, optionally replacing values if a replacer function is specified or optionally including only the specified properties if a replacer array is specified</a:t>
            </a:r>
            <a:r>
              <a:rPr lang="en-US" dirty="0" smtClean="0"/>
              <a:t>.</a:t>
            </a:r>
          </a:p>
          <a:p>
            <a:pPr marL="137160" indent="0" algn="just">
              <a:buNone/>
            </a:pPr>
            <a:endParaRPr lang="en-US" dirty="0"/>
          </a:p>
          <a:p>
            <a:pPr marL="137160" indent="0" algn="just">
              <a:buNone/>
            </a:pPr>
            <a:r>
              <a:rPr lang="en-IN" dirty="0" err="1"/>
              <a:t>JSON.stringify</a:t>
            </a:r>
            <a:r>
              <a:rPr lang="en-IN" dirty="0"/>
              <a:t>(</a:t>
            </a:r>
            <a:r>
              <a:rPr lang="en-IN" i="1" dirty="0"/>
              <a:t>value</a:t>
            </a:r>
            <a:r>
              <a:rPr lang="en-IN" dirty="0"/>
              <a:t>[, </a:t>
            </a:r>
            <a:r>
              <a:rPr lang="en-IN" i="1" dirty="0"/>
              <a:t>replacer</a:t>
            </a:r>
            <a:r>
              <a:rPr lang="en-IN" dirty="0"/>
              <a:t>[, </a:t>
            </a:r>
            <a:r>
              <a:rPr lang="en-IN" i="1" dirty="0"/>
              <a:t>space</a:t>
            </a:r>
            <a:r>
              <a:rPr lang="en-IN" dirty="0"/>
              <a:t>]])</a:t>
            </a:r>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0531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JSON.stringify</a:t>
            </a:r>
            <a:r>
              <a:rPr lang="en-US" b="1" dirty="0" smtClean="0"/>
              <a:t>()</a:t>
            </a:r>
            <a:endParaRPr lang="en-IN" b="1" dirty="0"/>
          </a:p>
        </p:txBody>
      </p:sp>
      <p:sp>
        <p:nvSpPr>
          <p:cNvPr id="3" name="Content Placeholder 2"/>
          <p:cNvSpPr>
            <a:spLocks noGrp="1"/>
          </p:cNvSpPr>
          <p:nvPr>
            <p:ph sz="quarter" idx="1"/>
          </p:nvPr>
        </p:nvSpPr>
        <p:spPr/>
        <p:txBody>
          <a:bodyPr>
            <a:normAutofit/>
          </a:bodyPr>
          <a:lstStyle/>
          <a:p>
            <a:pPr marL="137160" indent="0" algn="just">
              <a:buNone/>
            </a:pPr>
            <a:r>
              <a:rPr lang="en-US" dirty="0" smtClean="0"/>
              <a:t>Value - The </a:t>
            </a:r>
            <a:r>
              <a:rPr lang="en-US" dirty="0"/>
              <a:t>value to convert to a JSON string</a:t>
            </a:r>
            <a:r>
              <a:rPr lang="en-US" dirty="0" smtClean="0"/>
              <a:t>.</a:t>
            </a:r>
          </a:p>
          <a:p>
            <a:pPr marL="137160" indent="0" algn="just">
              <a:buNone/>
            </a:pPr>
            <a:endParaRPr lang="en-US" dirty="0"/>
          </a:p>
          <a:p>
            <a:pPr marL="137160" indent="0" algn="just">
              <a:buNone/>
            </a:pPr>
            <a:r>
              <a:rPr lang="en-US" dirty="0" smtClean="0"/>
              <a:t>Replacer(Optional)</a:t>
            </a:r>
          </a:p>
          <a:p>
            <a:pPr algn="just"/>
            <a:r>
              <a:rPr lang="en-US" dirty="0" smtClean="0"/>
              <a:t>A </a:t>
            </a:r>
            <a:r>
              <a:rPr lang="en-US" dirty="0"/>
              <a:t>function that alters the behavior of the </a:t>
            </a:r>
            <a:r>
              <a:rPr lang="en-US" dirty="0" err="1"/>
              <a:t>stringification</a:t>
            </a:r>
            <a:r>
              <a:rPr lang="en-US" dirty="0"/>
              <a:t> process, or an array of String and Number that serve as an </a:t>
            </a:r>
            <a:r>
              <a:rPr lang="en-US" dirty="0" err="1"/>
              <a:t>allowlist</a:t>
            </a:r>
            <a:r>
              <a:rPr lang="en-US" dirty="0"/>
              <a:t> for selecting/filtering the properties of the value object to be included in the JSON string. </a:t>
            </a:r>
          </a:p>
          <a:p>
            <a:pPr algn="just"/>
            <a:r>
              <a:rPr lang="en-US" dirty="0" smtClean="0"/>
              <a:t>If </a:t>
            </a:r>
            <a:r>
              <a:rPr lang="en-US" dirty="0"/>
              <a:t>this value is null or not provided, all properties of the object are included in the resulting JSON </a:t>
            </a:r>
            <a:r>
              <a:rPr lang="en-US" dirty="0" smtClean="0"/>
              <a:t>string.</a:t>
            </a:r>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78594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JSON.stringify</a:t>
            </a:r>
            <a:r>
              <a:rPr lang="en-US" b="1" dirty="0" smtClean="0"/>
              <a:t>()</a:t>
            </a:r>
            <a:endParaRPr lang="en-IN" b="1" dirty="0"/>
          </a:p>
        </p:txBody>
      </p:sp>
      <p:sp>
        <p:nvSpPr>
          <p:cNvPr id="3" name="Content Placeholder 2"/>
          <p:cNvSpPr>
            <a:spLocks noGrp="1"/>
          </p:cNvSpPr>
          <p:nvPr>
            <p:ph sz="quarter" idx="1"/>
          </p:nvPr>
        </p:nvSpPr>
        <p:spPr/>
        <p:txBody>
          <a:bodyPr>
            <a:normAutofit fontScale="85000" lnSpcReduction="20000"/>
          </a:bodyPr>
          <a:lstStyle/>
          <a:p>
            <a:pPr marL="137160" indent="0" algn="just">
              <a:buNone/>
            </a:pPr>
            <a:r>
              <a:rPr lang="en-US" dirty="0" smtClean="0"/>
              <a:t>Space(Optional)</a:t>
            </a:r>
          </a:p>
          <a:p>
            <a:pPr marL="137160" indent="0" algn="just">
              <a:buNone/>
            </a:pPr>
            <a:endParaRPr lang="en-US" dirty="0"/>
          </a:p>
          <a:p>
            <a:pPr algn="just"/>
            <a:r>
              <a:rPr lang="en-US" dirty="0"/>
              <a:t>A String or Number object that's used to insert white space into the output JSON string for readability purposes</a:t>
            </a:r>
            <a:r>
              <a:rPr lang="en-US" dirty="0" smtClean="0"/>
              <a:t>.</a:t>
            </a:r>
          </a:p>
          <a:p>
            <a:pPr algn="just"/>
            <a:endParaRPr lang="en-US" dirty="0"/>
          </a:p>
          <a:p>
            <a:pPr algn="just"/>
            <a:r>
              <a:rPr lang="en-US" dirty="0"/>
              <a:t>If this is a Number, it indicates the number of space characters to use as white space; this number is capped at 10 (if it is greater, the value is just 10). Values less than 1 indicate that no space should be used.</a:t>
            </a:r>
          </a:p>
          <a:p>
            <a:pPr algn="just"/>
            <a:endParaRPr lang="en-US" dirty="0"/>
          </a:p>
          <a:p>
            <a:pPr algn="just"/>
            <a:r>
              <a:rPr lang="en-US" dirty="0"/>
              <a:t>If this is a String, the string (or the first 10 characters of the string, if it's longer than that) is used as white space. If this parameter is not provided (or is null), no white space is used.</a:t>
            </a:r>
            <a:endParaRPr lang="en-US" dirty="0">
              <a:effectLst/>
            </a:endParaRPr>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7409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a:t>
            </a:r>
            <a:endParaRPr lang="en-IN" b="1" dirty="0"/>
          </a:p>
        </p:txBody>
      </p:sp>
      <p:sp>
        <p:nvSpPr>
          <p:cNvPr id="3" name="Content Placeholder 2"/>
          <p:cNvSpPr>
            <a:spLocks noGrp="1"/>
          </p:cNvSpPr>
          <p:nvPr>
            <p:ph sz="quarter" idx="1"/>
          </p:nvPr>
        </p:nvSpPr>
        <p:spPr/>
        <p:txBody>
          <a:bodyPr>
            <a:normAutofit/>
          </a:bodyPr>
          <a:lstStyle/>
          <a:p>
            <a:pPr algn="just"/>
            <a:r>
              <a:rPr lang="en-US" dirty="0"/>
              <a:t>JavaScript Object Notation, or JSON, is a lightweight data format that has become the </a:t>
            </a:r>
            <a:r>
              <a:rPr lang="en-US" dirty="0" err="1"/>
              <a:t>defacto</a:t>
            </a:r>
            <a:r>
              <a:rPr lang="en-US" dirty="0"/>
              <a:t> standard for the web. </a:t>
            </a:r>
            <a:endParaRPr lang="en-US" dirty="0" smtClean="0"/>
          </a:p>
          <a:p>
            <a:pPr algn="just"/>
            <a:endParaRPr lang="en-US" dirty="0"/>
          </a:p>
          <a:p>
            <a:pPr algn="just"/>
            <a:r>
              <a:rPr lang="en-US" dirty="0" smtClean="0"/>
              <a:t>It is </a:t>
            </a:r>
            <a:r>
              <a:rPr lang="en-US" dirty="0"/>
              <a:t>a standard text-based format for representing structured data based on JavaScript object syntax. </a:t>
            </a:r>
          </a:p>
          <a:p>
            <a:pPr algn="just"/>
            <a:endParaRPr lang="en-US" dirty="0" smtClean="0"/>
          </a:p>
        </p:txBody>
      </p:sp>
    </p:spTree>
    <p:extLst>
      <p:ext uri="{BB962C8B-B14F-4D97-AF65-F5344CB8AC3E}">
        <p14:creationId xmlns:p14="http://schemas.microsoft.com/office/powerpoint/2010/main" val="32093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IN" dirty="0"/>
          </a:p>
        </p:txBody>
      </p:sp>
      <p:sp>
        <p:nvSpPr>
          <p:cNvPr id="3" name="Content Placeholder 2"/>
          <p:cNvSpPr>
            <a:spLocks noGrp="1"/>
          </p:cNvSpPr>
          <p:nvPr>
            <p:ph sz="quarter" idx="1"/>
          </p:nvPr>
        </p:nvSpPr>
        <p:spPr/>
        <p:txBody>
          <a:bodyPr/>
          <a:lstStyle/>
          <a:p>
            <a:pPr algn="just"/>
            <a:r>
              <a:rPr lang="en-US" dirty="0" smtClean="0"/>
              <a:t>Objects </a:t>
            </a:r>
            <a:r>
              <a:rPr lang="en-US" dirty="0"/>
              <a:t>are wrapped within '{' and '}'. Arrays are enclosed by '[' and ']'. </a:t>
            </a:r>
            <a:endParaRPr lang="en-US" dirty="0" smtClean="0"/>
          </a:p>
          <a:p>
            <a:pPr algn="just"/>
            <a:r>
              <a:rPr lang="en-US" dirty="0" smtClean="0"/>
              <a:t>Objects </a:t>
            </a:r>
            <a:r>
              <a:rPr lang="en-US" dirty="0"/>
              <a:t>are a list of label-value pairs. </a:t>
            </a:r>
            <a:endParaRPr lang="en-US" dirty="0" smtClean="0"/>
          </a:p>
          <a:p>
            <a:pPr algn="just"/>
            <a:r>
              <a:rPr lang="en-US" dirty="0" smtClean="0"/>
              <a:t>Arrays </a:t>
            </a:r>
            <a:r>
              <a:rPr lang="en-US" dirty="0"/>
              <a:t>are list of values.</a:t>
            </a:r>
            <a:endParaRPr lang="en-IN" dirty="0"/>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39657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a:t>
            </a:r>
            <a:endParaRPr lang="en-IN" b="1" dirty="0"/>
          </a:p>
        </p:txBody>
      </p:sp>
      <p:sp>
        <p:nvSpPr>
          <p:cNvPr id="3" name="Content Placeholder 2"/>
          <p:cNvSpPr>
            <a:spLocks noGrp="1"/>
          </p:cNvSpPr>
          <p:nvPr>
            <p:ph sz="quarter" idx="1"/>
          </p:nvPr>
        </p:nvSpPr>
        <p:spPr/>
        <p:txBody>
          <a:bodyPr>
            <a:normAutofit/>
          </a:bodyPr>
          <a:lstStyle/>
          <a:p>
            <a:pPr algn="just"/>
            <a:r>
              <a:rPr lang="en-US" dirty="0"/>
              <a:t>JSON can be represented as either a list of values, e.g. an Array, an Object.</a:t>
            </a:r>
          </a:p>
          <a:p>
            <a:pPr algn="just"/>
            <a:endParaRPr lang="en-US" dirty="0"/>
          </a:p>
          <a:p>
            <a:pPr marL="137160" indent="0" algn="just">
              <a:buNone/>
            </a:pPr>
            <a:r>
              <a:rPr lang="en-US" dirty="0">
                <a:solidFill>
                  <a:srgbClr val="0070C0"/>
                </a:solidFill>
              </a:rPr>
              <a:t>// a JSON array</a:t>
            </a:r>
          </a:p>
          <a:p>
            <a:pPr marL="137160" indent="0" algn="just">
              <a:buNone/>
            </a:pPr>
            <a:r>
              <a:rPr lang="en-US" dirty="0">
                <a:solidFill>
                  <a:srgbClr val="0070C0"/>
                </a:solidFill>
              </a:rPr>
              <a:t>["one", "two", "three"]</a:t>
            </a:r>
          </a:p>
          <a:p>
            <a:pPr marL="137160" indent="0" algn="just">
              <a:buNone/>
            </a:pPr>
            <a:endParaRPr lang="en-US" dirty="0">
              <a:solidFill>
                <a:srgbClr val="0070C0"/>
              </a:solidFill>
            </a:endParaRPr>
          </a:p>
          <a:p>
            <a:pPr marL="137160" indent="0" algn="just">
              <a:buNone/>
            </a:pPr>
            <a:r>
              <a:rPr lang="en-US" dirty="0">
                <a:solidFill>
                  <a:srgbClr val="0070C0"/>
                </a:solidFill>
              </a:rPr>
              <a:t>// a JSON object</a:t>
            </a:r>
          </a:p>
          <a:p>
            <a:pPr marL="137160" indent="0" algn="just">
              <a:buNone/>
            </a:pPr>
            <a:r>
              <a:rPr lang="en-US" dirty="0">
                <a:solidFill>
                  <a:srgbClr val="0070C0"/>
                </a:solidFill>
              </a:rPr>
              <a:t>{ "one": 1, "two": 2, "three": 3 }</a:t>
            </a:r>
            <a:endParaRPr lang="en-IN" dirty="0">
              <a:solidFill>
                <a:srgbClr val="0070C0"/>
              </a:solidFill>
            </a:endParaRPr>
          </a:p>
        </p:txBody>
      </p:sp>
    </p:spTree>
    <p:extLst>
      <p:ext uri="{BB962C8B-B14F-4D97-AF65-F5344CB8AC3E}">
        <p14:creationId xmlns:p14="http://schemas.microsoft.com/office/powerpoint/2010/main" val="274965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a:t>
            </a:r>
            <a:endParaRPr lang="en-IN" b="1" dirty="0"/>
          </a:p>
        </p:txBody>
      </p:sp>
      <p:sp>
        <p:nvSpPr>
          <p:cNvPr id="3" name="Content Placeholder 2"/>
          <p:cNvSpPr>
            <a:spLocks noGrp="1"/>
          </p:cNvSpPr>
          <p:nvPr>
            <p:ph sz="quarter" idx="1"/>
          </p:nvPr>
        </p:nvSpPr>
        <p:spPr/>
        <p:txBody>
          <a:bodyPr>
            <a:normAutofit/>
          </a:bodyPr>
          <a:lstStyle/>
          <a:p>
            <a:pPr algn="just"/>
            <a:r>
              <a:rPr lang="en-US" dirty="0"/>
              <a:t>It is commonly </a:t>
            </a:r>
            <a:r>
              <a:rPr lang="en-US" b="1" dirty="0"/>
              <a:t>used</a:t>
            </a:r>
            <a:r>
              <a:rPr lang="en-US" dirty="0"/>
              <a:t> for transmitting data in web applications (e.g., sending some data from the server to the client, so it can be displayed on a web page, or vice versa</a:t>
            </a:r>
            <a:r>
              <a:rPr lang="en-US" dirty="0" smtClean="0"/>
              <a:t>).</a:t>
            </a:r>
          </a:p>
          <a:p>
            <a:pPr algn="just"/>
            <a:r>
              <a:rPr lang="en-US" dirty="0"/>
              <a:t>JSON is a lightweight text-based open standard data-interchange format. </a:t>
            </a:r>
          </a:p>
          <a:p>
            <a:pPr algn="just"/>
            <a:r>
              <a:rPr lang="en-US" dirty="0"/>
              <a:t>It is human readable.</a:t>
            </a:r>
            <a:endParaRPr lang="en-IN" dirty="0"/>
          </a:p>
        </p:txBody>
      </p:sp>
    </p:spTree>
    <p:extLst>
      <p:ext uri="{BB962C8B-B14F-4D97-AF65-F5344CB8AC3E}">
        <p14:creationId xmlns:p14="http://schemas.microsoft.com/office/powerpoint/2010/main" val="209082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and Decoding</a:t>
            </a:r>
            <a:endParaRPr lang="en-IN" b="1" dirty="0"/>
          </a:p>
        </p:txBody>
      </p:sp>
      <p:sp>
        <p:nvSpPr>
          <p:cNvPr id="3" name="Content Placeholder 2"/>
          <p:cNvSpPr>
            <a:spLocks noGrp="1"/>
          </p:cNvSpPr>
          <p:nvPr>
            <p:ph sz="quarter" idx="1"/>
          </p:nvPr>
        </p:nvSpPr>
        <p:spPr/>
        <p:txBody>
          <a:bodyPr>
            <a:normAutofit/>
          </a:bodyPr>
          <a:lstStyle/>
          <a:p>
            <a:pPr algn="just"/>
            <a:r>
              <a:rPr lang="en-US" dirty="0"/>
              <a:t>JavaScript provides 2 methods for encoding data structures to </a:t>
            </a:r>
            <a:r>
              <a:rPr lang="en-US" dirty="0" err="1"/>
              <a:t>json</a:t>
            </a:r>
            <a:r>
              <a:rPr lang="en-US" dirty="0"/>
              <a:t> and encoding </a:t>
            </a:r>
            <a:r>
              <a:rPr lang="en-US" dirty="0" err="1"/>
              <a:t>json</a:t>
            </a:r>
            <a:r>
              <a:rPr lang="en-US" dirty="0"/>
              <a:t> back to JavaScript objects and arrays</a:t>
            </a:r>
            <a:r>
              <a:rPr lang="en-US" dirty="0" smtClean="0"/>
              <a:t>.</a:t>
            </a:r>
          </a:p>
          <a:p>
            <a:pPr algn="just"/>
            <a:endParaRPr lang="en-US" dirty="0" smtClean="0"/>
          </a:p>
          <a:p>
            <a:pPr algn="just"/>
            <a:r>
              <a:rPr lang="en-US" dirty="0" err="1"/>
              <a:t>JSON.stringify</a:t>
            </a:r>
            <a:r>
              <a:rPr lang="en-US" dirty="0"/>
              <a:t> takes a JavaScript object or array and returns a serialized string in the JSON format.</a:t>
            </a:r>
            <a:endParaRPr lang="en-US" dirty="0" smtClean="0"/>
          </a:p>
        </p:txBody>
      </p:sp>
    </p:spTree>
    <p:extLst>
      <p:ext uri="{BB962C8B-B14F-4D97-AF65-F5344CB8AC3E}">
        <p14:creationId xmlns:p14="http://schemas.microsoft.com/office/powerpoint/2010/main" val="221048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and Decoding</a:t>
            </a:r>
            <a:endParaRPr lang="en-IN" b="1" dirty="0"/>
          </a:p>
        </p:txBody>
      </p:sp>
      <p:sp>
        <p:nvSpPr>
          <p:cNvPr id="3" name="Content Placeholder 2"/>
          <p:cNvSpPr>
            <a:spLocks noGrp="1"/>
          </p:cNvSpPr>
          <p:nvPr>
            <p:ph sz="quarter" idx="1"/>
          </p:nvPr>
        </p:nvSpPr>
        <p:spPr/>
        <p:txBody>
          <a:bodyPr>
            <a:normAutofit/>
          </a:bodyPr>
          <a:lstStyle/>
          <a:p>
            <a:pPr marL="0" indent="0" algn="just">
              <a:buNone/>
            </a:pPr>
            <a:r>
              <a:rPr lang="en-US" dirty="0" err="1">
                <a:solidFill>
                  <a:srgbClr val="0070C0"/>
                </a:solidFill>
              </a:rPr>
              <a:t>const</a:t>
            </a:r>
            <a:r>
              <a:rPr lang="en-US" dirty="0">
                <a:solidFill>
                  <a:srgbClr val="0070C0"/>
                </a:solidFill>
              </a:rPr>
              <a:t> data = {</a:t>
            </a:r>
          </a:p>
          <a:p>
            <a:pPr marL="0" indent="0" algn="just">
              <a:buNone/>
            </a:pPr>
            <a:r>
              <a:rPr lang="en-US" dirty="0">
                <a:solidFill>
                  <a:srgbClr val="0070C0"/>
                </a:solidFill>
              </a:rPr>
              <a:t>  name: "John Doe",</a:t>
            </a:r>
          </a:p>
          <a:p>
            <a:pPr marL="0" indent="0" algn="just">
              <a:buNone/>
            </a:pPr>
            <a:r>
              <a:rPr lang="en-US" dirty="0">
                <a:solidFill>
                  <a:srgbClr val="0070C0"/>
                </a:solidFill>
              </a:rPr>
              <a:t>  age: 32,</a:t>
            </a:r>
          </a:p>
          <a:p>
            <a:pPr marL="0" indent="0" algn="just">
              <a:buNone/>
            </a:pPr>
            <a:r>
              <a:rPr lang="en-US" dirty="0">
                <a:solidFill>
                  <a:srgbClr val="0070C0"/>
                </a:solidFill>
              </a:rPr>
              <a:t>  title: "Vice President of JavaScript"</a:t>
            </a:r>
          </a:p>
          <a:p>
            <a:pPr marL="0" indent="0" algn="just">
              <a:buNone/>
            </a:pPr>
            <a:r>
              <a:rPr lang="en-US" dirty="0">
                <a:solidFill>
                  <a:srgbClr val="0070C0"/>
                </a:solidFill>
              </a:rPr>
              <a:t>}</a:t>
            </a:r>
          </a:p>
          <a:p>
            <a:pPr marL="0" indent="0" algn="just">
              <a:buNone/>
            </a:pPr>
            <a:endParaRPr lang="en-US" dirty="0">
              <a:solidFill>
                <a:srgbClr val="0070C0"/>
              </a:solidFill>
            </a:endParaRPr>
          </a:p>
          <a:p>
            <a:pPr marL="0" indent="0" algn="just">
              <a:buNone/>
            </a:pPr>
            <a:r>
              <a:rPr lang="en-US" dirty="0" err="1">
                <a:solidFill>
                  <a:srgbClr val="0070C0"/>
                </a:solidFill>
              </a:rPr>
              <a:t>const</a:t>
            </a:r>
            <a:r>
              <a:rPr lang="en-US" dirty="0">
                <a:solidFill>
                  <a:srgbClr val="0070C0"/>
                </a:solidFill>
              </a:rPr>
              <a:t> </a:t>
            </a:r>
            <a:r>
              <a:rPr lang="en-US" dirty="0" err="1">
                <a:solidFill>
                  <a:srgbClr val="0070C0"/>
                </a:solidFill>
              </a:rPr>
              <a:t>jsonStr</a:t>
            </a:r>
            <a:r>
              <a:rPr lang="en-US" dirty="0">
                <a:solidFill>
                  <a:srgbClr val="0070C0"/>
                </a:solidFill>
              </a:rPr>
              <a:t> = </a:t>
            </a:r>
            <a:r>
              <a:rPr lang="en-US" dirty="0" err="1">
                <a:solidFill>
                  <a:srgbClr val="0070C0"/>
                </a:solidFill>
              </a:rPr>
              <a:t>JSON.stringify</a:t>
            </a:r>
            <a:r>
              <a:rPr lang="en-US" dirty="0">
                <a:solidFill>
                  <a:srgbClr val="0070C0"/>
                </a:solidFill>
              </a:rPr>
              <a:t>(data);</a:t>
            </a:r>
          </a:p>
          <a:p>
            <a:pPr marL="0" indent="0" algn="just">
              <a:buNone/>
            </a:pPr>
            <a:endParaRPr lang="en-US" dirty="0">
              <a:solidFill>
                <a:srgbClr val="0070C0"/>
              </a:solidFill>
            </a:endParaRPr>
          </a:p>
          <a:p>
            <a:pPr marL="0" indent="0" algn="just">
              <a:buNone/>
            </a:pPr>
            <a:r>
              <a:rPr lang="en-US" dirty="0">
                <a:solidFill>
                  <a:srgbClr val="0070C0"/>
                </a:solidFill>
              </a:rPr>
              <a:t>console.log(</a:t>
            </a:r>
            <a:r>
              <a:rPr lang="en-US" dirty="0" err="1">
                <a:solidFill>
                  <a:srgbClr val="0070C0"/>
                </a:solidFill>
              </a:rPr>
              <a:t>jsonStr</a:t>
            </a:r>
            <a:r>
              <a:rPr lang="en-US" dirty="0">
                <a:solidFill>
                  <a:srgbClr val="0070C0"/>
                </a:solidFill>
              </a:rPr>
              <a:t>);</a:t>
            </a:r>
            <a:endParaRPr lang="en-US" dirty="0" smtClean="0">
              <a:solidFill>
                <a:srgbClr val="0070C0"/>
              </a:solidFill>
            </a:endParaRPr>
          </a:p>
        </p:txBody>
      </p:sp>
    </p:spTree>
    <p:extLst>
      <p:ext uri="{BB962C8B-B14F-4D97-AF65-F5344CB8AC3E}">
        <p14:creationId xmlns:p14="http://schemas.microsoft.com/office/powerpoint/2010/main" val="294106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and Decoding</a:t>
            </a:r>
            <a:endParaRPr lang="en-IN" b="1" dirty="0"/>
          </a:p>
        </p:txBody>
      </p:sp>
      <p:sp>
        <p:nvSpPr>
          <p:cNvPr id="3" name="Content Placeholder 2"/>
          <p:cNvSpPr>
            <a:spLocks noGrp="1"/>
          </p:cNvSpPr>
          <p:nvPr>
            <p:ph sz="quarter" idx="1"/>
          </p:nvPr>
        </p:nvSpPr>
        <p:spPr/>
        <p:txBody>
          <a:bodyPr>
            <a:normAutofit/>
          </a:bodyPr>
          <a:lstStyle/>
          <a:p>
            <a:pPr algn="just"/>
            <a:r>
              <a:rPr lang="en-US" dirty="0" err="1"/>
              <a:t>JSON.parse</a:t>
            </a:r>
            <a:r>
              <a:rPr lang="en-US" dirty="0"/>
              <a:t> takes a JSON string and decodes it to a JavaScript data structure</a:t>
            </a:r>
            <a:r>
              <a:rPr lang="en-US" dirty="0" smtClean="0"/>
              <a:t>.</a:t>
            </a:r>
          </a:p>
          <a:p>
            <a:pPr algn="just"/>
            <a:endParaRPr lang="en-US" dirty="0"/>
          </a:p>
          <a:p>
            <a:pPr marL="0" indent="0">
              <a:buNone/>
            </a:pPr>
            <a:r>
              <a:rPr lang="en-US" dirty="0" err="1">
                <a:solidFill>
                  <a:srgbClr val="0070C0"/>
                </a:solidFill>
              </a:rPr>
              <a:t>const</a:t>
            </a:r>
            <a:r>
              <a:rPr lang="en-US" dirty="0">
                <a:solidFill>
                  <a:srgbClr val="0070C0"/>
                </a:solidFill>
              </a:rPr>
              <a:t> </a:t>
            </a:r>
            <a:r>
              <a:rPr lang="en-US" dirty="0" err="1">
                <a:solidFill>
                  <a:srgbClr val="0070C0"/>
                </a:solidFill>
              </a:rPr>
              <a:t>jsonStr</a:t>
            </a:r>
            <a:r>
              <a:rPr lang="en-US" dirty="0">
                <a:solidFill>
                  <a:srgbClr val="0070C0"/>
                </a:solidFill>
              </a:rPr>
              <a:t> = '{"</a:t>
            </a:r>
            <a:r>
              <a:rPr lang="en-US" dirty="0" err="1">
                <a:solidFill>
                  <a:srgbClr val="0070C0"/>
                </a:solidFill>
              </a:rPr>
              <a:t>name":"John</a:t>
            </a:r>
            <a:r>
              <a:rPr lang="en-US" dirty="0">
                <a:solidFill>
                  <a:srgbClr val="0070C0"/>
                </a:solidFill>
              </a:rPr>
              <a:t> Doe","age":32,"title":"Vice President of JavaScript</a:t>
            </a:r>
            <a:r>
              <a:rPr lang="en-US" dirty="0" smtClean="0">
                <a:solidFill>
                  <a:srgbClr val="0070C0"/>
                </a:solidFill>
              </a:rPr>
              <a:t>"}';</a:t>
            </a:r>
            <a:endParaRPr lang="en-US" dirty="0">
              <a:solidFill>
                <a:srgbClr val="0070C0"/>
              </a:solidFill>
            </a:endParaRPr>
          </a:p>
          <a:p>
            <a:pPr marL="0" indent="0">
              <a:buNone/>
            </a:pPr>
            <a:r>
              <a:rPr lang="en-US" dirty="0" err="1">
                <a:solidFill>
                  <a:srgbClr val="0070C0"/>
                </a:solidFill>
              </a:rPr>
              <a:t>const</a:t>
            </a:r>
            <a:r>
              <a:rPr lang="en-US" dirty="0">
                <a:solidFill>
                  <a:srgbClr val="0070C0"/>
                </a:solidFill>
              </a:rPr>
              <a:t> data = </a:t>
            </a:r>
            <a:r>
              <a:rPr lang="en-US" dirty="0" err="1">
                <a:solidFill>
                  <a:srgbClr val="0070C0"/>
                </a:solidFill>
              </a:rPr>
              <a:t>JSON.parse</a:t>
            </a:r>
            <a:r>
              <a:rPr lang="en-US" dirty="0">
                <a:solidFill>
                  <a:srgbClr val="0070C0"/>
                </a:solidFill>
              </a:rPr>
              <a:t>(</a:t>
            </a:r>
            <a:r>
              <a:rPr lang="en-US" dirty="0" err="1">
                <a:solidFill>
                  <a:srgbClr val="0070C0"/>
                </a:solidFill>
              </a:rPr>
              <a:t>jsonStr</a:t>
            </a:r>
            <a:r>
              <a:rPr lang="en-US" dirty="0" smtClean="0">
                <a:solidFill>
                  <a:srgbClr val="0070C0"/>
                </a:solidFill>
              </a:rPr>
              <a:t>);</a:t>
            </a:r>
            <a:endParaRPr lang="en-US" dirty="0">
              <a:solidFill>
                <a:srgbClr val="0070C0"/>
              </a:solidFill>
            </a:endParaRPr>
          </a:p>
          <a:p>
            <a:pPr marL="0" indent="0">
              <a:buNone/>
            </a:pPr>
            <a:r>
              <a:rPr lang="en-US" dirty="0">
                <a:solidFill>
                  <a:srgbClr val="0070C0"/>
                </a:solidFill>
              </a:rPr>
              <a:t>console.log(data);</a:t>
            </a:r>
          </a:p>
          <a:p>
            <a:pPr algn="just"/>
            <a:endParaRPr lang="en-US" dirty="0" smtClean="0"/>
          </a:p>
        </p:txBody>
      </p:sp>
    </p:spTree>
    <p:extLst>
      <p:ext uri="{BB962C8B-B14F-4D97-AF65-F5344CB8AC3E}">
        <p14:creationId xmlns:p14="http://schemas.microsoft.com/office/powerpoint/2010/main" val="182235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does JSON looks like?</a:t>
            </a:r>
            <a:endParaRPr lang="en-IN" b="1" dirty="0"/>
          </a:p>
        </p:txBody>
      </p:sp>
      <p:sp>
        <p:nvSpPr>
          <p:cNvPr id="3" name="Content Placeholder 2"/>
          <p:cNvSpPr>
            <a:spLocks noGrp="1"/>
          </p:cNvSpPr>
          <p:nvPr>
            <p:ph sz="quarter" idx="1"/>
          </p:nvPr>
        </p:nvSpPr>
        <p:spPr/>
        <p:txBody>
          <a:bodyPr>
            <a:normAutofit fontScale="62500" lnSpcReduction="20000"/>
          </a:bodyPr>
          <a:lstStyle/>
          <a:p>
            <a:pPr marL="137160" indent="0" algn="just">
              <a:buNone/>
            </a:pPr>
            <a:r>
              <a:rPr lang="en-IN" sz="2000" dirty="0"/>
              <a:t>{</a:t>
            </a:r>
          </a:p>
          <a:p>
            <a:pPr marL="137160" indent="0" algn="just">
              <a:buNone/>
            </a:pPr>
            <a:r>
              <a:rPr lang="en-IN" sz="2000" dirty="0"/>
              <a:t>    "Title": "Harry Potter and the Goblet of Fire",</a:t>
            </a:r>
          </a:p>
          <a:p>
            <a:pPr marL="137160" indent="0" algn="just">
              <a:buNone/>
            </a:pPr>
            <a:r>
              <a:rPr lang="en-IN" sz="2000" dirty="0"/>
              <a:t>    "Author": "J.K. Rowling",</a:t>
            </a:r>
          </a:p>
          <a:p>
            <a:pPr marL="137160" indent="0" algn="just">
              <a:buNone/>
            </a:pPr>
            <a:r>
              <a:rPr lang="en-IN" sz="2000" dirty="0"/>
              <a:t>    "Genre": "Fantasy",</a:t>
            </a:r>
          </a:p>
          <a:p>
            <a:pPr marL="137160" indent="0" algn="just">
              <a:buNone/>
            </a:pPr>
            <a:r>
              <a:rPr lang="en-IN" sz="2000" dirty="0"/>
              <a:t>    "Detail": {</a:t>
            </a:r>
          </a:p>
          <a:p>
            <a:pPr marL="137160" indent="0" algn="just">
              <a:buNone/>
            </a:pPr>
            <a:r>
              <a:rPr lang="en-IN" sz="2000" dirty="0"/>
              <a:t>        "Publisher": "Bloomsbury",</a:t>
            </a:r>
          </a:p>
          <a:p>
            <a:pPr marL="137160" indent="0" algn="just">
              <a:buNone/>
            </a:pPr>
            <a:r>
              <a:rPr lang="en-IN" sz="2000" dirty="0"/>
              <a:t>        "</a:t>
            </a:r>
            <a:r>
              <a:rPr lang="en-IN" sz="2000" dirty="0" err="1"/>
              <a:t>Publication_Year</a:t>
            </a:r>
            <a:r>
              <a:rPr lang="en-IN" sz="2000" dirty="0"/>
              <a:t>": 2000,</a:t>
            </a:r>
          </a:p>
          <a:p>
            <a:pPr marL="137160" indent="0" algn="just">
              <a:buNone/>
            </a:pPr>
            <a:r>
              <a:rPr lang="en-IN" sz="2000" dirty="0"/>
              <a:t>        "ISBN-13": 	0-7475-4624-X,</a:t>
            </a:r>
          </a:p>
          <a:p>
            <a:pPr marL="137160" indent="0" algn="just">
              <a:buNone/>
            </a:pPr>
            <a:r>
              <a:rPr lang="en-IN" sz="2000" dirty="0"/>
              <a:t>        "Language": "English",</a:t>
            </a:r>
          </a:p>
          <a:p>
            <a:pPr marL="137160" indent="0" algn="just">
              <a:buNone/>
            </a:pPr>
            <a:r>
              <a:rPr lang="en-IN" sz="2000" dirty="0"/>
              <a:t>        "Pages": 636</a:t>
            </a:r>
          </a:p>
          <a:p>
            <a:pPr marL="137160" indent="0" algn="just">
              <a:buNone/>
            </a:pPr>
            <a:r>
              <a:rPr lang="en-IN" sz="2000" dirty="0"/>
              <a:t>    },</a:t>
            </a:r>
          </a:p>
          <a:p>
            <a:pPr marL="137160" indent="0" algn="just">
              <a:buNone/>
            </a:pPr>
            <a:r>
              <a:rPr lang="en-IN" sz="2000" dirty="0"/>
              <a:t>    "Price": [</a:t>
            </a:r>
          </a:p>
          <a:p>
            <a:pPr marL="137160" indent="0" algn="just">
              <a:buNone/>
            </a:pPr>
            <a:r>
              <a:rPr lang="en-IN" sz="2000" dirty="0"/>
              <a:t>        {</a:t>
            </a:r>
          </a:p>
          <a:p>
            <a:pPr marL="137160" indent="0" algn="just">
              <a:buNone/>
            </a:pPr>
            <a:r>
              <a:rPr lang="en-IN" sz="2000" dirty="0"/>
              <a:t>            "type": "Hardcover",</a:t>
            </a:r>
          </a:p>
          <a:p>
            <a:pPr marL="137160" indent="0" algn="just">
              <a:buNone/>
            </a:pPr>
            <a:r>
              <a:rPr lang="en-IN" sz="2000" dirty="0"/>
              <a:t>            "price": 1599</a:t>
            </a:r>
          </a:p>
          <a:p>
            <a:pPr marL="137160" indent="0" algn="just">
              <a:buNone/>
            </a:pPr>
            <a:r>
              <a:rPr lang="en-IN" sz="2000" dirty="0"/>
              <a:t>        },</a:t>
            </a:r>
          </a:p>
          <a:p>
            <a:pPr marL="137160" indent="0" algn="just">
              <a:buNone/>
            </a:pPr>
            <a:r>
              <a:rPr lang="en-IN" sz="2000" dirty="0"/>
              <a:t>        {</a:t>
            </a:r>
          </a:p>
          <a:p>
            <a:pPr marL="137160" indent="0" algn="just">
              <a:buNone/>
            </a:pPr>
            <a:r>
              <a:rPr lang="en-IN" sz="2000" dirty="0"/>
              <a:t>            "type": "eBook",</a:t>
            </a:r>
          </a:p>
          <a:p>
            <a:pPr marL="137160" indent="0" algn="just">
              <a:buNone/>
            </a:pPr>
            <a:r>
              <a:rPr lang="en-IN" sz="2000" dirty="0"/>
              <a:t>            "price": 1000</a:t>
            </a:r>
          </a:p>
          <a:p>
            <a:pPr marL="137160" indent="0" algn="just">
              <a:buNone/>
            </a:pPr>
            <a:r>
              <a:rPr lang="en-IN" sz="2000" dirty="0"/>
              <a:t>        }</a:t>
            </a:r>
          </a:p>
          <a:p>
            <a:pPr marL="137160" indent="0" algn="just">
              <a:buNone/>
            </a:pPr>
            <a:r>
              <a:rPr lang="en-IN" sz="2000" dirty="0"/>
              <a:t>    ]</a:t>
            </a:r>
          </a:p>
          <a:p>
            <a:pPr marL="137160" indent="0" algn="just">
              <a:buNone/>
            </a:pPr>
            <a:r>
              <a:rPr lang="en-IN" sz="2000" dirty="0"/>
              <a:t>}</a:t>
            </a:r>
          </a:p>
        </p:txBody>
      </p:sp>
    </p:spTree>
    <p:extLst>
      <p:ext uri="{BB962C8B-B14F-4D97-AF65-F5344CB8AC3E}">
        <p14:creationId xmlns:p14="http://schemas.microsoft.com/office/powerpoint/2010/main" val="38295805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610</TotalTime>
  <Words>506</Words>
  <Application>Microsoft Office PowerPoint</Application>
  <PresentationFormat>On-screen Show (4:3)</PresentationFormat>
  <Paragraphs>91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PowerPoint Presentation</vt:lpstr>
      <vt:lpstr>JSON</vt:lpstr>
      <vt:lpstr>JSON</vt:lpstr>
      <vt:lpstr>JSON</vt:lpstr>
      <vt:lpstr>JSON</vt:lpstr>
      <vt:lpstr>Encoding and Decoding</vt:lpstr>
      <vt:lpstr>Encoding and Decoding</vt:lpstr>
      <vt:lpstr>Encoding and Decoding</vt:lpstr>
      <vt:lpstr>What does JSON looks like?</vt:lpstr>
      <vt:lpstr>JSON.parse()</vt:lpstr>
      <vt:lpstr>JSON.stringify()</vt:lpstr>
      <vt:lpstr>JSON.stringify()</vt:lpstr>
      <vt:lpstr>JSON.stringify()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141</cp:revision>
  <dcterms:created xsi:type="dcterms:W3CDTF">2020-07-17T10:32:53Z</dcterms:created>
  <dcterms:modified xsi:type="dcterms:W3CDTF">2022-07-18T03:45:37Z</dcterms:modified>
</cp:coreProperties>
</file>