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70"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75440" y="2409556"/>
            <a:ext cx="6870861" cy="3170099"/>
          </a:xfrm>
          <a:prstGeom prst="rect">
            <a:avLst/>
          </a:prstGeom>
          <a:noFill/>
        </p:spPr>
        <p:txBody>
          <a:bodyPr wrap="square" rtlCol="0">
            <a:spAutoFit/>
          </a:bodyPr>
          <a:lstStyle/>
          <a:p>
            <a:pPr algn="r"/>
            <a:r>
              <a:rPr lang="en-US" b="1" dirty="0"/>
              <a:t> </a:t>
            </a:r>
            <a:r>
              <a:rPr lang="en-US" sz="3600" b="1" dirty="0"/>
              <a:t>EV Vehicle/Charging</a:t>
            </a:r>
            <a:r>
              <a:rPr lang="en-US" b="1" dirty="0"/>
              <a:t> </a:t>
            </a:r>
            <a:r>
              <a:rPr lang="en-US" sz="3600" b="1" dirty="0"/>
              <a:t>Demand Prediction</a:t>
            </a:r>
          </a:p>
          <a:p>
            <a:pPr algn="r"/>
            <a:endParaRPr lang="en-US" sz="3600" b="1" dirty="0">
              <a:solidFill>
                <a:schemeClr val="bg1"/>
              </a:solidFill>
              <a:latin typeface="Arial" panose="020B0604020202020204" pitchFamily="34" charset="0"/>
              <a:cs typeface="Arial" panose="020B0604020202020204" pitchFamily="34" charset="0"/>
            </a:endParaRPr>
          </a:p>
          <a:p>
            <a:pPr algn="r"/>
            <a:r>
              <a:rPr lang="en-US" sz="2000" b="1" dirty="0">
                <a:solidFill>
                  <a:schemeClr val="tx1">
                    <a:lumMod val="95000"/>
                    <a:lumOff val="5000"/>
                  </a:schemeClr>
                </a:solidFill>
                <a:latin typeface="Arial" panose="020B0604020202020204" pitchFamily="34" charset="0"/>
                <a:cs typeface="Arial" panose="020B0604020202020204" pitchFamily="34" charset="0"/>
              </a:rPr>
              <a:t>Name: Kritika Chauhan</a:t>
            </a:r>
            <a:endParaRPr lang="en-US" sz="2000" dirty="0">
              <a:solidFill>
                <a:schemeClr val="bg1"/>
              </a:solidFill>
              <a:latin typeface="Arial" panose="020B0604020202020204" pitchFamily="34" charset="0"/>
              <a:cs typeface="Arial" panose="020B0604020202020204" pitchFamily="34" charset="0"/>
            </a:endParaRPr>
          </a:p>
          <a:p>
            <a:pPr algn="r"/>
            <a:r>
              <a:rPr lang="en-IN" sz="3600" dirty="0"/>
              <a:t> </a:t>
            </a:r>
            <a:r>
              <a:rPr lang="en-IN" sz="1600" b="1" dirty="0"/>
              <a:t>AICTE Student ID:STU6858ffc3a66481750663107</a:t>
            </a:r>
            <a:endParaRPr lang="en-US" sz="1600" b="1" dirty="0">
              <a:solidFill>
                <a:schemeClr val="bg1"/>
              </a:solidFill>
              <a:latin typeface="Arial" panose="020B0604020202020204" pitchFamily="34" charset="0"/>
              <a:cs typeface="Arial" panose="020B0604020202020204" pitchFamily="34" charset="0"/>
            </a:endParaRPr>
          </a:p>
          <a:p>
            <a:pPr algn="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7345926" cy="7294305"/>
          </a:xfrm>
          <a:prstGeom prst="rect">
            <a:avLst/>
          </a:prstGeom>
          <a:noFill/>
        </p:spPr>
        <p:txBody>
          <a:bodyPr wrap="square">
            <a:spAutoFit/>
          </a:bodyPr>
          <a:lstStyle/>
          <a:p>
            <a:r>
              <a:rPr lang="en-IN" sz="2000" b="1" dirty="0">
                <a:solidFill>
                  <a:srgbClr val="213163"/>
                </a:solidFill>
              </a:rPr>
              <a:t>Learning Objectives</a:t>
            </a:r>
          </a:p>
          <a:p>
            <a:endParaRPr lang="en-IN" sz="2000" b="1" dirty="0">
              <a:solidFill>
                <a:srgbClr val="213163"/>
              </a:solidFill>
            </a:endParaRPr>
          </a:p>
          <a:p>
            <a:r>
              <a:rPr lang="en-US" sz="1600" b="1" dirty="0">
                <a:solidFill>
                  <a:srgbClr val="213163"/>
                </a:solidFill>
              </a:rPr>
              <a:t>1.cleaned, transformed, and arranged disorganized EV adoption data into a format that could be used, gaining practical experience in preparing real-world datasets.</a:t>
            </a:r>
            <a:endParaRPr lang="en-IN" sz="1600" b="1" dirty="0">
              <a:solidFill>
                <a:srgbClr val="213163"/>
              </a:solidFill>
            </a:endParaRPr>
          </a:p>
          <a:p>
            <a:endParaRPr lang="en-IN" sz="1600" b="1" dirty="0">
              <a:solidFill>
                <a:srgbClr val="213163"/>
              </a:solidFill>
            </a:endParaRPr>
          </a:p>
          <a:p>
            <a:r>
              <a:rPr lang="en-US" sz="1600" b="1" dirty="0">
                <a:solidFill>
                  <a:srgbClr val="213163"/>
                </a:solidFill>
              </a:rPr>
              <a:t>2.learned how to build useful features for the model to comprehend trends over time, such as time lags, growth rate, and moving averages.</a:t>
            </a:r>
            <a:endParaRPr lang="en-IN" sz="1600" b="1" dirty="0">
              <a:solidFill>
                <a:srgbClr val="213163"/>
              </a:solidFill>
            </a:endParaRPr>
          </a:p>
          <a:p>
            <a:endParaRPr lang="en-IN" sz="2000" dirty="0">
              <a:solidFill>
                <a:srgbClr val="213163"/>
              </a:solidFill>
              <a:latin typeface="+mn-lt"/>
            </a:endParaRPr>
          </a:p>
          <a:p>
            <a:r>
              <a:rPr lang="en-IN" sz="1600" dirty="0">
                <a:solidFill>
                  <a:srgbClr val="213163"/>
                </a:solidFill>
                <a:latin typeface="+mn-lt"/>
              </a:rPr>
              <a:t>3.</a:t>
            </a:r>
            <a:r>
              <a:rPr lang="en-US" sz="1600" dirty="0">
                <a:solidFill>
                  <a:srgbClr val="213163"/>
                </a:solidFill>
                <a:latin typeface="+mn-lt"/>
              </a:rPr>
              <a:t> created and optimized a Random Forest Regression model to produce accurate forecasts regarding the trends in the adoption of electric vehicles in the future.</a:t>
            </a:r>
          </a:p>
          <a:p>
            <a:endParaRPr lang="en-IN" sz="1600" dirty="0">
              <a:solidFill>
                <a:srgbClr val="213163"/>
              </a:solidFill>
              <a:latin typeface="+mn-lt"/>
            </a:endParaRPr>
          </a:p>
          <a:p>
            <a:r>
              <a:rPr lang="en-US" sz="1600" dirty="0">
                <a:solidFill>
                  <a:srgbClr val="213163"/>
                </a:solidFill>
                <a:latin typeface="+mn-lt"/>
              </a:rPr>
              <a:t>4.developed the ability to predict several months in the future using autoregressive techniques, in which each prediction influences the one before it.</a:t>
            </a:r>
            <a:endParaRPr lang="en-IN" sz="1600" dirty="0">
              <a:solidFill>
                <a:srgbClr val="213163"/>
              </a:solidFill>
              <a:latin typeface="+mn-lt"/>
            </a:endParaRPr>
          </a:p>
          <a:p>
            <a:endParaRPr lang="en-IN" sz="2000" dirty="0">
              <a:solidFill>
                <a:srgbClr val="213163"/>
              </a:solidFill>
            </a:endParaRPr>
          </a:p>
          <a:p>
            <a:endParaRPr lang="en-IN" sz="2000" dirty="0">
              <a:solidFill>
                <a:srgbClr val="213163"/>
              </a:solidFill>
            </a:endParaRPr>
          </a:p>
          <a:p>
            <a:endParaRPr lang="en-IN" sz="2000" dirty="0">
              <a:solidFill>
                <a:srgbClr val="213163"/>
              </a:solidFill>
            </a:endParaRPr>
          </a:p>
          <a:p>
            <a:endParaRPr lang="en-IN" sz="2000" dirty="0">
              <a:solidFill>
                <a:srgbClr val="213163"/>
              </a:solidFill>
            </a:endParaRPr>
          </a:p>
          <a:p>
            <a:endParaRPr lang="en-IN" sz="2000" dirty="0">
              <a:solidFill>
                <a:srgbClr val="213163"/>
              </a:solidFill>
            </a:endParaRPr>
          </a:p>
          <a:p>
            <a:endParaRPr lang="en-IN" sz="2000" dirty="0">
              <a:solidFill>
                <a:srgbClr val="213163"/>
              </a:solidFill>
            </a:endParaRPr>
          </a:p>
          <a:p>
            <a:endParaRPr lang="en-IN" sz="2000" dirty="0">
              <a:solidFill>
                <a:srgbClr val="213163"/>
              </a:solidFill>
            </a:endParaRPr>
          </a:p>
          <a:p>
            <a:endParaRPr lang="en-IN" sz="2000" dirty="0">
              <a:solidFill>
                <a:srgbClr val="213163"/>
              </a:solidFill>
            </a:endParaRPr>
          </a:p>
          <a:p>
            <a:endParaRPr lang="en-IN" sz="2000" dirty="0">
              <a:solidFill>
                <a:srgbClr val="213163"/>
              </a:solidFill>
            </a:endParaRPr>
          </a:p>
          <a:p>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87832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401339" y="1431235"/>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3"/>
            <a:ext cx="11934246" cy="2923877"/>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a:p>
            <a:endParaRPr lang="en-IN" sz="2000" b="1" dirty="0">
              <a:solidFill>
                <a:srgbClr val="213163"/>
              </a:solidFill>
            </a:endParaRPr>
          </a:p>
          <a:p>
            <a:r>
              <a:rPr lang="en-IN" sz="1600" b="1" dirty="0">
                <a:solidFill>
                  <a:srgbClr val="213163"/>
                </a:solidFill>
              </a:rPr>
              <a:t>Python – Core programming language used for data processing, model building, and forecasting.</a:t>
            </a:r>
          </a:p>
          <a:p>
            <a:endParaRPr lang="en-IN" sz="1600" b="1" dirty="0">
              <a:solidFill>
                <a:srgbClr val="213163"/>
              </a:solidFill>
            </a:endParaRPr>
          </a:p>
          <a:p>
            <a:r>
              <a:rPr lang="en-IN" sz="1600" b="1" dirty="0">
                <a:solidFill>
                  <a:srgbClr val="213163"/>
                </a:solidFill>
              </a:rPr>
              <a:t>Pandas &amp; NumPy – For data manipulation, cleaning, and handling time series transformations.</a:t>
            </a:r>
          </a:p>
          <a:p>
            <a:endParaRPr lang="en-IN" sz="1600" b="1" dirty="0">
              <a:solidFill>
                <a:srgbClr val="213163"/>
              </a:solidFill>
            </a:endParaRPr>
          </a:p>
          <a:p>
            <a:r>
              <a:rPr lang="en-IN" sz="1600" b="1" dirty="0">
                <a:solidFill>
                  <a:srgbClr val="213163"/>
                </a:solidFill>
              </a:rPr>
              <a:t>Matplotlib &amp; Seaborn – Used to visualize trends, comparisons, and predictions in a clear, understandable way.</a:t>
            </a:r>
          </a:p>
          <a:p>
            <a:endParaRPr lang="en-IN" sz="1600" b="1" dirty="0">
              <a:solidFill>
                <a:srgbClr val="213163"/>
              </a:solidFill>
            </a:endParaRPr>
          </a:p>
          <a:p>
            <a:r>
              <a:rPr lang="en-IN" sz="1600" b="1" dirty="0">
                <a:solidFill>
                  <a:srgbClr val="213163"/>
                </a:solidFill>
              </a:rPr>
              <a:t>Scikit-learn – Used for building the Random Forest Regression model and tuning it with </a:t>
            </a:r>
            <a:r>
              <a:rPr lang="en-IN" sz="1600" b="1" dirty="0" err="1">
                <a:solidFill>
                  <a:srgbClr val="213163"/>
                </a:solidFill>
              </a:rPr>
              <a:t>RandomizedSearchCV</a:t>
            </a:r>
            <a:r>
              <a:rPr lang="en-IN" sz="1600" b="1" dirty="0">
                <a:solidFill>
                  <a:srgbClr val="213163"/>
                </a:solidFill>
              </a:rPr>
              <a:t>.</a:t>
            </a:r>
          </a:p>
          <a:p>
            <a:endParaRPr lang="en-IN" sz="1600" b="1" dirty="0">
              <a:solidFill>
                <a:srgbClr val="213163"/>
              </a:solidFill>
            </a:endParaRPr>
          </a:p>
          <a:p>
            <a:r>
              <a:rPr lang="en-IN" sz="1600" b="1" dirty="0">
                <a:solidFill>
                  <a:srgbClr val="213163"/>
                </a:solidFill>
              </a:rPr>
              <a:t>Google </a:t>
            </a:r>
            <a:r>
              <a:rPr lang="en-IN" sz="1600" b="1" dirty="0" err="1">
                <a:solidFill>
                  <a:srgbClr val="213163"/>
                </a:solidFill>
              </a:rPr>
              <a:t>Colab</a:t>
            </a:r>
            <a:r>
              <a:rPr lang="en-IN" sz="1600" b="1" dirty="0">
                <a:solidFill>
                  <a:srgbClr val="213163"/>
                </a:solidFill>
              </a:rPr>
              <a:t> – Interactive environment for writing, running, and testing code with visual outputs. </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5" y="1014656"/>
            <a:ext cx="11650649" cy="3170099"/>
          </a:xfrm>
          <a:prstGeom prst="rect">
            <a:avLst/>
          </a:prstGeom>
          <a:noFill/>
        </p:spPr>
        <p:txBody>
          <a:bodyPr wrap="square">
            <a:spAutoFit/>
          </a:bodyPr>
          <a:lstStyle/>
          <a:p>
            <a:r>
              <a:rPr lang="en-US" sz="2000" b="1" dirty="0">
                <a:solidFill>
                  <a:srgbClr val="213163"/>
                </a:solidFill>
              </a:rPr>
              <a:t>Methodology</a:t>
            </a:r>
          </a:p>
          <a:p>
            <a:endParaRPr lang="en-US" sz="2000" b="1" dirty="0">
              <a:solidFill>
                <a:srgbClr val="213163"/>
              </a:solidFill>
            </a:endParaRPr>
          </a:p>
          <a:p>
            <a:r>
              <a:rPr lang="en-US" sz="1600" b="1" dirty="0">
                <a:solidFill>
                  <a:srgbClr val="213163"/>
                </a:solidFill>
              </a:rPr>
              <a:t>1.looked for patterns and missing values in the monthly EV adoption data.</a:t>
            </a:r>
          </a:p>
          <a:p>
            <a:endParaRPr lang="en-US" sz="1600" b="1" dirty="0">
              <a:solidFill>
                <a:srgbClr val="213163"/>
              </a:solidFill>
            </a:endParaRPr>
          </a:p>
          <a:p>
            <a:r>
              <a:rPr lang="en-US" sz="1600" b="1" dirty="0">
                <a:solidFill>
                  <a:srgbClr val="213163"/>
                </a:solidFill>
              </a:rPr>
              <a:t>2.developed time-based features such as lag values and moving averages.</a:t>
            </a:r>
          </a:p>
          <a:p>
            <a:endParaRPr lang="en-US" sz="1600" b="1" dirty="0">
              <a:solidFill>
                <a:srgbClr val="213163"/>
              </a:solidFill>
            </a:endParaRPr>
          </a:p>
          <a:p>
            <a:r>
              <a:rPr lang="en-US" sz="1600" b="1" dirty="0">
                <a:solidFill>
                  <a:srgbClr val="213163"/>
                </a:solidFill>
              </a:rPr>
              <a:t>3.used </a:t>
            </a:r>
            <a:r>
              <a:rPr lang="en-US" sz="1600" b="1" dirty="0" err="1">
                <a:solidFill>
                  <a:srgbClr val="213163"/>
                </a:solidFill>
              </a:rPr>
              <a:t>RandomizedSearchCV</a:t>
            </a:r>
            <a:r>
              <a:rPr lang="en-US" sz="1600" b="1" dirty="0">
                <a:solidFill>
                  <a:srgbClr val="213163"/>
                </a:solidFill>
              </a:rPr>
              <a:t> to fine-tune a Random Forest Regressor after it had been trained.</a:t>
            </a:r>
          </a:p>
          <a:p>
            <a:endParaRPr lang="en-US" sz="1600" b="1" dirty="0">
              <a:solidFill>
                <a:srgbClr val="213163"/>
              </a:solidFill>
            </a:endParaRPr>
          </a:p>
          <a:p>
            <a:r>
              <a:rPr lang="en-US" sz="1600" b="1" dirty="0">
                <a:solidFill>
                  <a:srgbClr val="213163"/>
                </a:solidFill>
              </a:rPr>
              <a:t>4.forecasted future EV adoption month by month using an autoregressive approach.</a:t>
            </a:r>
          </a:p>
          <a:p>
            <a:endParaRPr lang="en-US" sz="1600" b="1" dirty="0">
              <a:solidFill>
                <a:srgbClr val="213163"/>
              </a:solidFill>
            </a:endParaRPr>
          </a:p>
          <a:p>
            <a:r>
              <a:rPr lang="en-US" sz="1600" b="1" dirty="0">
                <a:solidFill>
                  <a:srgbClr val="213163"/>
                </a:solidFill>
              </a:rPr>
              <a:t>5.assessed the model's performance and displayed the differences between the actual and expected outcomes.</a:t>
            </a:r>
          </a:p>
          <a:p>
            <a:r>
              <a:rPr lang="en-US" sz="1600" b="1" dirty="0">
                <a:solidFill>
                  <a:srgbClr val="213163"/>
                </a:solidFill>
              </a:rPr>
              <a:t> `</a:t>
            </a:r>
            <a:endParaRPr lang="en-IN" sz="1600" dirty="0">
              <a:solidFill>
                <a:srgbClr val="213163"/>
              </a:solidFill>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3" y="1054411"/>
            <a:ext cx="11600291" cy="1446550"/>
          </a:xfrm>
          <a:prstGeom prst="rect">
            <a:avLst/>
          </a:prstGeom>
          <a:noFill/>
        </p:spPr>
        <p:txBody>
          <a:bodyPr wrap="square">
            <a:spAutoFit/>
          </a:bodyPr>
          <a:lstStyle/>
          <a:p>
            <a:r>
              <a:rPr lang="en-US" sz="2000" b="1" dirty="0">
                <a:solidFill>
                  <a:srgbClr val="213163"/>
                </a:solidFill>
              </a:rPr>
              <a:t>Problem Statement:</a:t>
            </a:r>
          </a:p>
          <a:p>
            <a:endParaRPr lang="en-US" sz="2000" b="1" dirty="0">
              <a:solidFill>
                <a:srgbClr val="213163"/>
              </a:solidFill>
            </a:endParaRPr>
          </a:p>
          <a:p>
            <a:r>
              <a:rPr lang="en-US" sz="1600" dirty="0"/>
              <a:t>Using the electric vehicle dataset (which includes information on EV populations, vehicle types, and possibly historical charging usage), create a model to forecast future EV adoption. For example, predict the number of electric vehicles in upcoming years based on the trends in the data.</a:t>
            </a:r>
            <a:r>
              <a:rPr lang="en-US" sz="1600" b="1" dirty="0">
                <a:solidFill>
                  <a:srgbClr val="213163"/>
                </a:solidFill>
              </a:rPr>
              <a:t>  </a:t>
            </a:r>
            <a:endParaRPr lang="en-IN" sz="1600" b="1" dirty="0">
              <a:solidFill>
                <a:srgbClr val="213163"/>
              </a:solidFill>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BDBDE595-31F2-CCA2-3E4D-13B2150BD553}"/>
              </a:ext>
            </a:extLst>
          </p:cNvPr>
          <p:cNvSpPr txBox="1"/>
          <p:nvPr/>
        </p:nvSpPr>
        <p:spPr>
          <a:xfrm>
            <a:off x="255103" y="1560635"/>
            <a:ext cx="11624145" cy="1077218"/>
          </a:xfrm>
          <a:prstGeom prst="rect">
            <a:avLst/>
          </a:prstGeom>
          <a:noFill/>
        </p:spPr>
        <p:txBody>
          <a:bodyPr wrap="square">
            <a:spAutoFit/>
          </a:bodyPr>
          <a:lstStyle/>
          <a:p>
            <a:r>
              <a:rPr lang="en-US" sz="1600" dirty="0"/>
              <a:t>To evaluate the data and make precise predictions, we employed a machine learning classification model (such as Random Forest) in this project. Using input features, this model aids in pattern recognition and decision-making. Its ability to handle both numerical and categorical data and produce definite results makes it effective. By increasing prediction speed and accuracy, this model makes the system dependable and effective for real-time applications.</a:t>
            </a:r>
            <a:endParaRPr lang="en-IN" sz="1600" dirty="0"/>
          </a:p>
        </p:txBody>
      </p:sp>
      <p:sp>
        <p:nvSpPr>
          <p:cNvPr id="6" name="TextBox 5">
            <a:extLst>
              <a:ext uri="{FF2B5EF4-FFF2-40B4-BE49-F238E27FC236}">
                <a16:creationId xmlns:a16="http://schemas.microsoft.com/office/drawing/2014/main" id="{4B42826E-FD58-67B1-7681-0823C16A0E33}"/>
              </a:ext>
            </a:extLst>
          </p:cNvPr>
          <p:cNvSpPr txBox="1"/>
          <p:nvPr/>
        </p:nvSpPr>
        <p:spPr>
          <a:xfrm>
            <a:off x="0" y="5803588"/>
            <a:ext cx="9994790" cy="379656"/>
          </a:xfrm>
          <a:prstGeom prst="rect">
            <a:avLst/>
          </a:prstGeom>
          <a:noFill/>
        </p:spPr>
        <p:txBody>
          <a:bodyPr wrap="square">
            <a:spAutoFit/>
          </a:bodyPr>
          <a:lstStyle/>
          <a:p>
            <a:r>
              <a:rPr lang="en-IN" dirty="0"/>
              <a:t>https://github.com/Kritika-2197/EV_Charging.git</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6" name="Picture 5">
            <a:extLst>
              <a:ext uri="{FF2B5EF4-FFF2-40B4-BE49-F238E27FC236}">
                <a16:creationId xmlns:a16="http://schemas.microsoft.com/office/drawing/2014/main" id="{B366B1DB-0083-E138-E1E1-6B4F95F8378A}"/>
              </a:ext>
            </a:extLst>
          </p:cNvPr>
          <p:cNvPicPr>
            <a:picLocks noChangeAspect="1"/>
          </p:cNvPicPr>
          <p:nvPr/>
        </p:nvPicPr>
        <p:blipFill>
          <a:blip r:embed="rId2"/>
          <a:stretch>
            <a:fillRect/>
          </a:stretch>
        </p:blipFill>
        <p:spPr>
          <a:xfrm>
            <a:off x="0" y="1454522"/>
            <a:ext cx="5279666" cy="3512958"/>
          </a:xfrm>
          <a:prstGeom prst="rect">
            <a:avLst/>
          </a:prstGeom>
        </p:spPr>
      </p:pic>
      <p:pic>
        <p:nvPicPr>
          <p:cNvPr id="8" name="Picture 7">
            <a:extLst>
              <a:ext uri="{FF2B5EF4-FFF2-40B4-BE49-F238E27FC236}">
                <a16:creationId xmlns:a16="http://schemas.microsoft.com/office/drawing/2014/main" id="{090A9317-A304-46D9-C679-9E88DB7E2A46}"/>
              </a:ext>
            </a:extLst>
          </p:cNvPr>
          <p:cNvPicPr>
            <a:picLocks noChangeAspect="1"/>
          </p:cNvPicPr>
          <p:nvPr/>
        </p:nvPicPr>
        <p:blipFill>
          <a:blip r:embed="rId3"/>
          <a:stretch>
            <a:fillRect/>
          </a:stretch>
        </p:blipFill>
        <p:spPr>
          <a:xfrm>
            <a:off x="5359178" y="2215750"/>
            <a:ext cx="6832822" cy="2426499"/>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D58FA-6444-04A5-D8F6-F093D161F53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2E0C331-364B-41EF-2EAF-6C16262AE7BB}"/>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a:extLst>
              <a:ext uri="{FF2B5EF4-FFF2-40B4-BE49-F238E27FC236}">
                <a16:creationId xmlns:a16="http://schemas.microsoft.com/office/drawing/2014/main" id="{85919636-C264-DC61-4567-4C7A7F8ABE28}"/>
              </a:ext>
            </a:extLst>
          </p:cNvPr>
          <p:cNvPicPr>
            <a:picLocks noChangeAspect="1"/>
          </p:cNvPicPr>
          <p:nvPr/>
        </p:nvPicPr>
        <p:blipFill>
          <a:blip r:embed="rId2"/>
          <a:stretch>
            <a:fillRect/>
          </a:stretch>
        </p:blipFill>
        <p:spPr>
          <a:xfrm>
            <a:off x="0" y="1583528"/>
            <a:ext cx="12192000" cy="4120314"/>
          </a:xfrm>
          <a:prstGeom prst="rect">
            <a:avLst/>
          </a:prstGeom>
        </p:spPr>
      </p:pic>
    </p:spTree>
    <p:extLst>
      <p:ext uri="{BB962C8B-B14F-4D97-AF65-F5344CB8AC3E}">
        <p14:creationId xmlns:p14="http://schemas.microsoft.com/office/powerpoint/2010/main" val="360178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523BFC81-F795-6C43-6233-45322CCAC08E}"/>
              </a:ext>
            </a:extLst>
          </p:cNvPr>
          <p:cNvSpPr txBox="1"/>
          <p:nvPr/>
        </p:nvSpPr>
        <p:spPr>
          <a:xfrm>
            <a:off x="153062" y="1493465"/>
            <a:ext cx="11527403" cy="2226507"/>
          </a:xfrm>
          <a:prstGeom prst="rect">
            <a:avLst/>
          </a:prstGeom>
          <a:noFill/>
        </p:spPr>
        <p:txBody>
          <a:bodyPr wrap="square">
            <a:spAutoFit/>
          </a:bodyPr>
          <a:lstStyle/>
          <a:p>
            <a:r>
              <a:rPr lang="en-US" sz="1600" dirty="0"/>
              <a:t>The project effectively used Random Forest to forecast EV adoption trends. With proper feature engineering and model tuning, accurate predictions were achieved. These insights can help in planning sustainable transport strategies and support EV infrastructure growth.</a:t>
            </a:r>
          </a:p>
          <a:p>
            <a:endParaRPr lang="en-US" dirty="0"/>
          </a:p>
          <a:p>
            <a:r>
              <a:rPr lang="en-US" b="1" dirty="0"/>
              <a:t>Future Scope </a:t>
            </a:r>
          </a:p>
          <a:p>
            <a:r>
              <a:rPr lang="en-US" sz="1600" dirty="0"/>
              <a:t>Add external factors like fuel prices and subsidies.</a:t>
            </a:r>
          </a:p>
          <a:p>
            <a:r>
              <a:rPr lang="en-US" sz="1600" dirty="0"/>
              <a:t>Try advanced models like </a:t>
            </a:r>
            <a:r>
              <a:rPr lang="en-US" sz="1600" dirty="0" err="1"/>
              <a:t>XGBoost</a:t>
            </a:r>
            <a:r>
              <a:rPr lang="en-US" sz="1600" dirty="0"/>
              <a:t> or LSTM</a:t>
            </a:r>
            <a:r>
              <a:rPr lang="en-US" dirty="0"/>
              <a:t>.</a:t>
            </a:r>
          </a:p>
          <a:p>
            <a:endParaRPr lang="en-IN"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72</TotalTime>
  <Words>519</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Kunal Chauhan</cp:lastModifiedBy>
  <cp:revision>5</cp:revision>
  <dcterms:created xsi:type="dcterms:W3CDTF">2024-12-31T09:40:01Z</dcterms:created>
  <dcterms:modified xsi:type="dcterms:W3CDTF">2025-08-02T16:49:28Z</dcterms:modified>
</cp:coreProperties>
</file>