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59" r:id="rId9"/>
    <p:sldId id="272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Monda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5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6" name="Shape 86"/>
          <p:cNvCxnSpPr/>
          <p:nvPr/>
        </p:nvCxnSpPr>
        <p:spPr>
          <a:xfrm>
            <a:off x="2895600" y="5768204"/>
            <a:ext cx="6400800" cy="0"/>
          </a:xfrm>
          <a:prstGeom prst="straightConnector1">
            <a:avLst/>
          </a:prstGeom>
          <a:noFill/>
          <a:ln w="9525" cap="flat" cmpd="sng">
            <a:solidFill>
              <a:srgbClr val="36455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l="1278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4552"/>
              </a:buClr>
              <a:buSzPts val="5800"/>
              <a:buFont typeface="Calibri"/>
              <a:buNone/>
            </a:pPr>
            <a:r>
              <a:rPr lang="en-US" sz="5800" b="1" i="0" u="none" strike="noStrike" cap="none" dirty="0">
                <a:solidFill>
                  <a:srgbClr val="364552"/>
                </a:solidFill>
                <a:latin typeface="Calibri"/>
                <a:ea typeface="Calibri"/>
                <a:cs typeface="Calibri"/>
                <a:sym typeface="Calibri"/>
              </a:rPr>
              <a:t>Toxic Comment Classification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4552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64552"/>
                </a:solidFill>
                <a:latin typeface="Calibri"/>
                <a:ea typeface="Calibri"/>
                <a:cs typeface="Calibri"/>
                <a:sym typeface="Calibri"/>
              </a:rPr>
              <a:t>Team 4: Kritika, Shivani, Arvind, Ishan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5400000" flipH="1">
            <a:off x="11364494" y="6331534"/>
            <a:ext cx="558153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11396180" y="6476214"/>
            <a:ext cx="49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0 9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177504" y="259249"/>
            <a:ext cx="544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Toxic Comment Classification</a:t>
            </a:r>
            <a:endParaRPr/>
          </a:p>
        </p:txBody>
      </p:sp>
      <p:grpSp>
        <p:nvGrpSpPr>
          <p:cNvPr id="241" name="Shape 241"/>
          <p:cNvGrpSpPr/>
          <p:nvPr/>
        </p:nvGrpSpPr>
        <p:grpSpPr>
          <a:xfrm>
            <a:off x="0" y="0"/>
            <a:ext cx="5966893" cy="892424"/>
            <a:chOff x="-17" y="305928"/>
            <a:chExt cx="5336159" cy="892424"/>
          </a:xfrm>
        </p:grpSpPr>
        <p:grpSp>
          <p:nvGrpSpPr>
            <p:cNvPr id="242" name="Shape 242"/>
            <p:cNvGrpSpPr/>
            <p:nvPr/>
          </p:nvGrpSpPr>
          <p:grpSpPr>
            <a:xfrm>
              <a:off x="-17" y="305928"/>
              <a:ext cx="5336159" cy="892424"/>
              <a:chOff x="477671" y="423081"/>
              <a:chExt cx="3455390" cy="573206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" name="Shape 245"/>
            <p:cNvSpPr txBox="1"/>
            <p:nvPr/>
          </p:nvSpPr>
          <p:spPr>
            <a:xfrm>
              <a:off x="158737" y="367294"/>
              <a:ext cx="48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/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158736" y="846652"/>
              <a:ext cx="487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2F2F2"/>
                  </a:solidFill>
                </a:rPr>
                <a:t>Results</a:t>
              </a: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06AAE9A-9ED1-4B0C-8693-49B19B7C0A26}"/>
              </a:ext>
            </a:extLst>
          </p:cNvPr>
          <p:cNvSpPr/>
          <p:nvPr/>
        </p:nvSpPr>
        <p:spPr>
          <a:xfrm>
            <a:off x="1302026" y="1063487"/>
            <a:ext cx="191825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AE83C-4B3E-42BC-AAD9-98D620A8B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332891"/>
            <a:ext cx="3020537" cy="2154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A3100-9076-4C77-8CEE-E4AE832A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14" y="1292087"/>
            <a:ext cx="2671953" cy="22630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9C8C35-FE3B-444E-AAD7-645301D4E8E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7" y="3528389"/>
            <a:ext cx="2007703" cy="15060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83D5F3-102B-4830-9C6C-A89C6792864E}"/>
              </a:ext>
            </a:extLst>
          </p:cNvPr>
          <p:cNvSpPr/>
          <p:nvPr/>
        </p:nvSpPr>
        <p:spPr>
          <a:xfrm>
            <a:off x="5309110" y="1063487"/>
            <a:ext cx="191825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01636-E2C4-4410-B5E3-E4D42361B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979" y="1332891"/>
            <a:ext cx="3187551" cy="21954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D4A783-5527-442C-8915-EE323A3F4F65}"/>
              </a:ext>
            </a:extLst>
          </p:cNvPr>
          <p:cNvSpPr/>
          <p:nvPr/>
        </p:nvSpPr>
        <p:spPr>
          <a:xfrm>
            <a:off x="8557591" y="848524"/>
            <a:ext cx="3187551" cy="471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3-BEST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7F9FE-DF13-406D-B975-F802132E9F6F}"/>
              </a:ext>
            </a:extLst>
          </p:cNvPr>
          <p:cNvSpPr/>
          <p:nvPr/>
        </p:nvSpPr>
        <p:spPr>
          <a:xfrm>
            <a:off x="8378687" y="1332891"/>
            <a:ext cx="3438939" cy="215469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95ACEF-5987-4BF6-9A0B-376D769A71C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3" y="5168348"/>
            <a:ext cx="2077278" cy="14105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A85DE6-71B2-4E9F-94D6-BC3CDFCC85A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75" y="5240800"/>
            <a:ext cx="1918252" cy="12354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896E7B-4535-4D31-976C-0F73A8383CA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680" y="3639204"/>
            <a:ext cx="2077404" cy="13477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2C4289E-6D84-4C14-9114-6E57A290EADF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81" y="5240800"/>
            <a:ext cx="2007703" cy="13381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08BD9A-E933-4E91-B218-CB36E6B808F5}"/>
              </a:ext>
            </a:extLst>
          </p:cNvPr>
          <p:cNvSpPr/>
          <p:nvPr/>
        </p:nvSpPr>
        <p:spPr>
          <a:xfrm>
            <a:off x="1649896" y="5034428"/>
            <a:ext cx="566530" cy="13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toxic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E91DCC-3B01-4288-AA45-5DBB1F450451}"/>
              </a:ext>
            </a:extLst>
          </p:cNvPr>
          <p:cNvSpPr/>
          <p:nvPr/>
        </p:nvSpPr>
        <p:spPr>
          <a:xfrm>
            <a:off x="1674744" y="6611568"/>
            <a:ext cx="566530" cy="13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8AAA5C-572F-4FB3-A6DD-B47CA6A9B537}"/>
              </a:ext>
            </a:extLst>
          </p:cNvPr>
          <p:cNvSpPr/>
          <p:nvPr/>
        </p:nvSpPr>
        <p:spPr>
          <a:xfrm>
            <a:off x="5812735" y="5017163"/>
            <a:ext cx="985630" cy="13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Threat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FA6C78-167D-427B-9193-527DF78A67D9}"/>
              </a:ext>
            </a:extLst>
          </p:cNvPr>
          <p:cNvSpPr/>
          <p:nvPr/>
        </p:nvSpPr>
        <p:spPr>
          <a:xfrm>
            <a:off x="5897217" y="6544608"/>
            <a:ext cx="761999" cy="172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Obscene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F26DEF-DF1A-409F-968D-E52D2554AA9E}"/>
              </a:ext>
            </a:extLst>
          </p:cNvPr>
          <p:cNvSpPr/>
          <p:nvPr/>
        </p:nvSpPr>
        <p:spPr>
          <a:xfrm>
            <a:off x="9783397" y="5027804"/>
            <a:ext cx="985630" cy="13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Severe toxic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2790FA-0F8B-474B-9490-C8BC06F5C972}"/>
              </a:ext>
            </a:extLst>
          </p:cNvPr>
          <p:cNvSpPr/>
          <p:nvPr/>
        </p:nvSpPr>
        <p:spPr>
          <a:xfrm>
            <a:off x="10091513" y="6568367"/>
            <a:ext cx="566530" cy="13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Insult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D1DABA0-CF80-42B4-A0A5-5A694F0ECC92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80" y="3631242"/>
            <a:ext cx="2322787" cy="133622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 rot="5400000" flipH="1">
            <a:off x="11364494" y="6331534"/>
            <a:ext cx="558153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1396180" y="6476214"/>
            <a:ext cx="49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dirty="0"/>
          </a:p>
        </p:txBody>
      </p:sp>
      <p:sp>
        <p:nvSpPr>
          <p:cNvPr id="253" name="Shape 253"/>
          <p:cNvSpPr txBox="1"/>
          <p:nvPr/>
        </p:nvSpPr>
        <p:spPr>
          <a:xfrm>
            <a:off x="177504" y="259249"/>
            <a:ext cx="544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Toxic Comment Classification</a:t>
            </a:r>
            <a:endParaRPr dirty="0"/>
          </a:p>
        </p:txBody>
      </p:sp>
      <p:grpSp>
        <p:nvGrpSpPr>
          <p:cNvPr id="255" name="Shape 255"/>
          <p:cNvGrpSpPr/>
          <p:nvPr/>
        </p:nvGrpSpPr>
        <p:grpSpPr>
          <a:xfrm>
            <a:off x="0" y="0"/>
            <a:ext cx="5966893" cy="892424"/>
            <a:chOff x="-17" y="305928"/>
            <a:chExt cx="5336159" cy="892424"/>
          </a:xfrm>
        </p:grpSpPr>
        <p:grpSp>
          <p:nvGrpSpPr>
            <p:cNvPr id="256" name="Shape 256"/>
            <p:cNvGrpSpPr/>
            <p:nvPr/>
          </p:nvGrpSpPr>
          <p:grpSpPr>
            <a:xfrm>
              <a:off x="-17" y="305928"/>
              <a:ext cx="5336159" cy="892424"/>
              <a:chOff x="477671" y="423081"/>
              <a:chExt cx="3455390" cy="573206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Shape 259"/>
            <p:cNvSpPr txBox="1"/>
            <p:nvPr/>
          </p:nvSpPr>
          <p:spPr>
            <a:xfrm>
              <a:off x="158737" y="367294"/>
              <a:ext cx="48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 dirty="0"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158736" y="846652"/>
              <a:ext cx="487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2F2F2"/>
                  </a:solidFill>
                </a:rPr>
                <a:t>Model Predictions</a:t>
              </a:r>
              <a:endParaRPr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73BF78D-D69B-4CFB-9B16-1CCA701D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7" y="2132576"/>
            <a:ext cx="11753987" cy="4462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F54D5C-E8DD-44B4-8EDE-DA9A3CC40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09" b="12857"/>
          <a:stretch/>
        </p:blipFill>
        <p:spPr>
          <a:xfrm>
            <a:off x="7851913" y="1719465"/>
            <a:ext cx="4170431" cy="334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7056D-14B2-409D-B394-85884E445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56" y="3184343"/>
            <a:ext cx="11753988" cy="558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2DFD3-02C0-4DA4-9F62-D4B8B4FEB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678" y="2860347"/>
            <a:ext cx="4458666" cy="446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9596E-5251-4CD1-A169-F1F84C646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504" y="5896362"/>
            <a:ext cx="11844840" cy="369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A6C8E-E470-4729-8A4B-70C928381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3678" y="5605670"/>
            <a:ext cx="4450818" cy="292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322E68-AB45-484D-9058-F3ADCEECE5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356" y="4549844"/>
            <a:ext cx="11746140" cy="434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E544A-E985-4A1B-978A-2219B6430B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1526" y="4175382"/>
            <a:ext cx="4450818" cy="434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749FA8-27F1-4F30-81A9-E5A5D32C1E58}"/>
              </a:ext>
            </a:extLst>
          </p:cNvPr>
          <p:cNvSpPr/>
          <p:nvPr/>
        </p:nvSpPr>
        <p:spPr>
          <a:xfrm>
            <a:off x="3438940" y="5141309"/>
            <a:ext cx="4760843" cy="2997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Misclassified Comments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5A3338-A608-4239-A595-F97F7CD2777B}"/>
              </a:ext>
            </a:extLst>
          </p:cNvPr>
          <p:cNvSpPr/>
          <p:nvPr/>
        </p:nvSpPr>
        <p:spPr>
          <a:xfrm>
            <a:off x="3438940" y="1033253"/>
            <a:ext cx="4760843" cy="2997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Accurately Classified Comments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3F731-A17A-4D44-948A-B28DEE19CD97}"/>
              </a:ext>
            </a:extLst>
          </p:cNvPr>
          <p:cNvSpPr/>
          <p:nvPr/>
        </p:nvSpPr>
        <p:spPr>
          <a:xfrm>
            <a:off x="268356" y="1886858"/>
            <a:ext cx="1401418" cy="245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Toxic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BFAA07-B29A-471A-812E-67E2E45B1BFE}"/>
              </a:ext>
            </a:extLst>
          </p:cNvPr>
          <p:cNvSpPr/>
          <p:nvPr/>
        </p:nvSpPr>
        <p:spPr>
          <a:xfrm>
            <a:off x="268356" y="2921882"/>
            <a:ext cx="1401418" cy="245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Toxic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04CBEB-6CED-4555-88A2-5456EB5A2AA5}"/>
              </a:ext>
            </a:extLst>
          </p:cNvPr>
          <p:cNvSpPr/>
          <p:nvPr/>
        </p:nvSpPr>
        <p:spPr>
          <a:xfrm>
            <a:off x="268356" y="4300376"/>
            <a:ext cx="1401418" cy="245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Toxic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 rot="5400000" flipH="1">
            <a:off x="11364494" y="6331534"/>
            <a:ext cx="558153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1455814" y="6476214"/>
            <a:ext cx="49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/>
          </a:p>
        </p:txBody>
      </p:sp>
      <p:sp>
        <p:nvSpPr>
          <p:cNvPr id="267" name="Shape 267"/>
          <p:cNvSpPr txBox="1"/>
          <p:nvPr/>
        </p:nvSpPr>
        <p:spPr>
          <a:xfrm>
            <a:off x="177504" y="259249"/>
            <a:ext cx="544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Toxic Comment Classification</a:t>
            </a:r>
            <a:endParaRPr dirty="0"/>
          </a:p>
        </p:txBody>
      </p:sp>
      <p:grpSp>
        <p:nvGrpSpPr>
          <p:cNvPr id="269" name="Shape 269"/>
          <p:cNvGrpSpPr/>
          <p:nvPr/>
        </p:nvGrpSpPr>
        <p:grpSpPr>
          <a:xfrm>
            <a:off x="0" y="0"/>
            <a:ext cx="5966893" cy="892424"/>
            <a:chOff x="-17" y="305928"/>
            <a:chExt cx="5336159" cy="892424"/>
          </a:xfrm>
        </p:grpSpPr>
        <p:grpSp>
          <p:nvGrpSpPr>
            <p:cNvPr id="270" name="Shape 270"/>
            <p:cNvGrpSpPr/>
            <p:nvPr/>
          </p:nvGrpSpPr>
          <p:grpSpPr>
            <a:xfrm>
              <a:off x="-17" y="305928"/>
              <a:ext cx="5336159" cy="892424"/>
              <a:chOff x="477671" y="423081"/>
              <a:chExt cx="3455390" cy="573206"/>
            </a:xfrm>
          </p:grpSpPr>
          <p:sp>
            <p:nvSpPr>
              <p:cNvPr id="271" name="Shape 271"/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Shape 272"/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" name="Shape 273"/>
            <p:cNvSpPr txBox="1"/>
            <p:nvPr/>
          </p:nvSpPr>
          <p:spPr>
            <a:xfrm>
              <a:off x="158737" y="367294"/>
              <a:ext cx="48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 dirty="0"/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158736" y="846652"/>
              <a:ext cx="487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2F2F2"/>
                  </a:solidFill>
                </a:rPr>
                <a:t>Business Values</a:t>
              </a: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B306C6-E56B-4970-96E5-D1A76ED9FB13}"/>
              </a:ext>
            </a:extLst>
          </p:cNvPr>
          <p:cNvSpPr txBox="1"/>
          <p:nvPr/>
        </p:nvSpPr>
        <p:spPr>
          <a:xfrm>
            <a:off x="573523" y="1690062"/>
            <a:ext cx="114101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toxic free online conversations/ comments can make the overall discussion informative and enjoyable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Automated Approach to remove the toxic words will also help the users/researchers  to make efficient systems which can help them to  prevent the toxic communications on other platforms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open social media without toxic comments can make social media a place where everyone can express their thoughts freely and learn from other’s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Brand value of various firms are degraded specially because of the content that is shared on their platform.(  example : Facebook, YouTube, various social media platforms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1249604" y="1321176"/>
            <a:ext cx="9802834" cy="5104644"/>
            <a:chOff x="1249604" y="1321176"/>
            <a:chExt cx="9802834" cy="5104644"/>
          </a:xfrm>
        </p:grpSpPr>
        <p:cxnSp>
          <p:nvCxnSpPr>
            <p:cNvPr id="95" name="Shape 95"/>
            <p:cNvCxnSpPr/>
            <p:nvPr/>
          </p:nvCxnSpPr>
          <p:spPr>
            <a:xfrm rot="10800000" flipH="1">
              <a:off x="7517666" y="2445223"/>
              <a:ext cx="1298788" cy="1758287"/>
            </a:xfrm>
            <a:prstGeom prst="straightConnector1">
              <a:avLst/>
            </a:prstGeom>
            <a:noFill/>
            <a:ln w="136525" cap="flat" cmpd="sng">
              <a:solidFill>
                <a:srgbClr val="01B0CC">
                  <a:alpha val="6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90500" dist="38100" dir="2700000" algn="tl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96" name="Shape 96"/>
            <p:cNvCxnSpPr/>
            <p:nvPr/>
          </p:nvCxnSpPr>
          <p:spPr>
            <a:xfrm>
              <a:off x="6061771" y="3985145"/>
              <a:ext cx="1093985" cy="307075"/>
            </a:xfrm>
            <a:prstGeom prst="straightConnector1">
              <a:avLst/>
            </a:prstGeom>
            <a:noFill/>
            <a:ln w="136525" cap="flat" cmpd="sng">
              <a:solidFill>
                <a:srgbClr val="6E5BAA">
                  <a:alpha val="6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90500" dist="38100" dir="2700000" algn="tl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97" name="Shape 97"/>
            <p:cNvCxnSpPr>
              <a:stCxn id="98" idx="7"/>
            </p:cNvCxnSpPr>
            <p:nvPr/>
          </p:nvCxnSpPr>
          <p:spPr>
            <a:xfrm rot="10800000" flipH="1">
              <a:off x="2897741" y="2866050"/>
              <a:ext cx="1228800" cy="1427400"/>
            </a:xfrm>
            <a:prstGeom prst="straightConnector1">
              <a:avLst/>
            </a:prstGeom>
            <a:noFill/>
            <a:ln w="136525" cap="flat" cmpd="sng">
              <a:solidFill>
                <a:srgbClr val="E3671B">
                  <a:alpha val="6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90500" dist="38100" dir="2700000" algn="tl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99" name="Shape 99"/>
            <p:cNvCxnSpPr/>
            <p:nvPr/>
          </p:nvCxnSpPr>
          <p:spPr>
            <a:xfrm>
              <a:off x="4353636" y="2866030"/>
              <a:ext cx="1228895" cy="928048"/>
            </a:xfrm>
            <a:prstGeom prst="straightConnector1">
              <a:avLst/>
            </a:prstGeom>
            <a:noFill/>
            <a:ln w="136525" cap="flat" cmpd="sng">
              <a:solidFill>
                <a:srgbClr val="C273A4">
                  <a:alpha val="6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90500" dist="38100" dir="2700000" algn="tl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98" name="Shape 98"/>
            <p:cNvSpPr/>
            <p:nvPr/>
          </p:nvSpPr>
          <p:spPr>
            <a:xfrm>
              <a:off x="2373531" y="4203510"/>
              <a:ext cx="614150" cy="614150"/>
            </a:xfrm>
            <a:prstGeom prst="donut">
              <a:avLst>
                <a:gd name="adj" fmla="val 25000"/>
              </a:avLst>
            </a:prstGeom>
            <a:gradFill>
              <a:gsLst>
                <a:gs pos="0">
                  <a:srgbClr val="E5681B"/>
                </a:gs>
                <a:gs pos="100000">
                  <a:srgbClr val="C25816"/>
                </a:gs>
              </a:gsLst>
              <a:lin ang="13500000" scaled="0"/>
            </a:gradFill>
            <a:ln>
              <a:noFill/>
            </a:ln>
            <a:effectLst>
              <a:outerShdw blurRad="254000" dist="38100" dir="2700000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933061" y="2445223"/>
              <a:ext cx="614150" cy="614150"/>
            </a:xfrm>
            <a:prstGeom prst="donut">
              <a:avLst>
                <a:gd name="adj" fmla="val 25000"/>
              </a:avLst>
            </a:prstGeom>
            <a:gradFill>
              <a:gsLst>
                <a:gs pos="0">
                  <a:srgbClr val="C579A8"/>
                </a:gs>
                <a:gs pos="100000">
                  <a:srgbClr val="AA4986"/>
                </a:gs>
              </a:gsLst>
              <a:lin ang="13500000" scaled="0"/>
            </a:gradFill>
            <a:ln>
              <a:noFill/>
            </a:ln>
            <a:effectLst>
              <a:outerShdw blurRad="254000" dist="38100" dir="2700000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492591" y="3589360"/>
              <a:ext cx="614150" cy="614150"/>
            </a:xfrm>
            <a:prstGeom prst="donut">
              <a:avLst>
                <a:gd name="adj" fmla="val 25000"/>
              </a:avLst>
            </a:prstGeom>
            <a:gradFill>
              <a:gsLst>
                <a:gs pos="0">
                  <a:srgbClr val="6F5CAC"/>
                </a:gs>
                <a:gs pos="100000">
                  <a:srgbClr val="5A498E"/>
                </a:gs>
              </a:gsLst>
              <a:lin ang="13500000" scaled="0"/>
            </a:gradFill>
            <a:ln>
              <a:noFill/>
            </a:ln>
            <a:effectLst>
              <a:outerShdw blurRad="254000" dist="38100" dir="2700000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052121" y="3985145"/>
              <a:ext cx="614150" cy="614150"/>
            </a:xfrm>
            <a:prstGeom prst="donut">
              <a:avLst>
                <a:gd name="adj" fmla="val 25000"/>
              </a:avLst>
            </a:prstGeom>
            <a:gradFill>
              <a:gsLst>
                <a:gs pos="0">
                  <a:srgbClr val="01B2CF"/>
                </a:gs>
                <a:gs pos="100000">
                  <a:srgbClr val="018DA4"/>
                </a:gs>
              </a:gsLst>
              <a:lin ang="13500000" scaled="0"/>
            </a:gradFill>
            <a:ln>
              <a:noFill/>
            </a:ln>
            <a:effectLst>
              <a:outerShdw blurRad="254000" dist="38100" dir="2700000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8611652" y="1947080"/>
              <a:ext cx="614150" cy="614150"/>
            </a:xfrm>
            <a:prstGeom prst="donut">
              <a:avLst>
                <a:gd name="adj" fmla="val 25000"/>
              </a:avLst>
            </a:prstGeom>
            <a:gradFill>
              <a:gsLst>
                <a:gs pos="0">
                  <a:srgbClr val="9FA8AD"/>
                </a:gs>
                <a:gs pos="100000">
                  <a:srgbClr val="939DA3"/>
                </a:gs>
              </a:gsLst>
              <a:lin ang="13500000" scaled="0"/>
            </a:gradFill>
            <a:ln>
              <a:noFill/>
            </a:ln>
            <a:effectLst>
              <a:outerShdw blurRad="254000" dist="38100" dir="2700000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594863" y="6123294"/>
              <a:ext cx="6640815" cy="302526"/>
            </a:xfrm>
            <a:prstGeom prst="ellipse">
              <a:avLst/>
            </a:prstGeom>
            <a:solidFill>
              <a:srgbClr val="D1D1D1">
                <a:alpha val="6784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>
              <a:off x="1249604" y="3215309"/>
              <a:ext cx="1678675" cy="769134"/>
              <a:chOff x="9990160" y="885175"/>
              <a:chExt cx="1678675" cy="769134"/>
            </a:xfrm>
          </p:grpSpPr>
          <p:sp>
            <p:nvSpPr>
              <p:cNvPr id="106" name="Shape 106"/>
              <p:cNvSpPr txBox="1"/>
              <p:nvPr/>
            </p:nvSpPr>
            <p:spPr>
              <a:xfrm>
                <a:off x="9990161" y="885175"/>
                <a:ext cx="136477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0" i="0" u="none" strike="noStrike" cap="none" dirty="0">
                    <a:solidFill>
                      <a:srgbClr val="8296B0"/>
                    </a:solidFill>
                    <a:latin typeface="Monda"/>
                    <a:ea typeface="Monda"/>
                    <a:cs typeface="Monda"/>
                    <a:sym typeface="Monda"/>
                  </a:rPr>
                  <a:t>01</a:t>
                </a:r>
                <a:endParaRPr dirty="0"/>
              </a:p>
            </p:txBody>
          </p:sp>
          <p:sp>
            <p:nvSpPr>
              <p:cNvPr id="107" name="Shape 107"/>
              <p:cNvSpPr txBox="1"/>
              <p:nvPr/>
            </p:nvSpPr>
            <p:spPr>
              <a:xfrm>
                <a:off x="9990160" y="1242292"/>
                <a:ext cx="16786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 dirty="0">
                    <a:solidFill>
                      <a:srgbClr val="8296B0"/>
                    </a:solidFill>
                    <a:latin typeface="Arial"/>
                    <a:ea typeface="Arial"/>
                    <a:cs typeface="Arial"/>
                    <a:sym typeface="Arial"/>
                  </a:rPr>
                  <a:t>Introduction</a:t>
                </a:r>
                <a:endParaRPr dirty="0"/>
              </a:p>
            </p:txBody>
          </p:sp>
          <p:sp>
            <p:nvSpPr>
              <p:cNvPr id="108" name="Shape 108"/>
              <p:cNvSpPr txBox="1"/>
              <p:nvPr/>
            </p:nvSpPr>
            <p:spPr>
              <a:xfrm>
                <a:off x="9990160" y="1408088"/>
                <a:ext cx="147395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8296B0"/>
                    </a:solidFill>
                    <a:latin typeface="Arial"/>
                    <a:ea typeface="Arial"/>
                    <a:cs typeface="Arial"/>
                    <a:sym typeface="Arial"/>
                  </a:rPr>
                  <a:t>Problem Statement</a:t>
                </a:r>
                <a:endParaRPr dirty="0"/>
              </a:p>
            </p:txBody>
          </p:sp>
        </p:grpSp>
        <p:grpSp>
          <p:nvGrpSpPr>
            <p:cNvPr id="109" name="Shape 109"/>
            <p:cNvGrpSpPr/>
            <p:nvPr/>
          </p:nvGrpSpPr>
          <p:grpSpPr>
            <a:xfrm>
              <a:off x="3820643" y="1321176"/>
              <a:ext cx="1678675" cy="923023"/>
              <a:chOff x="9990160" y="885175"/>
              <a:chExt cx="1678675" cy="923023"/>
            </a:xfrm>
          </p:grpSpPr>
          <p:sp>
            <p:nvSpPr>
              <p:cNvPr id="110" name="Shape 110"/>
              <p:cNvSpPr txBox="1"/>
              <p:nvPr/>
            </p:nvSpPr>
            <p:spPr>
              <a:xfrm>
                <a:off x="9990161" y="885175"/>
                <a:ext cx="136477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8296B0"/>
                    </a:solidFill>
                    <a:latin typeface="Monda"/>
                    <a:ea typeface="Monda"/>
                    <a:cs typeface="Monda"/>
                    <a:sym typeface="Monda"/>
                  </a:rPr>
                  <a:t>02</a:t>
                </a:r>
                <a:endParaRPr dirty="0"/>
              </a:p>
            </p:txBody>
          </p:sp>
          <p:sp>
            <p:nvSpPr>
              <p:cNvPr id="111" name="Shape 111"/>
              <p:cNvSpPr txBox="1"/>
              <p:nvPr/>
            </p:nvSpPr>
            <p:spPr>
              <a:xfrm>
                <a:off x="9990160" y="1242292"/>
                <a:ext cx="16786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 dirty="0">
                    <a:solidFill>
                      <a:srgbClr val="8296B0"/>
                    </a:solidFill>
                    <a:latin typeface="Arial"/>
                    <a:ea typeface="Arial"/>
                    <a:cs typeface="Arial"/>
                    <a:sym typeface="Arial"/>
                  </a:rPr>
                  <a:t>Our Approach</a:t>
                </a:r>
                <a:endParaRPr dirty="0"/>
              </a:p>
            </p:txBody>
          </p:sp>
          <p:sp>
            <p:nvSpPr>
              <p:cNvPr id="112" name="Shape 112"/>
              <p:cNvSpPr txBox="1"/>
              <p:nvPr/>
            </p:nvSpPr>
            <p:spPr>
              <a:xfrm>
                <a:off x="9990160" y="1408088"/>
                <a:ext cx="147395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8296B0"/>
                    </a:solidFill>
                    <a:latin typeface="Arial"/>
                    <a:ea typeface="Arial"/>
                    <a:cs typeface="Arial"/>
                    <a:sym typeface="Arial"/>
                  </a:rPr>
                  <a:t>Overview of our Approach</a:t>
                </a:r>
                <a:endParaRPr dirty="0"/>
              </a:p>
            </p:txBody>
          </p:sp>
        </p:grpSp>
        <p:grpSp>
          <p:nvGrpSpPr>
            <p:cNvPr id="113" name="Shape 113"/>
            <p:cNvGrpSpPr/>
            <p:nvPr/>
          </p:nvGrpSpPr>
          <p:grpSpPr>
            <a:xfrm>
              <a:off x="5492591" y="2431323"/>
              <a:ext cx="1678675" cy="923023"/>
              <a:chOff x="9990160" y="885175"/>
              <a:chExt cx="1678675" cy="923023"/>
            </a:xfrm>
          </p:grpSpPr>
          <p:sp>
            <p:nvSpPr>
              <p:cNvPr id="114" name="Shape 114"/>
              <p:cNvSpPr txBox="1"/>
              <p:nvPr/>
            </p:nvSpPr>
            <p:spPr>
              <a:xfrm>
                <a:off x="9990161" y="885175"/>
                <a:ext cx="136477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8296B0"/>
                    </a:solidFill>
                    <a:latin typeface="Monda"/>
                    <a:ea typeface="Monda"/>
                    <a:cs typeface="Monda"/>
                    <a:sym typeface="Monda"/>
                  </a:rPr>
                  <a:t>03</a:t>
                </a:r>
                <a:endParaRPr dirty="0"/>
              </a:p>
            </p:txBody>
          </p:sp>
          <p:sp>
            <p:nvSpPr>
              <p:cNvPr id="115" name="Shape 115"/>
              <p:cNvSpPr txBox="1"/>
              <p:nvPr/>
            </p:nvSpPr>
            <p:spPr>
              <a:xfrm>
                <a:off x="9990160" y="1242292"/>
                <a:ext cx="16786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 dirty="0">
                    <a:solidFill>
                      <a:srgbClr val="8296B0"/>
                    </a:solidFill>
                    <a:latin typeface="Arial"/>
                    <a:ea typeface="Arial"/>
                    <a:cs typeface="Arial"/>
                    <a:sym typeface="Arial"/>
                  </a:rPr>
                  <a:t>Models Selection</a:t>
                </a:r>
                <a:endParaRPr dirty="0"/>
              </a:p>
            </p:txBody>
          </p:sp>
          <p:sp>
            <p:nvSpPr>
              <p:cNvPr id="116" name="Shape 116"/>
              <p:cNvSpPr txBox="1"/>
              <p:nvPr/>
            </p:nvSpPr>
            <p:spPr>
              <a:xfrm>
                <a:off x="9990160" y="1408088"/>
                <a:ext cx="147395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8296B0"/>
                    </a:solidFill>
                    <a:latin typeface="Arial"/>
                    <a:ea typeface="Arial"/>
                    <a:cs typeface="Arial"/>
                    <a:sym typeface="Arial"/>
                  </a:rPr>
                  <a:t>Elaboration of Models used – Best model</a:t>
                </a:r>
                <a:endParaRPr dirty="0"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>
              <a:off x="7052121" y="4669301"/>
              <a:ext cx="1678675" cy="769134"/>
              <a:chOff x="9990160" y="885175"/>
              <a:chExt cx="1678675" cy="769134"/>
            </a:xfrm>
          </p:grpSpPr>
          <p:sp>
            <p:nvSpPr>
              <p:cNvPr id="118" name="Shape 118"/>
              <p:cNvSpPr txBox="1"/>
              <p:nvPr/>
            </p:nvSpPr>
            <p:spPr>
              <a:xfrm>
                <a:off x="9990161" y="885175"/>
                <a:ext cx="136477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8296B0"/>
                    </a:solidFill>
                    <a:latin typeface="Monda"/>
                    <a:ea typeface="Monda"/>
                    <a:cs typeface="Monda"/>
                    <a:sym typeface="Monda"/>
                  </a:rPr>
                  <a:t>04</a:t>
                </a:r>
                <a:endParaRPr dirty="0"/>
              </a:p>
            </p:txBody>
          </p:sp>
          <p:sp>
            <p:nvSpPr>
              <p:cNvPr id="119" name="Shape 119"/>
              <p:cNvSpPr txBox="1"/>
              <p:nvPr/>
            </p:nvSpPr>
            <p:spPr>
              <a:xfrm>
                <a:off x="9990160" y="1242292"/>
                <a:ext cx="16786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 dirty="0">
                    <a:solidFill>
                      <a:srgbClr val="8296B0"/>
                    </a:solidFill>
                    <a:latin typeface="Arial"/>
                    <a:ea typeface="Arial"/>
                    <a:cs typeface="Arial"/>
                    <a:sym typeface="Arial"/>
                  </a:rPr>
                  <a:t>Results</a:t>
                </a:r>
                <a:endParaRPr dirty="0"/>
              </a:p>
            </p:txBody>
          </p:sp>
          <p:sp>
            <p:nvSpPr>
              <p:cNvPr id="120" name="Shape 120"/>
              <p:cNvSpPr txBox="1"/>
              <p:nvPr/>
            </p:nvSpPr>
            <p:spPr>
              <a:xfrm>
                <a:off x="9990160" y="1408088"/>
                <a:ext cx="1473959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8296B0"/>
                    </a:solidFill>
                    <a:latin typeface="Arial"/>
                    <a:ea typeface="Arial"/>
                    <a:cs typeface="Arial"/>
                    <a:sym typeface="Arial"/>
                  </a:rPr>
                  <a:t>Results obtained</a:t>
                </a:r>
                <a:endParaRPr dirty="0"/>
              </a:p>
            </p:txBody>
          </p:sp>
        </p:grpSp>
        <p:grpSp>
          <p:nvGrpSpPr>
            <p:cNvPr id="121" name="Shape 121"/>
            <p:cNvGrpSpPr/>
            <p:nvPr/>
          </p:nvGrpSpPr>
          <p:grpSpPr>
            <a:xfrm>
              <a:off x="9373763" y="1948124"/>
              <a:ext cx="1678675" cy="923023"/>
              <a:chOff x="9990160" y="885175"/>
              <a:chExt cx="1678675" cy="923023"/>
            </a:xfrm>
          </p:grpSpPr>
          <p:sp>
            <p:nvSpPr>
              <p:cNvPr id="122" name="Shape 122"/>
              <p:cNvSpPr txBox="1"/>
              <p:nvPr/>
            </p:nvSpPr>
            <p:spPr>
              <a:xfrm>
                <a:off x="9990161" y="885175"/>
                <a:ext cx="136477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8296B0"/>
                    </a:solidFill>
                    <a:latin typeface="Monda"/>
                    <a:ea typeface="Monda"/>
                    <a:cs typeface="Monda"/>
                    <a:sym typeface="Monda"/>
                  </a:rPr>
                  <a:t>05</a:t>
                </a:r>
                <a:endParaRPr dirty="0"/>
              </a:p>
            </p:txBody>
          </p:sp>
          <p:sp>
            <p:nvSpPr>
              <p:cNvPr id="123" name="Shape 123"/>
              <p:cNvSpPr txBox="1"/>
              <p:nvPr/>
            </p:nvSpPr>
            <p:spPr>
              <a:xfrm>
                <a:off x="9990160" y="1242292"/>
                <a:ext cx="167867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 dirty="0">
                    <a:solidFill>
                      <a:srgbClr val="8296B0"/>
                    </a:solidFill>
                    <a:latin typeface="Arial"/>
                    <a:ea typeface="Arial"/>
                    <a:cs typeface="Arial"/>
                    <a:sym typeface="Arial"/>
                  </a:rPr>
                  <a:t>Recommendations</a:t>
                </a:r>
                <a:endParaRPr dirty="0"/>
              </a:p>
            </p:txBody>
          </p:sp>
          <p:sp>
            <p:nvSpPr>
              <p:cNvPr id="124" name="Shape 124"/>
              <p:cNvSpPr txBox="1"/>
              <p:nvPr/>
            </p:nvSpPr>
            <p:spPr>
              <a:xfrm>
                <a:off x="9990160" y="1408088"/>
                <a:ext cx="147395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8296B0"/>
                    </a:solidFill>
                    <a:latin typeface="Arial"/>
                    <a:ea typeface="Arial"/>
                    <a:cs typeface="Arial"/>
                    <a:sym typeface="Arial"/>
                  </a:rPr>
                  <a:t>Recommendations and Conclusion</a:t>
                </a:r>
                <a:endParaRPr dirty="0"/>
              </a:p>
            </p:txBody>
          </p:sp>
        </p:grpSp>
      </p:grpSp>
      <p:grpSp>
        <p:nvGrpSpPr>
          <p:cNvPr id="125" name="Shape 125"/>
          <p:cNvGrpSpPr/>
          <p:nvPr/>
        </p:nvGrpSpPr>
        <p:grpSpPr>
          <a:xfrm>
            <a:off x="0" y="342"/>
            <a:ext cx="5967168" cy="871685"/>
            <a:chOff x="-1" y="326687"/>
            <a:chExt cx="5336275" cy="871685"/>
          </a:xfrm>
        </p:grpSpPr>
        <p:grpSp>
          <p:nvGrpSpPr>
            <p:cNvPr id="126" name="Shape 126"/>
            <p:cNvGrpSpPr/>
            <p:nvPr/>
          </p:nvGrpSpPr>
          <p:grpSpPr>
            <a:xfrm>
              <a:off x="-1" y="326687"/>
              <a:ext cx="5336275" cy="871685"/>
              <a:chOff x="477671" y="436409"/>
              <a:chExt cx="3455390" cy="559878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477672" y="436409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" name="Shape 129"/>
            <p:cNvSpPr txBox="1"/>
            <p:nvPr/>
          </p:nvSpPr>
          <p:spPr>
            <a:xfrm>
              <a:off x="155244" y="328991"/>
              <a:ext cx="48722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 dirty="0"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158736" y="846652"/>
              <a:ext cx="48722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dirty="0"/>
            </a:p>
          </p:txBody>
        </p:sp>
      </p:grpSp>
      <p:sp>
        <p:nvSpPr>
          <p:cNvPr id="131" name="Shape 131"/>
          <p:cNvSpPr/>
          <p:nvPr/>
        </p:nvSpPr>
        <p:spPr>
          <a:xfrm rot="5400000" flipH="1">
            <a:off x="11345935" y="6347930"/>
            <a:ext cx="557564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11377327" y="6567039"/>
            <a:ext cx="5901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dirty="0"/>
          </a:p>
        </p:txBody>
      </p:sp>
      <p:sp>
        <p:nvSpPr>
          <p:cNvPr id="133" name="Shape 133"/>
          <p:cNvSpPr txBox="1"/>
          <p:nvPr/>
        </p:nvSpPr>
        <p:spPr>
          <a:xfrm>
            <a:off x="2570664" y="6437933"/>
            <a:ext cx="66309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Mining and Business Intelligence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637167" y="1301770"/>
            <a:ext cx="4917664" cy="4817623"/>
          </a:xfrm>
          <a:prstGeom prst="ellipse">
            <a:avLst/>
          </a:prstGeom>
          <a:solidFill>
            <a:srgbClr val="F2F2F2">
              <a:alpha val="6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Shape 139"/>
          <p:cNvGrpSpPr/>
          <p:nvPr/>
        </p:nvGrpSpPr>
        <p:grpSpPr>
          <a:xfrm>
            <a:off x="0" y="1989224"/>
            <a:ext cx="12192000" cy="3609474"/>
            <a:chOff x="0" y="2021305"/>
            <a:chExt cx="12192000" cy="3609474"/>
          </a:xfrm>
        </p:grpSpPr>
        <p:grpSp>
          <p:nvGrpSpPr>
            <p:cNvPr id="140" name="Shape 140"/>
            <p:cNvGrpSpPr/>
            <p:nvPr/>
          </p:nvGrpSpPr>
          <p:grpSpPr>
            <a:xfrm>
              <a:off x="4291263" y="2021305"/>
              <a:ext cx="3609474" cy="3609474"/>
              <a:chOff x="4379495" y="2005263"/>
              <a:chExt cx="3609474" cy="3609474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4379495" y="2005263"/>
                <a:ext cx="3609474" cy="3609474"/>
              </a:xfrm>
              <a:prstGeom prst="pie">
                <a:avLst>
                  <a:gd name="adj1" fmla="val 1562651"/>
                  <a:gd name="adj2" fmla="val 19797607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254000" algn="ctr" rotWithShape="0">
                  <a:srgbClr val="3EEAFC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4379495" y="2005263"/>
                <a:ext cx="3609474" cy="3609474"/>
              </a:xfrm>
              <a:prstGeom prst="pie">
                <a:avLst>
                  <a:gd name="adj1" fmla="val 19725597"/>
                  <a:gd name="adj2" fmla="val 2010315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5342021" y="2967789"/>
                <a:ext cx="1684421" cy="1684421"/>
              </a:xfrm>
              <a:prstGeom prst="ellipse">
                <a:avLst/>
              </a:prstGeom>
              <a:solidFill>
                <a:schemeClr val="lt1"/>
              </a:solidFill>
              <a:ln w="762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Shape 144"/>
            <p:cNvSpPr/>
            <p:nvPr/>
          </p:nvSpPr>
          <p:spPr>
            <a:xfrm>
              <a:off x="0" y="2590569"/>
              <a:ext cx="4291262" cy="2534410"/>
            </a:xfrm>
            <a:custGeom>
              <a:avLst/>
              <a:gdLst/>
              <a:ahLst/>
              <a:cxnLst/>
              <a:rect l="0" t="0" r="0" b="0"/>
              <a:pathLst>
                <a:path w="4007988" h="1876926" extrusionOk="0">
                  <a:moveTo>
                    <a:pt x="0" y="0"/>
                  </a:moveTo>
                  <a:lnTo>
                    <a:pt x="4007988" y="0"/>
                  </a:lnTo>
                  <a:lnTo>
                    <a:pt x="3929399" y="129099"/>
                  </a:lnTo>
                  <a:cubicBezTo>
                    <a:pt x="3797014" y="392702"/>
                    <a:pt x="3728078" y="690950"/>
                    <a:pt x="3738907" y="1001379"/>
                  </a:cubicBezTo>
                  <a:cubicBezTo>
                    <a:pt x="3749736" y="1311808"/>
                    <a:pt x="3839287" y="1604528"/>
                    <a:pt x="3989718" y="1858265"/>
                  </a:cubicBezTo>
                  <a:lnTo>
                    <a:pt x="4001835" y="1876926"/>
                  </a:lnTo>
                  <a:lnTo>
                    <a:pt x="0" y="1876926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 flipH="1">
              <a:off x="7900738" y="2590569"/>
              <a:ext cx="4291262" cy="2534410"/>
            </a:xfrm>
            <a:custGeom>
              <a:avLst/>
              <a:gdLst/>
              <a:ahLst/>
              <a:cxnLst/>
              <a:rect l="0" t="0" r="0" b="0"/>
              <a:pathLst>
                <a:path w="4007988" h="1876926" extrusionOk="0">
                  <a:moveTo>
                    <a:pt x="0" y="0"/>
                  </a:moveTo>
                  <a:lnTo>
                    <a:pt x="4007988" y="0"/>
                  </a:lnTo>
                  <a:lnTo>
                    <a:pt x="3929399" y="129099"/>
                  </a:lnTo>
                  <a:cubicBezTo>
                    <a:pt x="3797014" y="392702"/>
                    <a:pt x="3728078" y="690950"/>
                    <a:pt x="3738907" y="1001379"/>
                  </a:cubicBezTo>
                  <a:cubicBezTo>
                    <a:pt x="3749736" y="1311808"/>
                    <a:pt x="3839287" y="1604528"/>
                    <a:pt x="3989718" y="1858265"/>
                  </a:cubicBezTo>
                  <a:lnTo>
                    <a:pt x="4001835" y="1876926"/>
                  </a:lnTo>
                  <a:lnTo>
                    <a:pt x="0" y="1876926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177503" y="2983831"/>
              <a:ext cx="3255825" cy="2092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rgbClr val="222A35"/>
                </a:buClr>
                <a:buSzPts val="1400"/>
                <a:buFont typeface="Arial"/>
                <a:buChar char="•"/>
              </a:pPr>
              <a:r>
                <a:rPr lang="en-US" b="1" dirty="0">
                  <a:solidFill>
                    <a:srgbClr val="222A35"/>
                  </a:solidFill>
                  <a:latin typeface="Calibri"/>
                  <a:ea typeface="Calibri"/>
                  <a:cs typeface="Calibri"/>
                  <a:sym typeface="Calibri"/>
                </a:rPr>
                <a:t>The Conversation AI team, a research initiative founded by Jigsaw and Google are working on tools to help improve online conversation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rgbClr val="222A35"/>
                </a:buClr>
                <a:buSzPts val="1400"/>
                <a:buFont typeface="Arial"/>
                <a:buChar char="•"/>
              </a:pPr>
              <a:r>
                <a:rPr lang="en-US" b="1" dirty="0">
                  <a:solidFill>
                    <a:srgbClr val="222A35"/>
                  </a:solidFill>
                  <a:latin typeface="Calibri"/>
                  <a:ea typeface="Calibri"/>
                  <a:cs typeface="Calibri"/>
                  <a:sym typeface="Calibri"/>
                </a:rPr>
                <a:t>The current models are not accurate in categorizing the toxic comments across different platforms</a:t>
              </a:r>
              <a:endParaRPr b="1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8672471" y="2992434"/>
              <a:ext cx="3218489" cy="2092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rgbClr val="222A35"/>
                </a:buClr>
                <a:buSzPts val="1400"/>
                <a:buFont typeface="Arial"/>
                <a:buChar char="•"/>
              </a:pPr>
              <a:r>
                <a:rPr lang="en-US" sz="1400" b="1" dirty="0">
                  <a:solidFill>
                    <a:srgbClr val="222A35"/>
                  </a:solidFill>
                  <a:latin typeface="Calibri"/>
                  <a:ea typeface="Calibri"/>
                  <a:cs typeface="Calibri"/>
                  <a:sym typeface="Calibri"/>
                </a:rPr>
                <a:t>The AI Team has a model that accurately classify toxic comments  and detect different types of toxicity like threats, obscenity, insults, and identity-based hate better than past models.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rgbClr val="222A35"/>
                </a:buClr>
                <a:buSzPts val="1400"/>
                <a:buFont typeface="Arial"/>
                <a:buChar char="•"/>
              </a:pPr>
              <a:r>
                <a:rPr lang="en-US" sz="1400" b="1" dirty="0">
                  <a:solidFill>
                    <a:srgbClr val="222A35"/>
                  </a:solidFill>
                  <a:latin typeface="Calibri"/>
                  <a:ea typeface="Calibri"/>
                  <a:cs typeface="Calibri"/>
                  <a:sym typeface="Calibri"/>
                </a:rPr>
                <a:t>Better Online conversations</a:t>
              </a:r>
              <a:endParaRPr b="1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endParaRPr>
            </a:p>
          </p:txBody>
        </p:sp>
        <p:pic>
          <p:nvPicPr>
            <p:cNvPr id="148" name="Shape 148" descr="Pie char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38799" y="336299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Shape 149"/>
          <p:cNvSpPr/>
          <p:nvPr/>
        </p:nvSpPr>
        <p:spPr>
          <a:xfrm rot="1444618">
            <a:off x="4395493" y="1600898"/>
            <a:ext cx="1195541" cy="3395854"/>
          </a:xfrm>
          <a:custGeom>
            <a:avLst/>
            <a:gdLst/>
            <a:ahLst/>
            <a:cxnLst/>
            <a:rect l="0" t="0" r="0" b="0"/>
            <a:pathLst>
              <a:path w="1195541" h="3395854" extrusionOk="0">
                <a:moveTo>
                  <a:pt x="1195541" y="0"/>
                </a:moveTo>
                <a:lnTo>
                  <a:pt x="1195541" y="3395854"/>
                </a:lnTo>
                <a:lnTo>
                  <a:pt x="1183386" y="3392058"/>
                </a:lnTo>
                <a:cubicBezTo>
                  <a:pt x="1126181" y="3370988"/>
                  <a:pt x="1069495" y="3346831"/>
                  <a:pt x="1013531" y="3319515"/>
                </a:cubicBezTo>
                <a:cubicBezTo>
                  <a:pt x="118109" y="2882468"/>
                  <a:pt x="-253710" y="1802458"/>
                  <a:pt x="182905" y="906825"/>
                </a:cubicBezTo>
                <a:cubicBezTo>
                  <a:pt x="373924" y="514986"/>
                  <a:pt x="688059" y="223308"/>
                  <a:pt x="1056039" y="55677"/>
                </a:cubicBezTo>
                <a:close/>
              </a:path>
            </a:pathLst>
          </a:custGeom>
          <a:solidFill>
            <a:schemeClr val="lt1">
              <a:alpha val="3098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 rot="5400000" flipH="1">
            <a:off x="11364788" y="6331828"/>
            <a:ext cx="557564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11396180" y="6476214"/>
            <a:ext cx="4947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0 3</a:t>
            </a:r>
            <a:endParaRPr dirty="0"/>
          </a:p>
        </p:txBody>
      </p:sp>
      <p:sp>
        <p:nvSpPr>
          <p:cNvPr id="152" name="Shape 152"/>
          <p:cNvSpPr txBox="1"/>
          <p:nvPr/>
        </p:nvSpPr>
        <p:spPr>
          <a:xfrm>
            <a:off x="177504" y="259249"/>
            <a:ext cx="54482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Toxic Comment Classification</a:t>
            </a:r>
            <a:endParaRPr dirty="0"/>
          </a:p>
        </p:txBody>
      </p:sp>
      <p:grpSp>
        <p:nvGrpSpPr>
          <p:cNvPr id="154" name="Shape 154"/>
          <p:cNvGrpSpPr/>
          <p:nvPr/>
        </p:nvGrpSpPr>
        <p:grpSpPr>
          <a:xfrm>
            <a:off x="0" y="-16043"/>
            <a:ext cx="5967168" cy="892436"/>
            <a:chOff x="-1" y="305937"/>
            <a:chExt cx="5336275" cy="892436"/>
          </a:xfrm>
        </p:grpSpPr>
        <p:grpSp>
          <p:nvGrpSpPr>
            <p:cNvPr id="155" name="Shape 155"/>
            <p:cNvGrpSpPr/>
            <p:nvPr/>
          </p:nvGrpSpPr>
          <p:grpSpPr>
            <a:xfrm>
              <a:off x="-1" y="305937"/>
              <a:ext cx="5336275" cy="892436"/>
              <a:chOff x="477671" y="423081"/>
              <a:chExt cx="3455390" cy="573206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Shape 158"/>
            <p:cNvSpPr txBox="1"/>
            <p:nvPr/>
          </p:nvSpPr>
          <p:spPr>
            <a:xfrm>
              <a:off x="158737" y="367294"/>
              <a:ext cx="48722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 dirty="0"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158736" y="846652"/>
              <a:ext cx="48722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dirty="0"/>
            </a:p>
          </p:txBody>
        </p:sp>
      </p:grpSp>
      <p:sp>
        <p:nvSpPr>
          <p:cNvPr id="160" name="Shape 160"/>
          <p:cNvSpPr txBox="1"/>
          <p:nvPr/>
        </p:nvSpPr>
        <p:spPr>
          <a:xfrm>
            <a:off x="2714920" y="6186068"/>
            <a:ext cx="6655323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A classification model that classifies text data into six categories: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toxic, severe toxic, obscene, identity threat, insult, hatred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94672" y="2245897"/>
            <a:ext cx="2950590" cy="329937"/>
          </a:xfrm>
          <a:prstGeom prst="rect">
            <a:avLst/>
          </a:prstGeom>
          <a:solidFill>
            <a:srgbClr val="D8D8D8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Current Situation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8646739" y="2236372"/>
            <a:ext cx="2950590" cy="3299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Future Situation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/>
        </p:nvSpPr>
        <p:spPr>
          <a:xfrm>
            <a:off x="562907" y="1364776"/>
            <a:ext cx="11066186" cy="2578837"/>
          </a:xfrm>
          <a:custGeom>
            <a:avLst/>
            <a:gdLst>
              <a:gd name="connsiteX0" fmla="*/ 1116000 w 9577855"/>
              <a:gd name="connsiteY0" fmla="*/ 0 h 2232000"/>
              <a:gd name="connsiteX1" fmla="*/ 1116000 w 9577855"/>
              <a:gd name="connsiteY1" fmla="*/ 395979 h 2232000"/>
              <a:gd name="connsiteX2" fmla="*/ 395978 w 9577855"/>
              <a:gd name="connsiteY2" fmla="*/ 1116000 h 2232000"/>
              <a:gd name="connsiteX3" fmla="*/ 1116000 w 9577855"/>
              <a:gd name="connsiteY3" fmla="*/ 1836021 h 2232000"/>
              <a:gd name="connsiteX4" fmla="*/ 1821392 w 9577855"/>
              <a:gd name="connsiteY4" fmla="*/ 1261110 h 2232000"/>
              <a:gd name="connsiteX5" fmla="*/ 1835903 w 9577855"/>
              <a:gd name="connsiteY5" fmla="*/ 1117164 h 2232000"/>
              <a:gd name="connsiteX6" fmla="*/ 1834504 w 9577855"/>
              <a:gd name="connsiteY6" fmla="*/ 1117164 h 2232000"/>
              <a:gd name="connsiteX7" fmla="*/ 1834445 w 9577855"/>
              <a:gd name="connsiteY7" fmla="*/ 1116000 h 2232000"/>
              <a:gd name="connsiteX8" fmla="*/ 2950445 w 9577855"/>
              <a:gd name="connsiteY8" fmla="*/ 0 h 2232000"/>
              <a:gd name="connsiteX9" fmla="*/ 4066445 w 9577855"/>
              <a:gd name="connsiteY9" fmla="*/ 1116000 h 2232000"/>
              <a:gd name="connsiteX10" fmla="*/ 4068906 w 9577855"/>
              <a:gd name="connsiteY10" fmla="*/ 1116000 h 2232000"/>
              <a:gd name="connsiteX11" fmla="*/ 4788927 w 9577855"/>
              <a:gd name="connsiteY11" fmla="*/ 1836021 h 2232000"/>
              <a:gd name="connsiteX12" fmla="*/ 5508948 w 9577855"/>
              <a:gd name="connsiteY12" fmla="*/ 1116000 h 2232000"/>
              <a:gd name="connsiteX13" fmla="*/ 5510178 w 9577855"/>
              <a:gd name="connsiteY13" fmla="*/ 1116000 h 2232000"/>
              <a:gd name="connsiteX14" fmla="*/ 6626178 w 9577855"/>
              <a:gd name="connsiteY14" fmla="*/ 0 h 2232000"/>
              <a:gd name="connsiteX15" fmla="*/ 7742178 w 9577855"/>
              <a:gd name="connsiteY15" fmla="*/ 1116000 h 2232000"/>
              <a:gd name="connsiteX16" fmla="*/ 7742119 w 9577855"/>
              <a:gd name="connsiteY16" fmla="*/ 1117164 h 2232000"/>
              <a:gd name="connsiteX17" fmla="*/ 7741951 w 9577855"/>
              <a:gd name="connsiteY17" fmla="*/ 1117164 h 2232000"/>
              <a:gd name="connsiteX18" fmla="*/ 7756462 w 9577855"/>
              <a:gd name="connsiteY18" fmla="*/ 1261110 h 2232000"/>
              <a:gd name="connsiteX19" fmla="*/ 8461855 w 9577855"/>
              <a:gd name="connsiteY19" fmla="*/ 1836021 h 2232000"/>
              <a:gd name="connsiteX20" fmla="*/ 9181876 w 9577855"/>
              <a:gd name="connsiteY20" fmla="*/ 1116000 h 2232000"/>
              <a:gd name="connsiteX21" fmla="*/ 9577855 w 9577855"/>
              <a:gd name="connsiteY21" fmla="*/ 1116000 h 2232000"/>
              <a:gd name="connsiteX22" fmla="*/ 8461855 w 9577855"/>
              <a:gd name="connsiteY22" fmla="*/ 2232000 h 2232000"/>
              <a:gd name="connsiteX23" fmla="*/ 7345855 w 9577855"/>
              <a:gd name="connsiteY23" fmla="*/ 1116000 h 2232000"/>
              <a:gd name="connsiteX24" fmla="*/ 7346199 w 9577855"/>
              <a:gd name="connsiteY24" fmla="*/ 1116000 h 2232000"/>
              <a:gd name="connsiteX25" fmla="*/ 6626178 w 9577855"/>
              <a:gd name="connsiteY25" fmla="*/ 395979 h 2232000"/>
              <a:gd name="connsiteX26" fmla="*/ 5906157 w 9577855"/>
              <a:gd name="connsiteY26" fmla="*/ 1116000 h 2232000"/>
              <a:gd name="connsiteX27" fmla="*/ 5906216 w 9577855"/>
              <a:gd name="connsiteY27" fmla="*/ 1117164 h 2232000"/>
              <a:gd name="connsiteX28" fmla="*/ 5904810 w 9577855"/>
              <a:gd name="connsiteY28" fmla="*/ 1117164 h 2232000"/>
              <a:gd name="connsiteX29" fmla="*/ 5882254 w 9577855"/>
              <a:gd name="connsiteY29" fmla="*/ 1340913 h 2232000"/>
              <a:gd name="connsiteX30" fmla="*/ 4788927 w 9577855"/>
              <a:gd name="connsiteY30" fmla="*/ 2232000 h 2232000"/>
              <a:gd name="connsiteX31" fmla="*/ 3695600 w 9577855"/>
              <a:gd name="connsiteY31" fmla="*/ 1340913 h 2232000"/>
              <a:gd name="connsiteX32" fmla="*/ 3673045 w 9577855"/>
              <a:gd name="connsiteY32" fmla="*/ 1117164 h 2232000"/>
              <a:gd name="connsiteX33" fmla="*/ 3670407 w 9577855"/>
              <a:gd name="connsiteY33" fmla="*/ 1117164 h 2232000"/>
              <a:gd name="connsiteX34" fmla="*/ 3670466 w 9577855"/>
              <a:gd name="connsiteY34" fmla="*/ 1116000 h 2232000"/>
              <a:gd name="connsiteX35" fmla="*/ 2950445 w 9577855"/>
              <a:gd name="connsiteY35" fmla="*/ 395979 h 2232000"/>
              <a:gd name="connsiteX36" fmla="*/ 2230425 w 9577855"/>
              <a:gd name="connsiteY36" fmla="*/ 1116000 h 2232000"/>
              <a:gd name="connsiteX37" fmla="*/ 2231999 w 9577855"/>
              <a:gd name="connsiteY37" fmla="*/ 1116000 h 2232000"/>
              <a:gd name="connsiteX38" fmla="*/ 1116000 w 9577855"/>
              <a:gd name="connsiteY38" fmla="*/ 2232000 h 2232000"/>
              <a:gd name="connsiteX39" fmla="*/ 0 w 9577855"/>
              <a:gd name="connsiteY39" fmla="*/ 1116000 h 2232000"/>
              <a:gd name="connsiteX40" fmla="*/ 1116000 w 9577855"/>
              <a:gd name="connsiteY40" fmla="*/ 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7855" h="2232000">
                <a:moveTo>
                  <a:pt x="1116000" y="0"/>
                </a:moveTo>
                <a:lnTo>
                  <a:pt x="1116000" y="395979"/>
                </a:lnTo>
                <a:cubicBezTo>
                  <a:pt x="718343" y="395979"/>
                  <a:pt x="395978" y="718343"/>
                  <a:pt x="395978" y="1116000"/>
                </a:cubicBezTo>
                <a:cubicBezTo>
                  <a:pt x="395978" y="1513657"/>
                  <a:pt x="718343" y="1836021"/>
                  <a:pt x="1116000" y="1836021"/>
                </a:cubicBezTo>
                <a:cubicBezTo>
                  <a:pt x="1463949" y="1836021"/>
                  <a:pt x="1754253" y="1589211"/>
                  <a:pt x="1821392" y="1261110"/>
                </a:cubicBezTo>
                <a:lnTo>
                  <a:pt x="1835903" y="1117164"/>
                </a:lnTo>
                <a:lnTo>
                  <a:pt x="1834504" y="1117164"/>
                </a:lnTo>
                <a:lnTo>
                  <a:pt x="1834445" y="1116000"/>
                </a:lnTo>
                <a:cubicBezTo>
                  <a:pt x="1834445" y="499650"/>
                  <a:pt x="2334095" y="0"/>
                  <a:pt x="2950445" y="0"/>
                </a:cubicBezTo>
                <a:cubicBezTo>
                  <a:pt x="3566795" y="0"/>
                  <a:pt x="4066445" y="499650"/>
                  <a:pt x="4066445" y="1116000"/>
                </a:cubicBezTo>
                <a:lnTo>
                  <a:pt x="4068906" y="1116000"/>
                </a:lnTo>
                <a:cubicBezTo>
                  <a:pt x="4068906" y="1513657"/>
                  <a:pt x="4391270" y="1836021"/>
                  <a:pt x="4788927" y="1836021"/>
                </a:cubicBezTo>
                <a:cubicBezTo>
                  <a:pt x="5186584" y="1836021"/>
                  <a:pt x="5508948" y="1513657"/>
                  <a:pt x="5508948" y="1116000"/>
                </a:cubicBezTo>
                <a:lnTo>
                  <a:pt x="5510178" y="1116000"/>
                </a:lnTo>
                <a:cubicBezTo>
                  <a:pt x="5510178" y="499650"/>
                  <a:pt x="6009828" y="0"/>
                  <a:pt x="6626178" y="0"/>
                </a:cubicBezTo>
                <a:cubicBezTo>
                  <a:pt x="7242528" y="0"/>
                  <a:pt x="7742178" y="499650"/>
                  <a:pt x="7742178" y="1116000"/>
                </a:cubicBezTo>
                <a:lnTo>
                  <a:pt x="7742119" y="1117164"/>
                </a:lnTo>
                <a:lnTo>
                  <a:pt x="7741951" y="1117164"/>
                </a:lnTo>
                <a:lnTo>
                  <a:pt x="7756462" y="1261110"/>
                </a:lnTo>
                <a:cubicBezTo>
                  <a:pt x="7823601" y="1589211"/>
                  <a:pt x="8113905" y="1836021"/>
                  <a:pt x="8461855" y="1836021"/>
                </a:cubicBezTo>
                <a:cubicBezTo>
                  <a:pt x="8859512" y="1836021"/>
                  <a:pt x="9181876" y="1513657"/>
                  <a:pt x="9181876" y="1116000"/>
                </a:cubicBezTo>
                <a:lnTo>
                  <a:pt x="9577855" y="1116000"/>
                </a:lnTo>
                <a:cubicBezTo>
                  <a:pt x="9577855" y="1732350"/>
                  <a:pt x="9078205" y="2232000"/>
                  <a:pt x="8461855" y="2232000"/>
                </a:cubicBezTo>
                <a:cubicBezTo>
                  <a:pt x="7845505" y="2232000"/>
                  <a:pt x="7345855" y="1732350"/>
                  <a:pt x="7345855" y="1116000"/>
                </a:cubicBezTo>
                <a:lnTo>
                  <a:pt x="7346199" y="1116000"/>
                </a:lnTo>
                <a:cubicBezTo>
                  <a:pt x="7346199" y="718343"/>
                  <a:pt x="7023835" y="395979"/>
                  <a:pt x="6626178" y="395979"/>
                </a:cubicBezTo>
                <a:cubicBezTo>
                  <a:pt x="6228521" y="395979"/>
                  <a:pt x="5906157" y="718343"/>
                  <a:pt x="5906157" y="1116000"/>
                </a:cubicBezTo>
                <a:lnTo>
                  <a:pt x="5906216" y="1117164"/>
                </a:lnTo>
                <a:lnTo>
                  <a:pt x="5904810" y="1117164"/>
                </a:lnTo>
                <a:lnTo>
                  <a:pt x="5882254" y="1340913"/>
                </a:lnTo>
                <a:cubicBezTo>
                  <a:pt x="5778191" y="1849456"/>
                  <a:pt x="5328233" y="2232000"/>
                  <a:pt x="4788927" y="2232000"/>
                </a:cubicBezTo>
                <a:cubicBezTo>
                  <a:pt x="4249621" y="2232000"/>
                  <a:pt x="3799663" y="1849456"/>
                  <a:pt x="3695600" y="1340913"/>
                </a:cubicBezTo>
                <a:lnTo>
                  <a:pt x="3673045" y="1117164"/>
                </a:lnTo>
                <a:lnTo>
                  <a:pt x="3670407" y="1117164"/>
                </a:lnTo>
                <a:lnTo>
                  <a:pt x="3670466" y="1116000"/>
                </a:lnTo>
                <a:cubicBezTo>
                  <a:pt x="3670466" y="718343"/>
                  <a:pt x="3348102" y="395979"/>
                  <a:pt x="2950445" y="395979"/>
                </a:cubicBezTo>
                <a:cubicBezTo>
                  <a:pt x="2552788" y="395979"/>
                  <a:pt x="2230425" y="718343"/>
                  <a:pt x="2230425" y="1116000"/>
                </a:cubicBezTo>
                <a:lnTo>
                  <a:pt x="2231999" y="1116000"/>
                </a:lnTo>
                <a:cubicBezTo>
                  <a:pt x="2231999" y="1732350"/>
                  <a:pt x="1732350" y="2232000"/>
                  <a:pt x="1116000" y="2232000"/>
                </a:cubicBezTo>
                <a:cubicBezTo>
                  <a:pt x="499649" y="2232000"/>
                  <a:pt x="0" y="1732350"/>
                  <a:pt x="0" y="1116000"/>
                </a:cubicBezTo>
                <a:cubicBezTo>
                  <a:pt x="0" y="499650"/>
                  <a:pt x="499649" y="0"/>
                  <a:pt x="1116000" y="0"/>
                </a:cubicBezTo>
                <a:close/>
              </a:path>
            </a:pathLst>
          </a:custGeom>
          <a:gradFill flip="none" rotWithShape="1">
            <a:gsLst>
              <a:gs pos="75000">
                <a:srgbClr val="F24D16"/>
              </a:gs>
              <a:gs pos="50000">
                <a:srgbClr val="EDD834"/>
              </a:gs>
              <a:gs pos="25000">
                <a:srgbClr val="B17ED8"/>
              </a:gs>
              <a:gs pos="0">
                <a:srgbClr val="4CD4B0"/>
              </a:gs>
              <a:gs pos="100000">
                <a:srgbClr val="7D14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/>
          <p:cNvSpPr/>
          <p:nvPr/>
        </p:nvSpPr>
        <p:spPr>
          <a:xfrm>
            <a:off x="459141" y="4443664"/>
            <a:ext cx="11272294" cy="128336"/>
          </a:xfrm>
          <a:prstGeom prst="roundRect">
            <a:avLst/>
          </a:prstGeom>
          <a:solidFill>
            <a:srgbClr val="CB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1676400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Oval 66"/>
          <p:cNvSpPr/>
          <p:nvPr/>
        </p:nvSpPr>
        <p:spPr>
          <a:xfrm>
            <a:off x="3799444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Oval 67"/>
          <p:cNvSpPr/>
          <p:nvPr/>
        </p:nvSpPr>
        <p:spPr>
          <a:xfrm>
            <a:off x="5921067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Oval 68"/>
          <p:cNvSpPr/>
          <p:nvPr/>
        </p:nvSpPr>
        <p:spPr>
          <a:xfrm>
            <a:off x="8055671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Oval 69"/>
          <p:cNvSpPr/>
          <p:nvPr/>
        </p:nvSpPr>
        <p:spPr>
          <a:xfrm>
            <a:off x="10171232" y="4340018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844842" y="3943604"/>
            <a:ext cx="0" cy="564228"/>
          </a:xfrm>
          <a:prstGeom prst="line">
            <a:avLst/>
          </a:prstGeom>
          <a:ln w="38100">
            <a:solidFill>
              <a:srgbClr val="4CD4B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966465" y="3512626"/>
            <a:ext cx="0" cy="995206"/>
          </a:xfrm>
          <a:prstGeom prst="line">
            <a:avLst/>
          </a:prstGeom>
          <a:ln w="38100">
            <a:solidFill>
              <a:srgbClr val="B17ED8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8224113" y="3491499"/>
            <a:ext cx="0" cy="1016333"/>
          </a:xfrm>
          <a:prstGeom prst="line">
            <a:avLst/>
          </a:prstGeom>
          <a:ln w="38100">
            <a:solidFill>
              <a:srgbClr val="F24D1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6095999" y="3943613"/>
            <a:ext cx="1" cy="564219"/>
          </a:xfrm>
          <a:prstGeom prst="line">
            <a:avLst/>
          </a:prstGeom>
          <a:ln w="38100">
            <a:solidFill>
              <a:srgbClr val="EDD83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10339674" y="3943613"/>
            <a:ext cx="0" cy="564219"/>
          </a:xfrm>
          <a:prstGeom prst="line">
            <a:avLst/>
          </a:prstGeom>
          <a:ln w="38100">
            <a:solidFill>
              <a:srgbClr val="7D142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92870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3121694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5250518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7379342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9508165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1219201" y="2007857"/>
            <a:ext cx="117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4CD4B0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Data Exploration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64318" y="2007857"/>
            <a:ext cx="130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B17ED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0988" y="2007857"/>
            <a:ext cx="77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EDD834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Model Building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52520" y="2007857"/>
            <a:ext cx="1013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solidFill>
                  <a:srgbClr val="F24D16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Model Selections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581322" y="2077431"/>
            <a:ext cx="1586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D1424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58252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4CD4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Exploration</a:t>
            </a:r>
            <a:endParaRPr lang="en-IN" sz="1400" dirty="0">
              <a:solidFill>
                <a:srgbClr val="4CD4B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81960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B17ED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Preprocessing</a:t>
            </a:r>
            <a:endParaRPr lang="en-IN" sz="1400" dirty="0">
              <a:solidFill>
                <a:srgbClr val="B17ED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05668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EDD8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Building</a:t>
            </a:r>
            <a:endParaRPr lang="en-IN" sz="1400" dirty="0">
              <a:solidFill>
                <a:srgbClr val="EDD8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29376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24D1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Selections</a:t>
            </a:r>
            <a:endParaRPr lang="en-IN" sz="1400" dirty="0">
              <a:solidFill>
                <a:srgbClr val="F24D1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353084" y="4868548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7D14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1049" y="5146907"/>
            <a:ext cx="1973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rPr>
              <a:t>Performed EDA with the help of Word Clouds, Bar Graphs, Missing  &amp; Null Value Analysis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78594" y="5146907"/>
            <a:ext cx="1973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rPr>
              <a:t>We removed the inconsistencies of the data for e.g. Removing irregularities, stop words, lemmatizing, vectorization etc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06139" y="5146907"/>
            <a:ext cx="1973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rPr>
              <a:t>We have developed our models example: Logistic, Logistic+ Decision Tree, Naïve Bayes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33684" y="5146907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rPr>
              <a:t>Models tried </a:t>
            </a:r>
          </a:p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rPr>
              <a:t>Logistic Regression</a:t>
            </a:r>
          </a:p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rPr>
              <a:t>+ Boosted Tree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361229" y="5146907"/>
            <a:ext cx="1973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rPr>
              <a:t>Improve Online Conversations through sophisticated classification models</a:t>
            </a:r>
          </a:p>
        </p:txBody>
      </p:sp>
      <p:sp>
        <p:nvSpPr>
          <p:cNvPr id="43" name="Shape 167">
            <a:extLst>
              <a:ext uri="{FF2B5EF4-FFF2-40B4-BE49-F238E27FC236}">
                <a16:creationId xmlns:a16="http://schemas.microsoft.com/office/drawing/2014/main" id="{7AC49FBA-C55B-4E81-B47B-3B78B66512EE}"/>
              </a:ext>
            </a:extLst>
          </p:cNvPr>
          <p:cNvSpPr/>
          <p:nvPr/>
        </p:nvSpPr>
        <p:spPr>
          <a:xfrm rot="5400000" flipH="1">
            <a:off x="11364494" y="6331534"/>
            <a:ext cx="558153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168">
            <a:extLst>
              <a:ext uri="{FF2B5EF4-FFF2-40B4-BE49-F238E27FC236}">
                <a16:creationId xmlns:a16="http://schemas.microsoft.com/office/drawing/2014/main" id="{7FA3C1F7-D552-4ACC-8649-D82890AD9908}"/>
              </a:ext>
            </a:extLst>
          </p:cNvPr>
          <p:cNvSpPr txBox="1"/>
          <p:nvPr/>
        </p:nvSpPr>
        <p:spPr>
          <a:xfrm>
            <a:off x="11396180" y="6476214"/>
            <a:ext cx="49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0 4</a:t>
            </a:r>
            <a:endParaRPr dirty="0"/>
          </a:p>
        </p:txBody>
      </p:sp>
      <p:sp>
        <p:nvSpPr>
          <p:cNvPr id="47" name="Shape 169">
            <a:extLst>
              <a:ext uri="{FF2B5EF4-FFF2-40B4-BE49-F238E27FC236}">
                <a16:creationId xmlns:a16="http://schemas.microsoft.com/office/drawing/2014/main" id="{EAADE544-CD19-4910-84FA-3B1ABC3C6CF5}"/>
              </a:ext>
            </a:extLst>
          </p:cNvPr>
          <p:cNvSpPr txBox="1"/>
          <p:nvPr/>
        </p:nvSpPr>
        <p:spPr>
          <a:xfrm>
            <a:off x="177504" y="259249"/>
            <a:ext cx="544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Toxic Comment Classification</a:t>
            </a:r>
            <a:endParaRPr dirty="0"/>
          </a:p>
        </p:txBody>
      </p:sp>
      <p:grpSp>
        <p:nvGrpSpPr>
          <p:cNvPr id="50" name="Shape 171">
            <a:extLst>
              <a:ext uri="{FF2B5EF4-FFF2-40B4-BE49-F238E27FC236}">
                <a16:creationId xmlns:a16="http://schemas.microsoft.com/office/drawing/2014/main" id="{433E157C-2E2E-4701-A369-1DEF5218F755}"/>
              </a:ext>
            </a:extLst>
          </p:cNvPr>
          <p:cNvGrpSpPr/>
          <p:nvPr/>
        </p:nvGrpSpPr>
        <p:grpSpPr>
          <a:xfrm>
            <a:off x="0" y="-12328"/>
            <a:ext cx="5966893" cy="892424"/>
            <a:chOff x="-17" y="305928"/>
            <a:chExt cx="5336159" cy="892424"/>
          </a:xfrm>
        </p:grpSpPr>
        <p:grpSp>
          <p:nvGrpSpPr>
            <p:cNvPr id="51" name="Shape 172">
              <a:extLst>
                <a:ext uri="{FF2B5EF4-FFF2-40B4-BE49-F238E27FC236}">
                  <a16:creationId xmlns:a16="http://schemas.microsoft.com/office/drawing/2014/main" id="{BCADE10B-4479-4F09-9064-5C504F022DB4}"/>
                </a:ext>
              </a:extLst>
            </p:cNvPr>
            <p:cNvGrpSpPr/>
            <p:nvPr/>
          </p:nvGrpSpPr>
          <p:grpSpPr>
            <a:xfrm>
              <a:off x="-17" y="305928"/>
              <a:ext cx="5336159" cy="892424"/>
              <a:chOff x="477671" y="423081"/>
              <a:chExt cx="3455390" cy="573206"/>
            </a:xfrm>
          </p:grpSpPr>
          <p:sp>
            <p:nvSpPr>
              <p:cNvPr id="55" name="Shape 173">
                <a:extLst>
                  <a:ext uri="{FF2B5EF4-FFF2-40B4-BE49-F238E27FC236}">
                    <a16:creationId xmlns:a16="http://schemas.microsoft.com/office/drawing/2014/main" id="{3DE671C1-3701-4336-81C3-479B319376F7}"/>
                  </a:ext>
                </a:extLst>
              </p:cNvPr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Shape 174">
                <a:extLst>
                  <a:ext uri="{FF2B5EF4-FFF2-40B4-BE49-F238E27FC236}">
                    <a16:creationId xmlns:a16="http://schemas.microsoft.com/office/drawing/2014/main" id="{18EAF6D7-D1A4-4CC4-846B-B8FA29CCC6D6}"/>
                  </a:ext>
                </a:extLst>
              </p:cNvPr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" name="Shape 175">
              <a:extLst>
                <a:ext uri="{FF2B5EF4-FFF2-40B4-BE49-F238E27FC236}">
                  <a16:creationId xmlns:a16="http://schemas.microsoft.com/office/drawing/2014/main" id="{1B1B2BA1-2B07-4727-8887-ABC3A91414A7}"/>
                </a:ext>
              </a:extLst>
            </p:cNvPr>
            <p:cNvSpPr txBox="1"/>
            <p:nvPr/>
          </p:nvSpPr>
          <p:spPr>
            <a:xfrm>
              <a:off x="158737" y="367294"/>
              <a:ext cx="48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 dirty="0"/>
            </a:p>
          </p:txBody>
        </p:sp>
        <p:sp>
          <p:nvSpPr>
            <p:cNvPr id="54" name="Shape 176">
              <a:extLst>
                <a:ext uri="{FF2B5EF4-FFF2-40B4-BE49-F238E27FC236}">
                  <a16:creationId xmlns:a16="http://schemas.microsoft.com/office/drawing/2014/main" id="{9134B04A-81B9-4B7F-BD41-1C9BFD52E091}"/>
                </a:ext>
              </a:extLst>
            </p:cNvPr>
            <p:cNvSpPr txBox="1"/>
            <p:nvPr/>
          </p:nvSpPr>
          <p:spPr>
            <a:xfrm>
              <a:off x="158736" y="846652"/>
              <a:ext cx="487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2F2F2"/>
                  </a:solidFill>
                </a:rPr>
                <a:t>Our Approach</a:t>
              </a:r>
              <a:endParaRPr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EE071C-A7D0-4D20-8990-F9EDBBCA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99" y="2674068"/>
            <a:ext cx="750483" cy="507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500F8A-2688-4396-B0AD-24A83F54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892" y="2633067"/>
            <a:ext cx="708581" cy="6319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4E9925-CCBB-4BF4-A252-F8204CCA9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086" y="2681211"/>
            <a:ext cx="499077" cy="488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F4A41-E561-4CDB-92D7-A157A5451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553" y="2608365"/>
            <a:ext cx="755548" cy="553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9D3B4A-B79F-4335-9F82-A8370802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9147" y="2489717"/>
            <a:ext cx="641052" cy="5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81">
            <a:extLst>
              <a:ext uri="{FF2B5EF4-FFF2-40B4-BE49-F238E27FC236}">
                <a16:creationId xmlns:a16="http://schemas.microsoft.com/office/drawing/2014/main" id="{C00CE259-304C-49AB-A25F-C8003D4D5F8F}"/>
              </a:ext>
            </a:extLst>
          </p:cNvPr>
          <p:cNvSpPr/>
          <p:nvPr/>
        </p:nvSpPr>
        <p:spPr>
          <a:xfrm rot="5400000" flipH="1">
            <a:off x="11364494" y="6331534"/>
            <a:ext cx="558153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82">
            <a:extLst>
              <a:ext uri="{FF2B5EF4-FFF2-40B4-BE49-F238E27FC236}">
                <a16:creationId xmlns:a16="http://schemas.microsoft.com/office/drawing/2014/main" id="{41D04800-E1A9-479C-9EC0-22746B4217D3}"/>
              </a:ext>
            </a:extLst>
          </p:cNvPr>
          <p:cNvSpPr txBox="1"/>
          <p:nvPr/>
        </p:nvSpPr>
        <p:spPr>
          <a:xfrm>
            <a:off x="11396180" y="6476214"/>
            <a:ext cx="49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0 5</a:t>
            </a:r>
            <a:endParaRPr dirty="0"/>
          </a:p>
        </p:txBody>
      </p:sp>
      <p:sp>
        <p:nvSpPr>
          <p:cNvPr id="32" name="Shape 183">
            <a:extLst>
              <a:ext uri="{FF2B5EF4-FFF2-40B4-BE49-F238E27FC236}">
                <a16:creationId xmlns:a16="http://schemas.microsoft.com/office/drawing/2014/main" id="{20C9759F-5277-4C44-81D3-D6D88C85C63F}"/>
              </a:ext>
            </a:extLst>
          </p:cNvPr>
          <p:cNvSpPr txBox="1"/>
          <p:nvPr/>
        </p:nvSpPr>
        <p:spPr>
          <a:xfrm>
            <a:off x="177504" y="259249"/>
            <a:ext cx="544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Toxic Comment Classification</a:t>
            </a:r>
            <a:endParaRPr dirty="0"/>
          </a:p>
        </p:txBody>
      </p:sp>
      <p:grpSp>
        <p:nvGrpSpPr>
          <p:cNvPr id="37" name="Shape 185">
            <a:extLst>
              <a:ext uri="{FF2B5EF4-FFF2-40B4-BE49-F238E27FC236}">
                <a16:creationId xmlns:a16="http://schemas.microsoft.com/office/drawing/2014/main" id="{5C301AC1-2AEF-4C51-9056-843FB00B4078}"/>
              </a:ext>
            </a:extLst>
          </p:cNvPr>
          <p:cNvGrpSpPr/>
          <p:nvPr/>
        </p:nvGrpSpPr>
        <p:grpSpPr>
          <a:xfrm>
            <a:off x="0" y="0"/>
            <a:ext cx="5966893" cy="892424"/>
            <a:chOff x="-17" y="305928"/>
            <a:chExt cx="5336159" cy="892424"/>
          </a:xfrm>
        </p:grpSpPr>
        <p:grpSp>
          <p:nvGrpSpPr>
            <p:cNvPr id="40" name="Shape 186">
              <a:extLst>
                <a:ext uri="{FF2B5EF4-FFF2-40B4-BE49-F238E27FC236}">
                  <a16:creationId xmlns:a16="http://schemas.microsoft.com/office/drawing/2014/main" id="{850D2CB6-67D6-4F06-AF32-00B175000BAE}"/>
                </a:ext>
              </a:extLst>
            </p:cNvPr>
            <p:cNvGrpSpPr/>
            <p:nvPr/>
          </p:nvGrpSpPr>
          <p:grpSpPr>
            <a:xfrm>
              <a:off x="-17" y="305928"/>
              <a:ext cx="5336159" cy="892424"/>
              <a:chOff x="477671" y="423081"/>
              <a:chExt cx="3455390" cy="573206"/>
            </a:xfrm>
          </p:grpSpPr>
          <p:sp>
            <p:nvSpPr>
              <p:cNvPr id="52" name="Shape 187">
                <a:extLst>
                  <a:ext uri="{FF2B5EF4-FFF2-40B4-BE49-F238E27FC236}">
                    <a16:creationId xmlns:a16="http://schemas.microsoft.com/office/drawing/2014/main" id="{CAF2410D-1B4A-419C-8079-F854B313D4C7}"/>
                  </a:ext>
                </a:extLst>
              </p:cNvPr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Shape 188">
                <a:extLst>
                  <a:ext uri="{FF2B5EF4-FFF2-40B4-BE49-F238E27FC236}">
                    <a16:creationId xmlns:a16="http://schemas.microsoft.com/office/drawing/2014/main" id="{BA2F8302-5A23-4D51-9AB7-8DB11551F2A3}"/>
                  </a:ext>
                </a:extLst>
              </p:cNvPr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" name="Shape 189">
              <a:extLst>
                <a:ext uri="{FF2B5EF4-FFF2-40B4-BE49-F238E27FC236}">
                  <a16:creationId xmlns:a16="http://schemas.microsoft.com/office/drawing/2014/main" id="{CB4E8AD9-79B5-4C7A-A826-427F24013975}"/>
                </a:ext>
              </a:extLst>
            </p:cNvPr>
            <p:cNvSpPr txBox="1"/>
            <p:nvPr/>
          </p:nvSpPr>
          <p:spPr>
            <a:xfrm>
              <a:off x="158737" y="367294"/>
              <a:ext cx="48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 dirty="0"/>
            </a:p>
          </p:txBody>
        </p:sp>
        <p:sp>
          <p:nvSpPr>
            <p:cNvPr id="47" name="Shape 190">
              <a:extLst>
                <a:ext uri="{FF2B5EF4-FFF2-40B4-BE49-F238E27FC236}">
                  <a16:creationId xmlns:a16="http://schemas.microsoft.com/office/drawing/2014/main" id="{FBF9150B-1821-4BB2-9198-7C70CDDE7B6F}"/>
                </a:ext>
              </a:extLst>
            </p:cNvPr>
            <p:cNvSpPr txBox="1"/>
            <p:nvPr/>
          </p:nvSpPr>
          <p:spPr>
            <a:xfrm>
              <a:off x="158736" y="846652"/>
              <a:ext cx="487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2F2F2"/>
                  </a:solidFill>
                </a:rPr>
                <a:t>Our Approach : Exploratory Data Analysis</a:t>
              </a: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3D68D2C-2319-47DA-9673-5520E161AF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5006" y="328772"/>
            <a:ext cx="3531235" cy="2660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15672E-218D-4699-BF5E-57C23250CF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5533" y="2514089"/>
            <a:ext cx="3473450" cy="2616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3970F6-2C9A-4D41-AC9B-AF01B2E3E6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74845" y="3429000"/>
            <a:ext cx="3509645" cy="2635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451CBA-2AA7-4076-9EC4-B3E7DD0B3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21" y="2606377"/>
            <a:ext cx="4213589" cy="2514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59D3-266D-4D56-A912-910C463D2549}"/>
              </a:ext>
            </a:extLst>
          </p:cNvPr>
          <p:cNvSpPr txBox="1"/>
          <p:nvPr/>
        </p:nvSpPr>
        <p:spPr>
          <a:xfrm>
            <a:off x="1571522" y="5420332"/>
            <a:ext cx="2345635" cy="30777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Toxic Comment 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924EC-7D45-435B-BBDF-1896E9D88528}"/>
              </a:ext>
            </a:extLst>
          </p:cNvPr>
          <p:cNvSpPr txBox="1"/>
          <p:nvPr/>
        </p:nvSpPr>
        <p:spPr>
          <a:xfrm>
            <a:off x="5228159" y="5443716"/>
            <a:ext cx="27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Category - Threat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87B6B-147B-49A5-8181-CA08EF9FEBFC}"/>
              </a:ext>
            </a:extLst>
          </p:cNvPr>
          <p:cNvSpPr txBox="1"/>
          <p:nvPr/>
        </p:nvSpPr>
        <p:spPr>
          <a:xfrm>
            <a:off x="8741882" y="3046794"/>
            <a:ext cx="27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Category – Toxic Comments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4A921-5952-4140-9346-9434AF19C239}"/>
              </a:ext>
            </a:extLst>
          </p:cNvPr>
          <p:cNvSpPr txBox="1"/>
          <p:nvPr/>
        </p:nvSpPr>
        <p:spPr>
          <a:xfrm>
            <a:off x="8794005" y="6221451"/>
            <a:ext cx="27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Category – Identity Threat</a:t>
            </a:r>
          </a:p>
        </p:txBody>
      </p:sp>
    </p:spTree>
    <p:extLst>
      <p:ext uri="{BB962C8B-B14F-4D97-AF65-F5344CB8AC3E}">
        <p14:creationId xmlns:p14="http://schemas.microsoft.com/office/powerpoint/2010/main" val="282007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rallelogram 37"/>
          <p:cNvSpPr/>
          <p:nvPr/>
        </p:nvSpPr>
        <p:spPr>
          <a:xfrm>
            <a:off x="526148" y="1526870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3744687" y="2394857"/>
            <a:ext cx="1596570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5341257" y="1676400"/>
            <a:ext cx="1698172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7039429" y="2394857"/>
            <a:ext cx="1698172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5392058" y="3113314"/>
            <a:ext cx="1698172" cy="1698172"/>
          </a:xfrm>
          <a:prstGeom prst="roundRect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367709" lon="18747105" rev="3634775"/>
            </a:camera>
            <a:lightRig rig="flood" dir="t"/>
          </a:scene3d>
          <a:sp3d extrusionH="254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Parallelogram 35"/>
          <p:cNvSpPr/>
          <p:nvPr/>
        </p:nvSpPr>
        <p:spPr>
          <a:xfrm>
            <a:off x="457206" y="1454300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Removing Irregularities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6" y="1985583"/>
            <a:ext cx="2376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Substitution of words from their short forms to full forms</a:t>
            </a:r>
            <a:endParaRPr lang="en-IN" sz="105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1" name="Connector: Elbow 40"/>
          <p:cNvCxnSpPr>
            <a:cxnSpLocks/>
            <a:stCxn id="24" idx="1"/>
            <a:endCxn id="38" idx="2"/>
          </p:cNvCxnSpPr>
          <p:nvPr/>
        </p:nvCxnSpPr>
        <p:spPr>
          <a:xfrm rot="10800000">
            <a:off x="2364735" y="1719943"/>
            <a:ext cx="1379952" cy="1524001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arallelogram 41"/>
          <p:cNvSpPr/>
          <p:nvPr/>
        </p:nvSpPr>
        <p:spPr>
          <a:xfrm>
            <a:off x="2293265" y="5085842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3" name="Parallelogram 42"/>
          <p:cNvSpPr/>
          <p:nvPr/>
        </p:nvSpPr>
        <p:spPr>
          <a:xfrm>
            <a:off x="2224323" y="5013272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Stop Words Removal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24323" y="5544555"/>
            <a:ext cx="237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Removing words with no significance to data</a:t>
            </a:r>
            <a:endParaRPr lang="en-IN" sz="105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5" name="Connector: Elbow 44"/>
          <p:cNvCxnSpPr>
            <a:cxnSpLocks/>
            <a:stCxn id="27" idx="2"/>
            <a:endCxn id="42" idx="2"/>
          </p:cNvCxnSpPr>
          <p:nvPr/>
        </p:nvCxnSpPr>
        <p:spPr>
          <a:xfrm rot="5400000">
            <a:off x="4952784" y="3990554"/>
            <a:ext cx="467428" cy="2109292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allelogram 47"/>
          <p:cNvSpPr/>
          <p:nvPr/>
        </p:nvSpPr>
        <p:spPr>
          <a:xfrm>
            <a:off x="9368979" y="4884056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9" name="Parallelogram 48"/>
          <p:cNvSpPr/>
          <p:nvPr/>
        </p:nvSpPr>
        <p:spPr>
          <a:xfrm>
            <a:off x="9300037" y="4811486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TFIDF Vectorization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04635" y="5342769"/>
            <a:ext cx="3003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TF:</a:t>
            </a:r>
            <a:r>
              <a:rPr lang="en-US" dirty="0"/>
              <a:t> Measures how frequently a term occurs in a document</a:t>
            </a:r>
          </a:p>
          <a:p>
            <a:pPr algn="just"/>
            <a:r>
              <a:rPr lang="en-US" b="1" dirty="0"/>
              <a:t>IDF</a:t>
            </a:r>
            <a:r>
              <a:rPr lang="en-US" dirty="0"/>
              <a:t>: Measures how important a term is.</a:t>
            </a:r>
            <a:endParaRPr lang="en-IN" sz="105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1" name="Connector: Elbow 50"/>
          <p:cNvCxnSpPr>
            <a:cxnSpLocks/>
            <a:stCxn id="26" idx="3"/>
            <a:endCxn id="49" idx="5"/>
          </p:cNvCxnSpPr>
          <p:nvPr/>
        </p:nvCxnSpPr>
        <p:spPr>
          <a:xfrm>
            <a:off x="8737601" y="3243943"/>
            <a:ext cx="610704" cy="176061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allelogram 53"/>
          <p:cNvSpPr/>
          <p:nvPr/>
        </p:nvSpPr>
        <p:spPr>
          <a:xfrm>
            <a:off x="7750636" y="961432"/>
            <a:ext cx="1886855" cy="386143"/>
          </a:xfrm>
          <a:prstGeom prst="parallelogram">
            <a:avLst/>
          </a:prstGeom>
          <a:solidFill>
            <a:srgbClr val="2396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spc="300" dirty="0">
              <a:solidFill>
                <a:schemeClr val="bg2">
                  <a:lumMod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55" name="Parallelogram 54"/>
          <p:cNvSpPr/>
          <p:nvPr/>
        </p:nvSpPr>
        <p:spPr>
          <a:xfrm>
            <a:off x="7681694" y="888862"/>
            <a:ext cx="1886855" cy="386143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spc="3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Lemmatizing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81694" y="1420145"/>
            <a:ext cx="2376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Lemmatization to chop off the endings to return dictionary base form </a:t>
            </a:r>
            <a:r>
              <a:rPr lang="en-IN" sz="105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cxnSp>
        <p:nvCxnSpPr>
          <p:cNvPr id="57" name="Connector: Elbow 56"/>
          <p:cNvCxnSpPr>
            <a:cxnSpLocks/>
            <a:stCxn id="55" idx="5"/>
            <a:endCxn id="25" idx="3"/>
          </p:cNvCxnSpPr>
          <p:nvPr/>
        </p:nvCxnSpPr>
        <p:spPr>
          <a:xfrm rot="10800000" flipV="1">
            <a:off x="7039430" y="1081934"/>
            <a:ext cx="690533" cy="144355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89CF8-4777-4EC2-8A7E-F121FC40F13B}"/>
              </a:ext>
            </a:extLst>
          </p:cNvPr>
          <p:cNvSpPr txBox="1"/>
          <p:nvPr/>
        </p:nvSpPr>
        <p:spPr>
          <a:xfrm>
            <a:off x="10657282" y="712601"/>
            <a:ext cx="52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B139C7-79ED-4412-BE07-5ACD6672EDFD}"/>
              </a:ext>
            </a:extLst>
          </p:cNvPr>
          <p:cNvSpPr txBox="1"/>
          <p:nvPr/>
        </p:nvSpPr>
        <p:spPr>
          <a:xfrm>
            <a:off x="11660957" y="0"/>
            <a:ext cx="52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Shape 181">
            <a:extLst>
              <a:ext uri="{FF2B5EF4-FFF2-40B4-BE49-F238E27FC236}">
                <a16:creationId xmlns:a16="http://schemas.microsoft.com/office/drawing/2014/main" id="{A150915D-8012-4A45-9CD6-FDB360EF55CE}"/>
              </a:ext>
            </a:extLst>
          </p:cNvPr>
          <p:cNvSpPr/>
          <p:nvPr/>
        </p:nvSpPr>
        <p:spPr>
          <a:xfrm rot="5400000" flipH="1">
            <a:off x="11364494" y="6331534"/>
            <a:ext cx="558153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82">
            <a:extLst>
              <a:ext uri="{FF2B5EF4-FFF2-40B4-BE49-F238E27FC236}">
                <a16:creationId xmlns:a16="http://schemas.microsoft.com/office/drawing/2014/main" id="{5891990C-CDE7-469E-ADC9-10F3729086CB}"/>
              </a:ext>
            </a:extLst>
          </p:cNvPr>
          <p:cNvSpPr txBox="1"/>
          <p:nvPr/>
        </p:nvSpPr>
        <p:spPr>
          <a:xfrm>
            <a:off x="11396180" y="6476214"/>
            <a:ext cx="49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0 6</a:t>
            </a:r>
            <a:endParaRPr dirty="0"/>
          </a:p>
        </p:txBody>
      </p:sp>
      <p:sp>
        <p:nvSpPr>
          <p:cNvPr id="30" name="Shape 183">
            <a:extLst>
              <a:ext uri="{FF2B5EF4-FFF2-40B4-BE49-F238E27FC236}">
                <a16:creationId xmlns:a16="http://schemas.microsoft.com/office/drawing/2014/main" id="{4CDAA0F2-CF33-4590-AF54-4AB6318F661F}"/>
              </a:ext>
            </a:extLst>
          </p:cNvPr>
          <p:cNvSpPr txBox="1"/>
          <p:nvPr/>
        </p:nvSpPr>
        <p:spPr>
          <a:xfrm>
            <a:off x="177504" y="259249"/>
            <a:ext cx="544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Toxic Comment Classification</a:t>
            </a:r>
            <a:endParaRPr dirty="0"/>
          </a:p>
        </p:txBody>
      </p:sp>
      <p:grpSp>
        <p:nvGrpSpPr>
          <p:cNvPr id="33" name="Shape 185">
            <a:extLst>
              <a:ext uri="{FF2B5EF4-FFF2-40B4-BE49-F238E27FC236}">
                <a16:creationId xmlns:a16="http://schemas.microsoft.com/office/drawing/2014/main" id="{617D89EC-4B00-4823-A18B-7341EF543552}"/>
              </a:ext>
            </a:extLst>
          </p:cNvPr>
          <p:cNvGrpSpPr/>
          <p:nvPr/>
        </p:nvGrpSpPr>
        <p:grpSpPr>
          <a:xfrm>
            <a:off x="0" y="0"/>
            <a:ext cx="5966893" cy="892424"/>
            <a:chOff x="-17" y="305928"/>
            <a:chExt cx="5336159" cy="892424"/>
          </a:xfrm>
        </p:grpSpPr>
        <p:grpSp>
          <p:nvGrpSpPr>
            <p:cNvPr id="34" name="Shape 186">
              <a:extLst>
                <a:ext uri="{FF2B5EF4-FFF2-40B4-BE49-F238E27FC236}">
                  <a16:creationId xmlns:a16="http://schemas.microsoft.com/office/drawing/2014/main" id="{5DFCB109-A45D-438C-8C9B-559FD32632B2}"/>
                </a:ext>
              </a:extLst>
            </p:cNvPr>
            <p:cNvGrpSpPr/>
            <p:nvPr/>
          </p:nvGrpSpPr>
          <p:grpSpPr>
            <a:xfrm>
              <a:off x="-17" y="305928"/>
              <a:ext cx="5336159" cy="892424"/>
              <a:chOff x="477671" y="423081"/>
              <a:chExt cx="3455390" cy="573206"/>
            </a:xfrm>
          </p:grpSpPr>
          <p:sp>
            <p:nvSpPr>
              <p:cNvPr id="40" name="Shape 187">
                <a:extLst>
                  <a:ext uri="{FF2B5EF4-FFF2-40B4-BE49-F238E27FC236}">
                    <a16:creationId xmlns:a16="http://schemas.microsoft.com/office/drawing/2014/main" id="{5502182A-0890-41A0-B327-3458DF5F72C0}"/>
                  </a:ext>
                </a:extLst>
              </p:cNvPr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Shape 188">
                <a:extLst>
                  <a:ext uri="{FF2B5EF4-FFF2-40B4-BE49-F238E27FC236}">
                    <a16:creationId xmlns:a16="http://schemas.microsoft.com/office/drawing/2014/main" id="{37F2B2DC-53FA-4BC3-A203-62FC1D2D19B3}"/>
                  </a:ext>
                </a:extLst>
              </p:cNvPr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Shape 189">
              <a:extLst>
                <a:ext uri="{FF2B5EF4-FFF2-40B4-BE49-F238E27FC236}">
                  <a16:creationId xmlns:a16="http://schemas.microsoft.com/office/drawing/2014/main" id="{E01E1B3B-139B-44A9-8916-242CA91579C8}"/>
                </a:ext>
              </a:extLst>
            </p:cNvPr>
            <p:cNvSpPr txBox="1"/>
            <p:nvPr/>
          </p:nvSpPr>
          <p:spPr>
            <a:xfrm>
              <a:off x="158737" y="367294"/>
              <a:ext cx="48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 dirty="0"/>
            </a:p>
          </p:txBody>
        </p:sp>
        <p:sp>
          <p:nvSpPr>
            <p:cNvPr id="37" name="Shape 190">
              <a:extLst>
                <a:ext uri="{FF2B5EF4-FFF2-40B4-BE49-F238E27FC236}">
                  <a16:creationId xmlns:a16="http://schemas.microsoft.com/office/drawing/2014/main" id="{9159766F-6CA8-40AA-A894-7C276AA95C9E}"/>
                </a:ext>
              </a:extLst>
            </p:cNvPr>
            <p:cNvSpPr txBox="1"/>
            <p:nvPr/>
          </p:nvSpPr>
          <p:spPr>
            <a:xfrm>
              <a:off x="158736" y="846652"/>
              <a:ext cx="487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2F2F2"/>
                  </a:solidFill>
                </a:rPr>
                <a:t>Our Approach : Data Preprocessing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124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B6205F-17A3-4F8C-923C-037E2D3958F9}"/>
              </a:ext>
            </a:extLst>
          </p:cNvPr>
          <p:cNvSpPr/>
          <p:nvPr/>
        </p:nvSpPr>
        <p:spPr>
          <a:xfrm>
            <a:off x="526774" y="1063487"/>
            <a:ext cx="2166730" cy="566531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C15EF5-E912-4C7A-B479-CCB0104D118F}"/>
              </a:ext>
            </a:extLst>
          </p:cNvPr>
          <p:cNvSpPr/>
          <p:nvPr/>
        </p:nvSpPr>
        <p:spPr>
          <a:xfrm>
            <a:off x="2773017" y="1063487"/>
            <a:ext cx="9253331" cy="566531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Logistic Regression is a classification technique which predicts a categorical outcome by computing the log odds of the dependent variable using a logit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AC525-10FD-4DFB-8E15-AB2CEA163CB6}"/>
              </a:ext>
            </a:extLst>
          </p:cNvPr>
          <p:cNvSpPr/>
          <p:nvPr/>
        </p:nvSpPr>
        <p:spPr>
          <a:xfrm>
            <a:off x="1590261" y="1769173"/>
            <a:ext cx="9859617" cy="248498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APPROACH 1-BINARY RELEVANCE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9D08A-F3C0-47E1-B45F-C35F6C7D1E5D}"/>
              </a:ext>
            </a:extLst>
          </p:cNvPr>
          <p:cNvSpPr/>
          <p:nvPr/>
        </p:nvSpPr>
        <p:spPr>
          <a:xfrm>
            <a:off x="1593576" y="4028665"/>
            <a:ext cx="9859617" cy="248498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APPROACH 2-CLASSIFIER CHAINS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D6BA1-5EBD-4BF4-BCEB-487A230B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4" y="2156826"/>
            <a:ext cx="3647661" cy="453628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ABEA1CB9-C2EA-46D3-BB07-EA86304F1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774" y="2610454"/>
            <a:ext cx="453628" cy="453628"/>
          </a:xfrm>
          <a:prstGeom prst="rect">
            <a:avLst/>
          </a:prstGeom>
        </p:spPr>
      </p:pic>
      <p:pic>
        <p:nvPicPr>
          <p:cNvPr id="10" name="Picture 2" descr="Image result for Logistic regression simplified">
            <a:extLst>
              <a:ext uri="{FF2B5EF4-FFF2-40B4-BE49-F238E27FC236}">
                <a16:creationId xmlns:a16="http://schemas.microsoft.com/office/drawing/2014/main" id="{2B7359E5-7F27-4FFA-A008-304A8002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9" y="3090415"/>
            <a:ext cx="512893" cy="5052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85CAAC-95D8-4ACB-8005-F2C8A72864C8}"/>
              </a:ext>
            </a:extLst>
          </p:cNvPr>
          <p:cNvSpPr/>
          <p:nvPr/>
        </p:nvSpPr>
        <p:spPr>
          <a:xfrm>
            <a:off x="310351" y="3687417"/>
            <a:ext cx="726262" cy="2336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1</a:t>
            </a:r>
          </a:p>
        </p:txBody>
      </p:sp>
      <p:pic>
        <p:nvPicPr>
          <p:cNvPr id="15" name="Graphic 14" descr="Gears">
            <a:extLst>
              <a:ext uri="{FF2B5EF4-FFF2-40B4-BE49-F238E27FC236}">
                <a16:creationId xmlns:a16="http://schemas.microsoft.com/office/drawing/2014/main" id="{BAF3BA48-3861-4042-960C-81FAA1AEC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519" y="2603830"/>
            <a:ext cx="453628" cy="453628"/>
          </a:xfrm>
          <a:prstGeom prst="rect">
            <a:avLst/>
          </a:prstGeom>
        </p:spPr>
      </p:pic>
      <p:pic>
        <p:nvPicPr>
          <p:cNvPr id="16" name="Picture 2" descr="Image result for Logistic regression simplified">
            <a:extLst>
              <a:ext uri="{FF2B5EF4-FFF2-40B4-BE49-F238E27FC236}">
                <a16:creationId xmlns:a16="http://schemas.microsoft.com/office/drawing/2014/main" id="{E15D5114-293A-4638-9989-30501505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54" y="3083791"/>
            <a:ext cx="512893" cy="5052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35BCBF-3FCB-4458-964C-DD997D96747B}"/>
              </a:ext>
            </a:extLst>
          </p:cNvPr>
          <p:cNvSpPr/>
          <p:nvPr/>
        </p:nvSpPr>
        <p:spPr>
          <a:xfrm>
            <a:off x="1099092" y="3700671"/>
            <a:ext cx="686266" cy="221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2</a:t>
            </a:r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6A51DEB2-E79B-45E3-8D79-E0722FE36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0954" y="2623708"/>
            <a:ext cx="453628" cy="453628"/>
          </a:xfrm>
          <a:prstGeom prst="rect">
            <a:avLst/>
          </a:prstGeom>
        </p:spPr>
      </p:pic>
      <p:pic>
        <p:nvPicPr>
          <p:cNvPr id="19" name="Picture 2" descr="Image result for Logistic regression simplified">
            <a:extLst>
              <a:ext uri="{FF2B5EF4-FFF2-40B4-BE49-F238E27FC236}">
                <a16:creationId xmlns:a16="http://schemas.microsoft.com/office/drawing/2014/main" id="{84B9E5AD-B33C-47ED-8471-EEB9FD3F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77" y="3073852"/>
            <a:ext cx="512893" cy="5052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405529A-15A2-43D6-BD3C-2FBFAD8F801F}"/>
              </a:ext>
            </a:extLst>
          </p:cNvPr>
          <p:cNvSpPr/>
          <p:nvPr/>
        </p:nvSpPr>
        <p:spPr>
          <a:xfrm>
            <a:off x="1862299" y="3698351"/>
            <a:ext cx="768999" cy="22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3</a:t>
            </a:r>
          </a:p>
        </p:txBody>
      </p:sp>
      <p:pic>
        <p:nvPicPr>
          <p:cNvPr id="21" name="Graphic 20" descr="Gears">
            <a:extLst>
              <a:ext uri="{FF2B5EF4-FFF2-40B4-BE49-F238E27FC236}">
                <a16:creationId xmlns:a16="http://schemas.microsoft.com/office/drawing/2014/main" id="{8C0F1600-879C-49FE-AAE2-C7E2CFC3C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4773" y="2656840"/>
            <a:ext cx="453628" cy="453628"/>
          </a:xfrm>
          <a:prstGeom prst="rect">
            <a:avLst/>
          </a:prstGeom>
        </p:spPr>
      </p:pic>
      <p:pic>
        <p:nvPicPr>
          <p:cNvPr id="22" name="Picture 2" descr="Image result for Logistic regression simplified">
            <a:extLst>
              <a:ext uri="{FF2B5EF4-FFF2-40B4-BE49-F238E27FC236}">
                <a16:creationId xmlns:a16="http://schemas.microsoft.com/office/drawing/2014/main" id="{7C421BF1-EF3E-46E0-BD48-9E364B84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96" y="3106984"/>
            <a:ext cx="512893" cy="5052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EBDBCFF-B1D5-4680-90E8-F637C02FA487}"/>
              </a:ext>
            </a:extLst>
          </p:cNvPr>
          <p:cNvSpPr/>
          <p:nvPr/>
        </p:nvSpPr>
        <p:spPr>
          <a:xfrm>
            <a:off x="3326667" y="3703986"/>
            <a:ext cx="758317" cy="22472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7B5F46-1F9E-4EFE-9DF9-45B0521BBEA0}"/>
              </a:ext>
            </a:extLst>
          </p:cNvPr>
          <p:cNvCxnSpPr/>
          <p:nvPr/>
        </p:nvCxnSpPr>
        <p:spPr>
          <a:xfrm>
            <a:off x="2530792" y="3250096"/>
            <a:ext cx="768999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38699D3-2A32-4329-B275-31162969482F}"/>
              </a:ext>
            </a:extLst>
          </p:cNvPr>
          <p:cNvSpPr/>
          <p:nvPr/>
        </p:nvSpPr>
        <p:spPr>
          <a:xfrm>
            <a:off x="4558903" y="2982261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068756-8C8D-4063-98AA-BEC582078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2406420"/>
            <a:ext cx="1140997" cy="1494723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75654DA0-0CA9-4904-BA0F-52B05917AA28}"/>
              </a:ext>
            </a:extLst>
          </p:cNvPr>
          <p:cNvSpPr/>
          <p:nvPr/>
        </p:nvSpPr>
        <p:spPr>
          <a:xfrm>
            <a:off x="6397019" y="2981774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CC58FC-7467-4151-9E09-51857606874E}"/>
              </a:ext>
            </a:extLst>
          </p:cNvPr>
          <p:cNvSpPr/>
          <p:nvPr/>
        </p:nvSpPr>
        <p:spPr>
          <a:xfrm>
            <a:off x="6917448" y="2113505"/>
            <a:ext cx="1344678" cy="289601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 SUMMARY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39D4DE8-9AB7-4429-9A23-3D3B005BE092}"/>
              </a:ext>
            </a:extLst>
          </p:cNvPr>
          <p:cNvSpPr/>
          <p:nvPr/>
        </p:nvSpPr>
        <p:spPr>
          <a:xfrm>
            <a:off x="8358784" y="2971835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A54237C-8D4C-47AA-9F93-34EB8DB0F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204" y="2738970"/>
            <a:ext cx="2825288" cy="7028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859AB4D-A55A-4BEB-A190-E8717EC360D1}"/>
              </a:ext>
            </a:extLst>
          </p:cNvPr>
          <p:cNvSpPr/>
          <p:nvPr/>
        </p:nvSpPr>
        <p:spPr>
          <a:xfrm>
            <a:off x="9700848" y="2150000"/>
            <a:ext cx="1344678" cy="303519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 OUTPUT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6B91D5-BDAC-43F6-933D-64A0535F282C}"/>
              </a:ext>
            </a:extLst>
          </p:cNvPr>
          <p:cNvSpPr/>
          <p:nvPr/>
        </p:nvSpPr>
        <p:spPr>
          <a:xfrm>
            <a:off x="5082021" y="2116820"/>
            <a:ext cx="1344678" cy="289601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CROSS VALIDATION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E8C507-74B1-46FA-9A7F-8AF827AE3121}"/>
              </a:ext>
            </a:extLst>
          </p:cNvPr>
          <p:cNvSpPr/>
          <p:nvPr/>
        </p:nvSpPr>
        <p:spPr>
          <a:xfrm>
            <a:off x="659120" y="4374345"/>
            <a:ext cx="1344678" cy="248498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CORRELATION</a:t>
            </a:r>
          </a:p>
        </p:txBody>
      </p:sp>
      <p:pic>
        <p:nvPicPr>
          <p:cNvPr id="39" name="Graphic 38" descr="Upward trend">
            <a:extLst>
              <a:ext uri="{FF2B5EF4-FFF2-40B4-BE49-F238E27FC236}">
                <a16:creationId xmlns:a16="http://schemas.microsoft.com/office/drawing/2014/main" id="{CE02197E-1DFB-4420-9A51-F5EC85991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582" y="4701368"/>
            <a:ext cx="849819" cy="8498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EF3F474-2E12-4AE5-A4C3-A600358C96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350" y="5590092"/>
            <a:ext cx="2088400" cy="1019430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E0FAD2C5-ACD1-42DA-9919-232E2C9ACABC}"/>
              </a:ext>
            </a:extLst>
          </p:cNvPr>
          <p:cNvSpPr/>
          <p:nvPr/>
        </p:nvSpPr>
        <p:spPr>
          <a:xfrm>
            <a:off x="2448415" y="5041827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D8D2DB-96E0-4C14-82E2-7C44A03182C9}"/>
              </a:ext>
            </a:extLst>
          </p:cNvPr>
          <p:cNvSpPr/>
          <p:nvPr/>
        </p:nvSpPr>
        <p:spPr>
          <a:xfrm>
            <a:off x="3591079" y="4377114"/>
            <a:ext cx="3922904" cy="236396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CLASSIFIER CHAINS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F6C5ED-8202-451E-BDD6-ADABBD49EA88}"/>
              </a:ext>
            </a:extLst>
          </p:cNvPr>
          <p:cNvSpPr/>
          <p:nvPr/>
        </p:nvSpPr>
        <p:spPr>
          <a:xfrm>
            <a:off x="3168562" y="4748092"/>
            <a:ext cx="916049" cy="23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E63AB5-6401-4C5A-A94E-2186992443D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626587" y="4984480"/>
            <a:ext cx="33115" cy="143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92F8150-1D0B-4E88-AA27-DE1B1017DD83}"/>
              </a:ext>
            </a:extLst>
          </p:cNvPr>
          <p:cNvSpPr/>
          <p:nvPr/>
        </p:nvSpPr>
        <p:spPr>
          <a:xfrm>
            <a:off x="4212253" y="5089811"/>
            <a:ext cx="849819" cy="24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1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CD059B2-FB87-4574-AA66-647914E04A6A}"/>
              </a:ext>
            </a:extLst>
          </p:cNvPr>
          <p:cNvCxnSpPr>
            <a:cxnSpLocks/>
            <a:stCxn id="44" idx="3"/>
            <a:endCxn id="47" idx="0"/>
          </p:cNvCxnSpPr>
          <p:nvPr/>
        </p:nvCxnSpPr>
        <p:spPr>
          <a:xfrm>
            <a:off x="4084611" y="4866286"/>
            <a:ext cx="552552" cy="223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AC3A0B9-17A3-4197-9337-EF34231F3C3A}"/>
              </a:ext>
            </a:extLst>
          </p:cNvPr>
          <p:cNvSpPr/>
          <p:nvPr/>
        </p:nvSpPr>
        <p:spPr>
          <a:xfrm>
            <a:off x="4212252" y="5566657"/>
            <a:ext cx="1752021" cy="22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EF0C5D-0C42-43E8-B602-0AB36130DF43}"/>
              </a:ext>
            </a:extLst>
          </p:cNvPr>
          <p:cNvCxnSpPr>
            <a:stCxn id="47" idx="2"/>
          </p:cNvCxnSpPr>
          <p:nvPr/>
        </p:nvCxnSpPr>
        <p:spPr>
          <a:xfrm flipH="1">
            <a:off x="4637162" y="5338309"/>
            <a:ext cx="1" cy="2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CFD16E0-CC61-4D33-B59C-5CFCFC237B12}"/>
              </a:ext>
            </a:extLst>
          </p:cNvPr>
          <p:cNvSpPr/>
          <p:nvPr/>
        </p:nvSpPr>
        <p:spPr>
          <a:xfrm>
            <a:off x="5188225" y="5076113"/>
            <a:ext cx="886365" cy="2470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LABEL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8988B0-103B-4774-B0C7-0A1CC7047E82}"/>
              </a:ext>
            </a:extLst>
          </p:cNvPr>
          <p:cNvSpPr/>
          <p:nvPr/>
        </p:nvSpPr>
        <p:spPr>
          <a:xfrm>
            <a:off x="6204885" y="5583777"/>
            <a:ext cx="759125" cy="212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LABEL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48886C-590E-4AEC-975D-07F98A6A044F}"/>
              </a:ext>
            </a:extLst>
          </p:cNvPr>
          <p:cNvSpPr/>
          <p:nvPr/>
        </p:nvSpPr>
        <p:spPr>
          <a:xfrm>
            <a:off x="4218749" y="6075278"/>
            <a:ext cx="2745263" cy="248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0CFE37-13DC-4734-AFE0-A3BD00F583E3}"/>
              </a:ext>
            </a:extLst>
          </p:cNvPr>
          <p:cNvCxnSpPr>
            <a:cxnSpLocks/>
          </p:cNvCxnSpPr>
          <p:nvPr/>
        </p:nvCxnSpPr>
        <p:spPr>
          <a:xfrm>
            <a:off x="4653615" y="5779536"/>
            <a:ext cx="1" cy="3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0517C8-FBE7-4204-AB1A-BBBCBC0B8F9F}"/>
              </a:ext>
            </a:extLst>
          </p:cNvPr>
          <p:cNvSpPr/>
          <p:nvPr/>
        </p:nvSpPr>
        <p:spPr>
          <a:xfrm>
            <a:off x="7166776" y="6075278"/>
            <a:ext cx="791149" cy="227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LABEL 3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E82C75-B0B3-4E5C-BFEC-B9DD8D75BDE3}"/>
              </a:ext>
            </a:extLst>
          </p:cNvPr>
          <p:cNvCxnSpPr/>
          <p:nvPr/>
        </p:nvCxnSpPr>
        <p:spPr>
          <a:xfrm flipH="1">
            <a:off x="5525060" y="5351563"/>
            <a:ext cx="1" cy="2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C01EC3-4F55-4944-B7BB-054523043877}"/>
              </a:ext>
            </a:extLst>
          </p:cNvPr>
          <p:cNvCxnSpPr>
            <a:cxnSpLocks/>
          </p:cNvCxnSpPr>
          <p:nvPr/>
        </p:nvCxnSpPr>
        <p:spPr>
          <a:xfrm>
            <a:off x="5525060" y="5771941"/>
            <a:ext cx="1" cy="3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6C0D8E-7CD0-4E0C-8B0C-9009C361B2AF}"/>
              </a:ext>
            </a:extLst>
          </p:cNvPr>
          <p:cNvCxnSpPr>
            <a:cxnSpLocks/>
          </p:cNvCxnSpPr>
          <p:nvPr/>
        </p:nvCxnSpPr>
        <p:spPr>
          <a:xfrm>
            <a:off x="6574496" y="5771941"/>
            <a:ext cx="1" cy="3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E9002B-C12C-4EC0-9E22-BC6C67C350B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659701" y="5680584"/>
            <a:ext cx="5525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AD11A3-A2CC-4851-B457-C0407533F9A4}"/>
              </a:ext>
            </a:extLst>
          </p:cNvPr>
          <p:cNvCxnSpPr>
            <a:cxnSpLocks/>
          </p:cNvCxnSpPr>
          <p:nvPr/>
        </p:nvCxnSpPr>
        <p:spPr>
          <a:xfrm>
            <a:off x="3659700" y="6199526"/>
            <a:ext cx="5525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D9FE1C2-CA26-4C92-88CF-E52F5D2418B3}"/>
              </a:ext>
            </a:extLst>
          </p:cNvPr>
          <p:cNvSpPr/>
          <p:nvPr/>
        </p:nvSpPr>
        <p:spPr>
          <a:xfrm>
            <a:off x="10207487" y="4374105"/>
            <a:ext cx="1372109" cy="297286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 SUMMARY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6B2890DA-8C22-46A2-AB85-E951D59AC35E}"/>
              </a:ext>
            </a:extLst>
          </p:cNvPr>
          <p:cNvSpPr/>
          <p:nvPr/>
        </p:nvSpPr>
        <p:spPr>
          <a:xfrm>
            <a:off x="7506789" y="5166876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E7F5414-A264-45BE-AA77-A7D67BFC0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1609" y="4829052"/>
            <a:ext cx="1140997" cy="1494723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EDA739F-6D49-43F6-B759-DF8762B571FE}"/>
              </a:ext>
            </a:extLst>
          </p:cNvPr>
          <p:cNvSpPr/>
          <p:nvPr/>
        </p:nvSpPr>
        <p:spPr>
          <a:xfrm>
            <a:off x="8154105" y="4417415"/>
            <a:ext cx="1416669" cy="279506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CROSS VALIDATION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6B55547-EE92-4C7C-894C-81FE8668F0BD}"/>
              </a:ext>
            </a:extLst>
          </p:cNvPr>
          <p:cNvSpPr/>
          <p:nvPr/>
        </p:nvSpPr>
        <p:spPr>
          <a:xfrm>
            <a:off x="9602160" y="5172028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Shape 209">
            <a:extLst>
              <a:ext uri="{FF2B5EF4-FFF2-40B4-BE49-F238E27FC236}">
                <a16:creationId xmlns:a16="http://schemas.microsoft.com/office/drawing/2014/main" id="{7CAF292E-5257-4DCA-B3C3-FE055ADF366A}"/>
              </a:ext>
            </a:extLst>
          </p:cNvPr>
          <p:cNvSpPr/>
          <p:nvPr/>
        </p:nvSpPr>
        <p:spPr>
          <a:xfrm rot="5400000" flipH="1">
            <a:off x="11682544" y="6331534"/>
            <a:ext cx="558153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210">
            <a:extLst>
              <a:ext uri="{FF2B5EF4-FFF2-40B4-BE49-F238E27FC236}">
                <a16:creationId xmlns:a16="http://schemas.microsoft.com/office/drawing/2014/main" id="{D7735EA5-9BE3-4C1A-98BC-6882972A74F1}"/>
              </a:ext>
            </a:extLst>
          </p:cNvPr>
          <p:cNvSpPr txBox="1"/>
          <p:nvPr/>
        </p:nvSpPr>
        <p:spPr>
          <a:xfrm>
            <a:off x="11585021" y="6476214"/>
            <a:ext cx="49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0 7</a:t>
            </a:r>
            <a:endParaRPr dirty="0"/>
          </a:p>
        </p:txBody>
      </p:sp>
      <p:sp>
        <p:nvSpPr>
          <p:cNvPr id="64" name="Shape 211">
            <a:extLst>
              <a:ext uri="{FF2B5EF4-FFF2-40B4-BE49-F238E27FC236}">
                <a16:creationId xmlns:a16="http://schemas.microsoft.com/office/drawing/2014/main" id="{4E4E9B2B-190B-4C70-BF83-7C26938E5693}"/>
              </a:ext>
            </a:extLst>
          </p:cNvPr>
          <p:cNvSpPr txBox="1"/>
          <p:nvPr/>
        </p:nvSpPr>
        <p:spPr>
          <a:xfrm>
            <a:off x="177504" y="259249"/>
            <a:ext cx="544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Toxic Comment Classification</a:t>
            </a:r>
            <a:endParaRPr dirty="0"/>
          </a:p>
        </p:txBody>
      </p:sp>
      <p:grpSp>
        <p:nvGrpSpPr>
          <p:cNvPr id="66" name="Shape 213">
            <a:extLst>
              <a:ext uri="{FF2B5EF4-FFF2-40B4-BE49-F238E27FC236}">
                <a16:creationId xmlns:a16="http://schemas.microsoft.com/office/drawing/2014/main" id="{BC66FE57-AC14-4F05-9C4A-A967E5551E50}"/>
              </a:ext>
            </a:extLst>
          </p:cNvPr>
          <p:cNvGrpSpPr/>
          <p:nvPr/>
        </p:nvGrpSpPr>
        <p:grpSpPr>
          <a:xfrm>
            <a:off x="-2620" y="30544"/>
            <a:ext cx="5966893" cy="892424"/>
            <a:chOff x="-17" y="305928"/>
            <a:chExt cx="5336159" cy="892424"/>
          </a:xfrm>
        </p:grpSpPr>
        <p:grpSp>
          <p:nvGrpSpPr>
            <p:cNvPr id="71" name="Shape 214">
              <a:extLst>
                <a:ext uri="{FF2B5EF4-FFF2-40B4-BE49-F238E27FC236}">
                  <a16:creationId xmlns:a16="http://schemas.microsoft.com/office/drawing/2014/main" id="{10C82F33-2868-44E3-AD93-148CB4A6F32F}"/>
                </a:ext>
              </a:extLst>
            </p:cNvPr>
            <p:cNvGrpSpPr/>
            <p:nvPr/>
          </p:nvGrpSpPr>
          <p:grpSpPr>
            <a:xfrm>
              <a:off x="-17" y="305928"/>
              <a:ext cx="5336159" cy="892424"/>
              <a:chOff x="477671" y="423081"/>
              <a:chExt cx="3455390" cy="573206"/>
            </a:xfrm>
          </p:grpSpPr>
          <p:sp>
            <p:nvSpPr>
              <p:cNvPr id="82" name="Shape 215">
                <a:extLst>
                  <a:ext uri="{FF2B5EF4-FFF2-40B4-BE49-F238E27FC236}">
                    <a16:creationId xmlns:a16="http://schemas.microsoft.com/office/drawing/2014/main" id="{2F2241FA-B529-407C-BA71-B70334156CE7}"/>
                  </a:ext>
                </a:extLst>
              </p:cNvPr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Shape 216">
                <a:extLst>
                  <a:ext uri="{FF2B5EF4-FFF2-40B4-BE49-F238E27FC236}">
                    <a16:creationId xmlns:a16="http://schemas.microsoft.com/office/drawing/2014/main" id="{0A94C41C-7929-48BF-B0EB-1B3DCA775E46}"/>
                  </a:ext>
                </a:extLst>
              </p:cNvPr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Shape 217">
              <a:extLst>
                <a:ext uri="{FF2B5EF4-FFF2-40B4-BE49-F238E27FC236}">
                  <a16:creationId xmlns:a16="http://schemas.microsoft.com/office/drawing/2014/main" id="{4D952F1A-3CC8-459D-AECB-91BCA6015B40}"/>
                </a:ext>
              </a:extLst>
            </p:cNvPr>
            <p:cNvSpPr txBox="1"/>
            <p:nvPr/>
          </p:nvSpPr>
          <p:spPr>
            <a:xfrm>
              <a:off x="158737" y="367294"/>
              <a:ext cx="48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 dirty="0"/>
            </a:p>
          </p:txBody>
        </p:sp>
        <p:sp>
          <p:nvSpPr>
            <p:cNvPr id="81" name="Shape 218">
              <a:extLst>
                <a:ext uri="{FF2B5EF4-FFF2-40B4-BE49-F238E27FC236}">
                  <a16:creationId xmlns:a16="http://schemas.microsoft.com/office/drawing/2014/main" id="{C92A2CA3-1538-4B62-A852-B304CA300F40}"/>
                </a:ext>
              </a:extLst>
            </p:cNvPr>
            <p:cNvSpPr txBox="1"/>
            <p:nvPr/>
          </p:nvSpPr>
          <p:spPr>
            <a:xfrm>
              <a:off x="158736" y="846652"/>
              <a:ext cx="487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dirty="0">
                  <a:solidFill>
                    <a:srgbClr val="F2F2F2"/>
                  </a:solidFill>
                </a:rPr>
                <a:t>Model Selection: Logistic Regression</a:t>
              </a:r>
              <a:endParaRPr dirty="0"/>
            </a:p>
          </p:txBody>
        </p:sp>
      </p:grpSp>
      <p:sp>
        <p:nvSpPr>
          <p:cNvPr id="84" name="Shape 209">
            <a:extLst>
              <a:ext uri="{FF2B5EF4-FFF2-40B4-BE49-F238E27FC236}">
                <a16:creationId xmlns:a16="http://schemas.microsoft.com/office/drawing/2014/main" id="{2E5C85E3-B036-472B-AC5F-5A0CB9200A58}"/>
              </a:ext>
            </a:extLst>
          </p:cNvPr>
          <p:cNvSpPr/>
          <p:nvPr/>
        </p:nvSpPr>
        <p:spPr>
          <a:xfrm rot="5400000" flipH="1">
            <a:off x="11682545" y="6331534"/>
            <a:ext cx="558153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210">
            <a:extLst>
              <a:ext uri="{FF2B5EF4-FFF2-40B4-BE49-F238E27FC236}">
                <a16:creationId xmlns:a16="http://schemas.microsoft.com/office/drawing/2014/main" id="{5A6C1B34-6B7E-42EB-A9BC-84D8AE64EBED}"/>
              </a:ext>
            </a:extLst>
          </p:cNvPr>
          <p:cNvSpPr txBox="1"/>
          <p:nvPr/>
        </p:nvSpPr>
        <p:spPr>
          <a:xfrm>
            <a:off x="11674474" y="6476214"/>
            <a:ext cx="49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0 7</a:t>
            </a:r>
            <a:endParaRPr dirty="0"/>
          </a:p>
        </p:txBody>
      </p:sp>
      <p:grpSp>
        <p:nvGrpSpPr>
          <p:cNvPr id="86" name="Shape 213">
            <a:extLst>
              <a:ext uri="{FF2B5EF4-FFF2-40B4-BE49-F238E27FC236}">
                <a16:creationId xmlns:a16="http://schemas.microsoft.com/office/drawing/2014/main" id="{013932C0-7DE8-4672-B419-A8D2904DF74A}"/>
              </a:ext>
            </a:extLst>
          </p:cNvPr>
          <p:cNvGrpSpPr/>
          <p:nvPr/>
        </p:nvGrpSpPr>
        <p:grpSpPr>
          <a:xfrm>
            <a:off x="0" y="652"/>
            <a:ext cx="5966893" cy="892424"/>
            <a:chOff x="-17" y="305928"/>
            <a:chExt cx="5336159" cy="892424"/>
          </a:xfrm>
        </p:grpSpPr>
        <p:grpSp>
          <p:nvGrpSpPr>
            <p:cNvPr id="87" name="Shape 214">
              <a:extLst>
                <a:ext uri="{FF2B5EF4-FFF2-40B4-BE49-F238E27FC236}">
                  <a16:creationId xmlns:a16="http://schemas.microsoft.com/office/drawing/2014/main" id="{00A7E0CC-26F8-40EB-B187-7D323E0AA0DD}"/>
                </a:ext>
              </a:extLst>
            </p:cNvPr>
            <p:cNvGrpSpPr/>
            <p:nvPr/>
          </p:nvGrpSpPr>
          <p:grpSpPr>
            <a:xfrm>
              <a:off x="-17" y="305928"/>
              <a:ext cx="5336159" cy="892424"/>
              <a:chOff x="477671" y="423081"/>
              <a:chExt cx="3455390" cy="573206"/>
            </a:xfrm>
          </p:grpSpPr>
          <p:sp>
            <p:nvSpPr>
              <p:cNvPr id="90" name="Shape 215">
                <a:extLst>
                  <a:ext uri="{FF2B5EF4-FFF2-40B4-BE49-F238E27FC236}">
                    <a16:creationId xmlns:a16="http://schemas.microsoft.com/office/drawing/2014/main" id="{E9F5FC8A-D5F0-4BAC-BE2D-FAC410B422D1}"/>
                  </a:ext>
                </a:extLst>
              </p:cNvPr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Shape 216">
                <a:extLst>
                  <a:ext uri="{FF2B5EF4-FFF2-40B4-BE49-F238E27FC236}">
                    <a16:creationId xmlns:a16="http://schemas.microsoft.com/office/drawing/2014/main" id="{F12726B6-7E8E-47D7-86B7-992A8A36DA8C}"/>
                  </a:ext>
                </a:extLst>
              </p:cNvPr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" name="Shape 217">
              <a:extLst>
                <a:ext uri="{FF2B5EF4-FFF2-40B4-BE49-F238E27FC236}">
                  <a16:creationId xmlns:a16="http://schemas.microsoft.com/office/drawing/2014/main" id="{BAA5741E-0D77-4CBB-B244-634464A1FEC1}"/>
                </a:ext>
              </a:extLst>
            </p:cNvPr>
            <p:cNvSpPr txBox="1"/>
            <p:nvPr/>
          </p:nvSpPr>
          <p:spPr>
            <a:xfrm>
              <a:off x="11680" y="377310"/>
              <a:ext cx="48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 dirty="0"/>
            </a:p>
          </p:txBody>
        </p:sp>
        <p:sp>
          <p:nvSpPr>
            <p:cNvPr id="89" name="Shape 218">
              <a:extLst>
                <a:ext uri="{FF2B5EF4-FFF2-40B4-BE49-F238E27FC236}">
                  <a16:creationId xmlns:a16="http://schemas.microsoft.com/office/drawing/2014/main" id="{2B9FADFA-CD8C-4D64-99DE-9B0886BF2824}"/>
                </a:ext>
              </a:extLst>
            </p:cNvPr>
            <p:cNvSpPr txBox="1"/>
            <p:nvPr/>
          </p:nvSpPr>
          <p:spPr>
            <a:xfrm>
              <a:off x="158736" y="846652"/>
              <a:ext cx="487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dirty="0">
                  <a:solidFill>
                    <a:srgbClr val="F2F2F2"/>
                  </a:solidFill>
                </a:rPr>
                <a:t>Model Used: Logistic Regression</a:t>
              </a:r>
              <a:endParaRPr dirty="0"/>
            </a:p>
          </p:txBody>
        </p: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A97E9AEF-8687-4F46-AF7E-AA813127E2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7448" y="2433489"/>
            <a:ext cx="1409895" cy="143633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1D47B19-5E3B-4383-B10D-D8FFF4D1C3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5933" y="4752488"/>
            <a:ext cx="1409895" cy="16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4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B6205F-17A3-4F8C-923C-037E2D3958F9}"/>
              </a:ext>
            </a:extLst>
          </p:cNvPr>
          <p:cNvSpPr/>
          <p:nvPr/>
        </p:nvSpPr>
        <p:spPr>
          <a:xfrm>
            <a:off x="526774" y="1063487"/>
            <a:ext cx="2166730" cy="566531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MULTINOMIAL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C15EF5-E912-4C7A-B479-CCB0104D118F}"/>
              </a:ext>
            </a:extLst>
          </p:cNvPr>
          <p:cNvSpPr/>
          <p:nvPr/>
        </p:nvSpPr>
        <p:spPr>
          <a:xfrm>
            <a:off x="2773017" y="1063487"/>
            <a:ext cx="9253331" cy="566531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a classification technique based on Bayes’ Theorem with an assumption of independence among predictors.  The class with the highest posterior probability is the outcome of prediction.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AC525-10FD-4DFB-8E15-AB2CEA163CB6}"/>
              </a:ext>
            </a:extLst>
          </p:cNvPr>
          <p:cNvSpPr/>
          <p:nvPr/>
        </p:nvSpPr>
        <p:spPr>
          <a:xfrm>
            <a:off x="1590261" y="1769173"/>
            <a:ext cx="9859617" cy="248498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APPROACH 1-BINARY RELEVANCE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9D08A-F3C0-47E1-B45F-C35F6C7D1E5D}"/>
              </a:ext>
            </a:extLst>
          </p:cNvPr>
          <p:cNvSpPr/>
          <p:nvPr/>
        </p:nvSpPr>
        <p:spPr>
          <a:xfrm>
            <a:off x="1036982" y="4028665"/>
            <a:ext cx="9859617" cy="248498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APPROACH 2-CLASSIFIER CHAINS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D6BA1-5EBD-4BF4-BCEB-487A230B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4" y="2156826"/>
            <a:ext cx="3647661" cy="453628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ABEA1CB9-C2EA-46D3-BB07-EA86304F1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774" y="2610454"/>
            <a:ext cx="453628" cy="453628"/>
          </a:xfrm>
          <a:prstGeom prst="rect">
            <a:avLst/>
          </a:prstGeom>
        </p:spPr>
      </p:pic>
      <p:pic>
        <p:nvPicPr>
          <p:cNvPr id="10" name="Picture 2" descr="Image result for Logistic regression simplified">
            <a:extLst>
              <a:ext uri="{FF2B5EF4-FFF2-40B4-BE49-F238E27FC236}">
                <a16:creationId xmlns:a16="http://schemas.microsoft.com/office/drawing/2014/main" id="{2B7359E5-7F27-4FFA-A008-304A8002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9" y="3090415"/>
            <a:ext cx="512893" cy="5052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85CAAC-95D8-4ACB-8005-F2C8A72864C8}"/>
              </a:ext>
            </a:extLst>
          </p:cNvPr>
          <p:cNvSpPr/>
          <p:nvPr/>
        </p:nvSpPr>
        <p:spPr>
          <a:xfrm>
            <a:off x="267615" y="3667539"/>
            <a:ext cx="768998" cy="1850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1</a:t>
            </a:r>
          </a:p>
        </p:txBody>
      </p:sp>
      <p:pic>
        <p:nvPicPr>
          <p:cNvPr id="15" name="Graphic 14" descr="Gears">
            <a:extLst>
              <a:ext uri="{FF2B5EF4-FFF2-40B4-BE49-F238E27FC236}">
                <a16:creationId xmlns:a16="http://schemas.microsoft.com/office/drawing/2014/main" id="{BAF3BA48-3861-4042-960C-81FAA1AEC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519" y="2603830"/>
            <a:ext cx="453628" cy="453628"/>
          </a:xfrm>
          <a:prstGeom prst="rect">
            <a:avLst/>
          </a:prstGeom>
        </p:spPr>
      </p:pic>
      <p:pic>
        <p:nvPicPr>
          <p:cNvPr id="16" name="Picture 2" descr="Image result for Logistic regression simplified">
            <a:extLst>
              <a:ext uri="{FF2B5EF4-FFF2-40B4-BE49-F238E27FC236}">
                <a16:creationId xmlns:a16="http://schemas.microsoft.com/office/drawing/2014/main" id="{E15D5114-293A-4638-9989-30501505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54" y="3083791"/>
            <a:ext cx="512893" cy="5052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35BCBF-3FCB-4458-964C-DD997D96747B}"/>
              </a:ext>
            </a:extLst>
          </p:cNvPr>
          <p:cNvSpPr/>
          <p:nvPr/>
        </p:nvSpPr>
        <p:spPr>
          <a:xfrm>
            <a:off x="1099092" y="3660916"/>
            <a:ext cx="686266" cy="1916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2</a:t>
            </a:r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6A51DEB2-E79B-45E3-8D79-E0722FE36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0954" y="2623708"/>
            <a:ext cx="453628" cy="453628"/>
          </a:xfrm>
          <a:prstGeom prst="rect">
            <a:avLst/>
          </a:prstGeom>
        </p:spPr>
      </p:pic>
      <p:pic>
        <p:nvPicPr>
          <p:cNvPr id="19" name="Picture 2" descr="Image result for Logistic regression simplified">
            <a:extLst>
              <a:ext uri="{FF2B5EF4-FFF2-40B4-BE49-F238E27FC236}">
                <a16:creationId xmlns:a16="http://schemas.microsoft.com/office/drawing/2014/main" id="{84B9E5AD-B33C-47ED-8471-EEB9FD3F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77" y="3073852"/>
            <a:ext cx="512893" cy="5052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405529A-15A2-43D6-BD3C-2FBFAD8F801F}"/>
              </a:ext>
            </a:extLst>
          </p:cNvPr>
          <p:cNvSpPr/>
          <p:nvPr/>
        </p:nvSpPr>
        <p:spPr>
          <a:xfrm>
            <a:off x="1862299" y="3670854"/>
            <a:ext cx="768999" cy="1850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3</a:t>
            </a:r>
          </a:p>
        </p:txBody>
      </p:sp>
      <p:pic>
        <p:nvPicPr>
          <p:cNvPr id="21" name="Graphic 20" descr="Gears">
            <a:extLst>
              <a:ext uri="{FF2B5EF4-FFF2-40B4-BE49-F238E27FC236}">
                <a16:creationId xmlns:a16="http://schemas.microsoft.com/office/drawing/2014/main" id="{8C0F1600-879C-49FE-AAE2-C7E2CFC3C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4773" y="2646901"/>
            <a:ext cx="453628" cy="453628"/>
          </a:xfrm>
          <a:prstGeom prst="rect">
            <a:avLst/>
          </a:prstGeom>
        </p:spPr>
      </p:pic>
      <p:pic>
        <p:nvPicPr>
          <p:cNvPr id="22" name="Picture 2" descr="Image result for Logistic regression simplified">
            <a:extLst>
              <a:ext uri="{FF2B5EF4-FFF2-40B4-BE49-F238E27FC236}">
                <a16:creationId xmlns:a16="http://schemas.microsoft.com/office/drawing/2014/main" id="{7C421BF1-EF3E-46E0-BD48-9E364B84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96" y="3057289"/>
            <a:ext cx="512893" cy="5052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EBDBCFF-B1D5-4680-90E8-F637C02FA487}"/>
              </a:ext>
            </a:extLst>
          </p:cNvPr>
          <p:cNvSpPr/>
          <p:nvPr/>
        </p:nvSpPr>
        <p:spPr>
          <a:xfrm>
            <a:off x="3326667" y="3654291"/>
            <a:ext cx="758317" cy="2107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7B5F46-1F9E-4EFE-9DF9-45B0521BBEA0}"/>
              </a:ext>
            </a:extLst>
          </p:cNvPr>
          <p:cNvCxnSpPr/>
          <p:nvPr/>
        </p:nvCxnSpPr>
        <p:spPr>
          <a:xfrm>
            <a:off x="2530792" y="3250096"/>
            <a:ext cx="768999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38699D3-2A32-4329-B275-31162969482F}"/>
              </a:ext>
            </a:extLst>
          </p:cNvPr>
          <p:cNvSpPr/>
          <p:nvPr/>
        </p:nvSpPr>
        <p:spPr>
          <a:xfrm>
            <a:off x="4558903" y="2982261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068756-8C8D-4063-98AA-BEC582078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2406420"/>
            <a:ext cx="1140997" cy="1494723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75654DA0-0CA9-4904-BA0F-52B05917AA28}"/>
              </a:ext>
            </a:extLst>
          </p:cNvPr>
          <p:cNvSpPr/>
          <p:nvPr/>
        </p:nvSpPr>
        <p:spPr>
          <a:xfrm>
            <a:off x="6397019" y="2981774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CC58FC-7467-4151-9E09-51857606874E}"/>
              </a:ext>
            </a:extLst>
          </p:cNvPr>
          <p:cNvSpPr/>
          <p:nvPr/>
        </p:nvSpPr>
        <p:spPr>
          <a:xfrm>
            <a:off x="6917448" y="2099000"/>
            <a:ext cx="1334607" cy="304106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 SUMMARY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39D4DE8-9AB7-4429-9A23-3D3B005BE092}"/>
              </a:ext>
            </a:extLst>
          </p:cNvPr>
          <p:cNvSpPr/>
          <p:nvPr/>
        </p:nvSpPr>
        <p:spPr>
          <a:xfrm>
            <a:off x="8358784" y="2971835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A54237C-8D4C-47AA-9F93-34EB8DB0F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204" y="2738970"/>
            <a:ext cx="2825288" cy="7028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859AB4D-A55A-4BEB-A190-E8717EC360D1}"/>
              </a:ext>
            </a:extLst>
          </p:cNvPr>
          <p:cNvSpPr/>
          <p:nvPr/>
        </p:nvSpPr>
        <p:spPr>
          <a:xfrm>
            <a:off x="9700848" y="2150001"/>
            <a:ext cx="1344678" cy="248498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 OUTPUT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6B91D5-BDAC-43F6-933D-64A0535F282C}"/>
              </a:ext>
            </a:extLst>
          </p:cNvPr>
          <p:cNvSpPr/>
          <p:nvPr/>
        </p:nvSpPr>
        <p:spPr>
          <a:xfrm>
            <a:off x="5082021" y="2102315"/>
            <a:ext cx="1344678" cy="304106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CROSS VALIDATION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E8C507-74B1-46FA-9A7F-8AF827AE3121}"/>
              </a:ext>
            </a:extLst>
          </p:cNvPr>
          <p:cNvSpPr/>
          <p:nvPr/>
        </p:nvSpPr>
        <p:spPr>
          <a:xfrm>
            <a:off x="659120" y="4374345"/>
            <a:ext cx="1344678" cy="248498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CORRELATION</a:t>
            </a:r>
          </a:p>
        </p:txBody>
      </p:sp>
      <p:pic>
        <p:nvPicPr>
          <p:cNvPr id="39" name="Graphic 38" descr="Upward trend">
            <a:extLst>
              <a:ext uri="{FF2B5EF4-FFF2-40B4-BE49-F238E27FC236}">
                <a16:creationId xmlns:a16="http://schemas.microsoft.com/office/drawing/2014/main" id="{CE02197E-1DFB-4420-9A51-F5EC85991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582" y="4701368"/>
            <a:ext cx="849819" cy="8498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EF3F474-2E12-4AE5-A4C3-A600358C96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350" y="5590092"/>
            <a:ext cx="2088400" cy="1019430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E0FAD2C5-ACD1-42DA-9919-232E2C9ACABC}"/>
              </a:ext>
            </a:extLst>
          </p:cNvPr>
          <p:cNvSpPr/>
          <p:nvPr/>
        </p:nvSpPr>
        <p:spPr>
          <a:xfrm>
            <a:off x="2448415" y="5041827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D8D2DB-96E0-4C14-82E2-7C44A03182C9}"/>
              </a:ext>
            </a:extLst>
          </p:cNvPr>
          <p:cNvSpPr/>
          <p:nvPr/>
        </p:nvSpPr>
        <p:spPr>
          <a:xfrm>
            <a:off x="3591079" y="4377114"/>
            <a:ext cx="3922904" cy="236396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CLASSIFIER CHAINS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F6C5ED-8202-451E-BDD6-ADABBD49EA88}"/>
              </a:ext>
            </a:extLst>
          </p:cNvPr>
          <p:cNvSpPr/>
          <p:nvPr/>
        </p:nvSpPr>
        <p:spPr>
          <a:xfrm>
            <a:off x="3121998" y="4748091"/>
            <a:ext cx="962613" cy="270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E63AB5-6401-4C5A-A94E-2186992443D6}"/>
              </a:ext>
            </a:extLst>
          </p:cNvPr>
          <p:cNvCxnSpPr>
            <a:cxnSpLocks/>
          </p:cNvCxnSpPr>
          <p:nvPr/>
        </p:nvCxnSpPr>
        <p:spPr>
          <a:xfrm>
            <a:off x="3563549" y="5018516"/>
            <a:ext cx="11224" cy="135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92F8150-1D0B-4E88-AA27-DE1B1017DD83}"/>
              </a:ext>
            </a:extLst>
          </p:cNvPr>
          <p:cNvSpPr/>
          <p:nvPr/>
        </p:nvSpPr>
        <p:spPr>
          <a:xfrm>
            <a:off x="4212253" y="5089811"/>
            <a:ext cx="849819" cy="24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1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CD059B2-FB87-4574-AA66-647914E04A6A}"/>
              </a:ext>
            </a:extLst>
          </p:cNvPr>
          <p:cNvCxnSpPr>
            <a:cxnSpLocks/>
            <a:stCxn id="44" idx="3"/>
            <a:endCxn id="47" idx="0"/>
          </p:cNvCxnSpPr>
          <p:nvPr/>
        </p:nvCxnSpPr>
        <p:spPr>
          <a:xfrm>
            <a:off x="4084611" y="4883304"/>
            <a:ext cx="552552" cy="206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AC3A0B9-17A3-4197-9337-EF34231F3C3A}"/>
              </a:ext>
            </a:extLst>
          </p:cNvPr>
          <p:cNvSpPr/>
          <p:nvPr/>
        </p:nvSpPr>
        <p:spPr>
          <a:xfrm>
            <a:off x="4212252" y="5566657"/>
            <a:ext cx="1752021" cy="22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EF0C5D-0C42-43E8-B602-0AB36130DF43}"/>
              </a:ext>
            </a:extLst>
          </p:cNvPr>
          <p:cNvCxnSpPr>
            <a:stCxn id="47" idx="2"/>
          </p:cNvCxnSpPr>
          <p:nvPr/>
        </p:nvCxnSpPr>
        <p:spPr>
          <a:xfrm flipH="1">
            <a:off x="4637162" y="5338309"/>
            <a:ext cx="1" cy="2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CFD16E0-CC61-4D33-B59C-5CFCFC237B12}"/>
              </a:ext>
            </a:extLst>
          </p:cNvPr>
          <p:cNvSpPr/>
          <p:nvPr/>
        </p:nvSpPr>
        <p:spPr>
          <a:xfrm>
            <a:off x="5218042" y="5105552"/>
            <a:ext cx="756165" cy="212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LABEL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8988B0-103B-4774-B0C7-0A1CC7047E82}"/>
              </a:ext>
            </a:extLst>
          </p:cNvPr>
          <p:cNvSpPr/>
          <p:nvPr/>
        </p:nvSpPr>
        <p:spPr>
          <a:xfrm>
            <a:off x="6204885" y="5548158"/>
            <a:ext cx="826133" cy="248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LABEL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48886C-590E-4AEC-975D-07F98A6A044F}"/>
              </a:ext>
            </a:extLst>
          </p:cNvPr>
          <p:cNvSpPr/>
          <p:nvPr/>
        </p:nvSpPr>
        <p:spPr>
          <a:xfrm>
            <a:off x="4218749" y="6075278"/>
            <a:ext cx="2745263" cy="248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0CFE37-13DC-4734-AFE0-A3BD00F583E3}"/>
              </a:ext>
            </a:extLst>
          </p:cNvPr>
          <p:cNvCxnSpPr>
            <a:cxnSpLocks/>
          </p:cNvCxnSpPr>
          <p:nvPr/>
        </p:nvCxnSpPr>
        <p:spPr>
          <a:xfrm>
            <a:off x="4653615" y="5779536"/>
            <a:ext cx="1" cy="3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D0517C8-FBE7-4204-AB1A-BBBCBC0B8F9F}"/>
              </a:ext>
            </a:extLst>
          </p:cNvPr>
          <p:cNvSpPr/>
          <p:nvPr/>
        </p:nvSpPr>
        <p:spPr>
          <a:xfrm>
            <a:off x="7166776" y="6075278"/>
            <a:ext cx="776377" cy="2270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LABEL 3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E82C75-B0B3-4E5C-BFEC-B9DD8D75BDE3}"/>
              </a:ext>
            </a:extLst>
          </p:cNvPr>
          <p:cNvCxnSpPr/>
          <p:nvPr/>
        </p:nvCxnSpPr>
        <p:spPr>
          <a:xfrm flipH="1">
            <a:off x="5525060" y="5351563"/>
            <a:ext cx="1" cy="2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C01EC3-4F55-4944-B7BB-054523043877}"/>
              </a:ext>
            </a:extLst>
          </p:cNvPr>
          <p:cNvCxnSpPr>
            <a:cxnSpLocks/>
          </p:cNvCxnSpPr>
          <p:nvPr/>
        </p:nvCxnSpPr>
        <p:spPr>
          <a:xfrm>
            <a:off x="5525060" y="5771941"/>
            <a:ext cx="1" cy="3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6C0D8E-7CD0-4E0C-8B0C-9009C361B2AF}"/>
              </a:ext>
            </a:extLst>
          </p:cNvPr>
          <p:cNvCxnSpPr>
            <a:cxnSpLocks/>
          </p:cNvCxnSpPr>
          <p:nvPr/>
        </p:nvCxnSpPr>
        <p:spPr>
          <a:xfrm>
            <a:off x="6574496" y="5771941"/>
            <a:ext cx="1" cy="3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E9002B-C12C-4EC0-9E22-BC6C67C350B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563549" y="5680585"/>
            <a:ext cx="64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AD11A3-A2CC-4851-B457-C0407533F9A4}"/>
              </a:ext>
            </a:extLst>
          </p:cNvPr>
          <p:cNvCxnSpPr>
            <a:cxnSpLocks/>
          </p:cNvCxnSpPr>
          <p:nvPr/>
        </p:nvCxnSpPr>
        <p:spPr>
          <a:xfrm>
            <a:off x="3569161" y="6199527"/>
            <a:ext cx="603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D9FE1C2-CA26-4C92-88CF-E52F5D2418B3}"/>
              </a:ext>
            </a:extLst>
          </p:cNvPr>
          <p:cNvSpPr/>
          <p:nvPr/>
        </p:nvSpPr>
        <p:spPr>
          <a:xfrm>
            <a:off x="10234918" y="4354227"/>
            <a:ext cx="1344678" cy="300548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 SUMMARY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6B2890DA-8C22-46A2-AB85-E951D59AC35E}"/>
              </a:ext>
            </a:extLst>
          </p:cNvPr>
          <p:cNvSpPr/>
          <p:nvPr/>
        </p:nvSpPr>
        <p:spPr>
          <a:xfrm>
            <a:off x="7506789" y="5166876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E7F5414-A264-45BE-AA77-A7D67BFC0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1609" y="4829052"/>
            <a:ext cx="1140997" cy="1494723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EDA739F-6D49-43F6-B759-DF8762B571FE}"/>
              </a:ext>
            </a:extLst>
          </p:cNvPr>
          <p:cNvSpPr/>
          <p:nvPr/>
        </p:nvSpPr>
        <p:spPr>
          <a:xfrm>
            <a:off x="8226096" y="4375304"/>
            <a:ext cx="1474752" cy="300548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CROSS VALIDATION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6B55547-EE92-4C7C-894C-81FE8668F0BD}"/>
              </a:ext>
            </a:extLst>
          </p:cNvPr>
          <p:cNvSpPr/>
          <p:nvPr/>
        </p:nvSpPr>
        <p:spPr>
          <a:xfrm>
            <a:off x="9602160" y="5172028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hape 209">
            <a:extLst>
              <a:ext uri="{FF2B5EF4-FFF2-40B4-BE49-F238E27FC236}">
                <a16:creationId xmlns:a16="http://schemas.microsoft.com/office/drawing/2014/main" id="{43DEAAA1-AD53-499F-91EB-205496E38F4F}"/>
              </a:ext>
            </a:extLst>
          </p:cNvPr>
          <p:cNvSpPr/>
          <p:nvPr/>
        </p:nvSpPr>
        <p:spPr>
          <a:xfrm rot="5400000" flipH="1">
            <a:off x="11682545" y="6331534"/>
            <a:ext cx="558153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210">
            <a:extLst>
              <a:ext uri="{FF2B5EF4-FFF2-40B4-BE49-F238E27FC236}">
                <a16:creationId xmlns:a16="http://schemas.microsoft.com/office/drawing/2014/main" id="{2ED037EB-DECF-4DBC-8233-4FD8BCA3548C}"/>
              </a:ext>
            </a:extLst>
          </p:cNvPr>
          <p:cNvSpPr txBox="1"/>
          <p:nvPr/>
        </p:nvSpPr>
        <p:spPr>
          <a:xfrm>
            <a:off x="11738112" y="6420679"/>
            <a:ext cx="629923" cy="54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0 8</a:t>
            </a:r>
            <a:endParaRPr dirty="0"/>
          </a:p>
        </p:txBody>
      </p:sp>
      <p:grpSp>
        <p:nvGrpSpPr>
          <p:cNvPr id="63" name="Shape 213">
            <a:extLst>
              <a:ext uri="{FF2B5EF4-FFF2-40B4-BE49-F238E27FC236}">
                <a16:creationId xmlns:a16="http://schemas.microsoft.com/office/drawing/2014/main" id="{9629E235-BB9D-4BB7-8736-E33F542C9E3C}"/>
              </a:ext>
            </a:extLst>
          </p:cNvPr>
          <p:cNvGrpSpPr/>
          <p:nvPr/>
        </p:nvGrpSpPr>
        <p:grpSpPr>
          <a:xfrm>
            <a:off x="-2620" y="0"/>
            <a:ext cx="5966893" cy="892424"/>
            <a:chOff x="-17" y="305928"/>
            <a:chExt cx="5336159" cy="892424"/>
          </a:xfrm>
        </p:grpSpPr>
        <p:grpSp>
          <p:nvGrpSpPr>
            <p:cNvPr id="64" name="Shape 214">
              <a:extLst>
                <a:ext uri="{FF2B5EF4-FFF2-40B4-BE49-F238E27FC236}">
                  <a16:creationId xmlns:a16="http://schemas.microsoft.com/office/drawing/2014/main" id="{E3F115D5-8458-4FF1-8C69-827A4CD97213}"/>
                </a:ext>
              </a:extLst>
            </p:cNvPr>
            <p:cNvGrpSpPr/>
            <p:nvPr/>
          </p:nvGrpSpPr>
          <p:grpSpPr>
            <a:xfrm>
              <a:off x="-17" y="305928"/>
              <a:ext cx="5336159" cy="892424"/>
              <a:chOff x="477671" y="423081"/>
              <a:chExt cx="3455390" cy="573206"/>
            </a:xfrm>
          </p:grpSpPr>
          <p:sp>
            <p:nvSpPr>
              <p:cNvPr id="71" name="Shape 215">
                <a:extLst>
                  <a:ext uri="{FF2B5EF4-FFF2-40B4-BE49-F238E27FC236}">
                    <a16:creationId xmlns:a16="http://schemas.microsoft.com/office/drawing/2014/main" id="{0144997D-3823-4A7C-8CBC-BF29EAF186AC}"/>
                  </a:ext>
                </a:extLst>
              </p:cNvPr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Shape 216">
                <a:extLst>
                  <a:ext uri="{FF2B5EF4-FFF2-40B4-BE49-F238E27FC236}">
                    <a16:creationId xmlns:a16="http://schemas.microsoft.com/office/drawing/2014/main" id="{01198859-8EEB-4D4A-8674-4F83F1FC6974}"/>
                  </a:ext>
                </a:extLst>
              </p:cNvPr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" name="Shape 217">
              <a:extLst>
                <a:ext uri="{FF2B5EF4-FFF2-40B4-BE49-F238E27FC236}">
                  <a16:creationId xmlns:a16="http://schemas.microsoft.com/office/drawing/2014/main" id="{EA16AAFE-3567-4A56-B6BD-93FD7881BF6B}"/>
                </a:ext>
              </a:extLst>
            </p:cNvPr>
            <p:cNvSpPr txBox="1"/>
            <p:nvPr/>
          </p:nvSpPr>
          <p:spPr>
            <a:xfrm>
              <a:off x="158737" y="367294"/>
              <a:ext cx="48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 dirty="0"/>
            </a:p>
          </p:txBody>
        </p:sp>
        <p:sp>
          <p:nvSpPr>
            <p:cNvPr id="66" name="Shape 218">
              <a:extLst>
                <a:ext uri="{FF2B5EF4-FFF2-40B4-BE49-F238E27FC236}">
                  <a16:creationId xmlns:a16="http://schemas.microsoft.com/office/drawing/2014/main" id="{8BCCCE1D-6BD0-4A33-8F7C-FAE347ED8D9E}"/>
                </a:ext>
              </a:extLst>
            </p:cNvPr>
            <p:cNvSpPr txBox="1"/>
            <p:nvPr/>
          </p:nvSpPr>
          <p:spPr>
            <a:xfrm>
              <a:off x="158736" y="846652"/>
              <a:ext cx="487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dirty="0">
                  <a:solidFill>
                    <a:srgbClr val="F2F2F2"/>
                  </a:solidFill>
                </a:rPr>
                <a:t>Model Used: Naïve Bayes</a:t>
              </a:r>
              <a:endParaRPr dirty="0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C3155206-1D75-49B1-A66E-70C66F4BA4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5920" y="2406420"/>
            <a:ext cx="1471584" cy="153746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12894F6-F59D-4262-96D4-7CAF27C355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4411" y="4725866"/>
            <a:ext cx="1471584" cy="15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7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CB4C7-EED3-4C6B-A141-48D26E053D39}"/>
              </a:ext>
            </a:extLst>
          </p:cNvPr>
          <p:cNvSpPr/>
          <p:nvPr/>
        </p:nvSpPr>
        <p:spPr>
          <a:xfrm>
            <a:off x="526774" y="1063487"/>
            <a:ext cx="5227984" cy="323023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92845-F526-47BC-B0E2-0717413BE9CA}"/>
              </a:ext>
            </a:extLst>
          </p:cNvPr>
          <p:cNvSpPr/>
          <p:nvPr/>
        </p:nvSpPr>
        <p:spPr>
          <a:xfrm>
            <a:off x="526774" y="1421299"/>
            <a:ext cx="5227984" cy="874644"/>
          </a:xfrm>
          <a:prstGeom prst="rect">
            <a:avLst/>
          </a:prstGeom>
          <a:solidFill>
            <a:srgbClr val="00B0F0">
              <a:alpha val="9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Logistic Regression is a classification technique which predicts a categorical outcome by computing the log odds of the dependent variable using a logit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85980-C6E3-4BC5-B91E-878103CF27E6}"/>
              </a:ext>
            </a:extLst>
          </p:cNvPr>
          <p:cNvSpPr/>
          <p:nvPr/>
        </p:nvSpPr>
        <p:spPr>
          <a:xfrm>
            <a:off x="6321287" y="1068457"/>
            <a:ext cx="5705061" cy="323022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BOOSTED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1267B-6933-4085-8737-CECFA1EAF69D}"/>
              </a:ext>
            </a:extLst>
          </p:cNvPr>
          <p:cNvSpPr/>
          <p:nvPr/>
        </p:nvSpPr>
        <p:spPr>
          <a:xfrm>
            <a:off x="6321287" y="1421299"/>
            <a:ext cx="5705061" cy="874644"/>
          </a:xfrm>
          <a:prstGeom prst="rect">
            <a:avLst/>
          </a:prstGeom>
          <a:solidFill>
            <a:srgbClr val="00B0F0">
              <a:alpha val="9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 classification algorithm that compute a sequence of simple trees, where each successive tree is built for the prediction residuals of the preceding tree.  </a:t>
            </a:r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71B1FD1E-176E-4B34-B811-5F69872ED093}"/>
              </a:ext>
            </a:extLst>
          </p:cNvPr>
          <p:cNvSpPr/>
          <p:nvPr/>
        </p:nvSpPr>
        <p:spPr>
          <a:xfrm>
            <a:off x="5754758" y="1510748"/>
            <a:ext cx="566529" cy="56653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28993-B3DB-4FA1-A794-02EA5CBF2A63}"/>
              </a:ext>
            </a:extLst>
          </p:cNvPr>
          <p:cNvSpPr/>
          <p:nvPr/>
        </p:nvSpPr>
        <p:spPr>
          <a:xfrm>
            <a:off x="1590261" y="2474848"/>
            <a:ext cx="9859617" cy="248498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07185-A959-4EFB-9DE5-EFA9C688FEAF}"/>
              </a:ext>
            </a:extLst>
          </p:cNvPr>
          <p:cNvSpPr/>
          <p:nvPr/>
        </p:nvSpPr>
        <p:spPr>
          <a:xfrm>
            <a:off x="655983" y="4740962"/>
            <a:ext cx="3389244" cy="288234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16E10-2EF2-44C0-A969-1387D23BF0DA}"/>
              </a:ext>
            </a:extLst>
          </p:cNvPr>
          <p:cNvSpPr/>
          <p:nvPr/>
        </p:nvSpPr>
        <p:spPr>
          <a:xfrm>
            <a:off x="8146773" y="4740962"/>
            <a:ext cx="3389244" cy="288234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 OUTPUT</a:t>
            </a:r>
          </a:p>
        </p:txBody>
      </p:sp>
      <p:pic>
        <p:nvPicPr>
          <p:cNvPr id="1026" name="Picture 2" descr="Image result for Logistic regression simplified">
            <a:extLst>
              <a:ext uri="{FF2B5EF4-FFF2-40B4-BE49-F238E27FC236}">
                <a16:creationId xmlns:a16="http://schemas.microsoft.com/office/drawing/2014/main" id="{C410BF18-9580-4950-A1F0-449CBEDA1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18" y="3831529"/>
            <a:ext cx="1125692" cy="750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BD5FA7F-A223-4EC3-9026-81FEDC844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805" b="-6781"/>
          <a:stretch/>
        </p:blipFill>
        <p:spPr bwMode="auto">
          <a:xfrm>
            <a:off x="1377349" y="2912166"/>
            <a:ext cx="1946511" cy="8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8BB03C-02E3-49E2-A057-EFB3FDFEA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810" y="2942010"/>
            <a:ext cx="901547" cy="7653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BAD8D0-B83F-4765-B26F-736B5DA06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611" y="3836556"/>
            <a:ext cx="901547" cy="76531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2E062C6-EBA1-4636-B9EA-CE3FE9BA4A90}"/>
              </a:ext>
            </a:extLst>
          </p:cNvPr>
          <p:cNvSpPr/>
          <p:nvPr/>
        </p:nvSpPr>
        <p:spPr>
          <a:xfrm>
            <a:off x="3382693" y="3558207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6D1CFA-688E-46EE-8704-D714672C8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3382" y="3183262"/>
            <a:ext cx="1500367" cy="11615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8BBA5C-0B45-46FB-8CB6-04A7A0743A00}"/>
              </a:ext>
            </a:extLst>
          </p:cNvPr>
          <p:cNvSpPr/>
          <p:nvPr/>
        </p:nvSpPr>
        <p:spPr>
          <a:xfrm>
            <a:off x="288236" y="2951923"/>
            <a:ext cx="1089114" cy="47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Boosted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704E8-70E4-4365-88CF-6B7228B71499}"/>
              </a:ext>
            </a:extLst>
          </p:cNvPr>
          <p:cNvSpPr/>
          <p:nvPr/>
        </p:nvSpPr>
        <p:spPr>
          <a:xfrm>
            <a:off x="288236" y="3955780"/>
            <a:ext cx="1089114" cy="47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DA8D24-9023-4DC3-B287-09DF83B7CA28}"/>
              </a:ext>
            </a:extLst>
          </p:cNvPr>
          <p:cNvSpPr/>
          <p:nvPr/>
        </p:nvSpPr>
        <p:spPr>
          <a:xfrm>
            <a:off x="5591398" y="3389241"/>
            <a:ext cx="392001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(Boosted Tree-Label 1 Prob + Logistic Label 1 Prob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--------------------------------------------------------------------                                                                      2</a:t>
            </a:r>
            <a:r>
              <a:rPr lang="en-US" sz="1400" b="1" dirty="0"/>
              <a:t>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7AD1052-DC12-4D79-AD22-195C8704D124}"/>
              </a:ext>
            </a:extLst>
          </p:cNvPr>
          <p:cNvSpPr/>
          <p:nvPr/>
        </p:nvSpPr>
        <p:spPr>
          <a:xfrm>
            <a:off x="5043130" y="3588026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E51274B-B57C-43D8-B9AA-4951464CEDFE}"/>
              </a:ext>
            </a:extLst>
          </p:cNvPr>
          <p:cNvSpPr/>
          <p:nvPr/>
        </p:nvSpPr>
        <p:spPr>
          <a:xfrm>
            <a:off x="9596306" y="3588024"/>
            <a:ext cx="490177" cy="397565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48F318-582F-4041-9927-2101F6E9D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389" y="5489112"/>
            <a:ext cx="3710012" cy="10191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C587C9-A180-4601-85EE-7A763FBC6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662" y="5103248"/>
            <a:ext cx="2505883" cy="16409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4097E2D-A785-4936-AE0C-0347BD7D738F}"/>
              </a:ext>
            </a:extLst>
          </p:cNvPr>
          <p:cNvSpPr/>
          <p:nvPr/>
        </p:nvSpPr>
        <p:spPr>
          <a:xfrm>
            <a:off x="4401378" y="4740962"/>
            <a:ext cx="3389244" cy="288234"/>
          </a:xfrm>
          <a:prstGeom prst="rect">
            <a:avLst/>
          </a:prstGeom>
          <a:solidFill>
            <a:srgbClr val="00B0F0">
              <a:alpha val="6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 SUMMARY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3DB9E7-0692-47D7-A9F0-D4FC1C52D8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5473" y="5103248"/>
            <a:ext cx="1494436" cy="1640949"/>
          </a:xfrm>
          <a:prstGeom prst="rect">
            <a:avLst/>
          </a:prstGeom>
        </p:spPr>
      </p:pic>
      <p:sp>
        <p:nvSpPr>
          <p:cNvPr id="27" name="Shape 223">
            <a:extLst>
              <a:ext uri="{FF2B5EF4-FFF2-40B4-BE49-F238E27FC236}">
                <a16:creationId xmlns:a16="http://schemas.microsoft.com/office/drawing/2014/main" id="{F4EBFC64-76B5-45BE-B2F4-E4EE6C4A5438}"/>
              </a:ext>
            </a:extLst>
          </p:cNvPr>
          <p:cNvSpPr/>
          <p:nvPr/>
        </p:nvSpPr>
        <p:spPr>
          <a:xfrm rot="5400000" flipH="1">
            <a:off x="11682547" y="6341473"/>
            <a:ext cx="558153" cy="494780"/>
          </a:xfrm>
          <a:custGeom>
            <a:avLst/>
            <a:gdLst/>
            <a:ahLst/>
            <a:cxnLst/>
            <a:rect l="0" t="0" r="0" b="0"/>
            <a:pathLst>
              <a:path w="722528" h="494780" extrusionOk="0">
                <a:moveTo>
                  <a:pt x="0" y="0"/>
                </a:moveTo>
                <a:lnTo>
                  <a:pt x="722528" y="0"/>
                </a:lnTo>
                <a:lnTo>
                  <a:pt x="500508" y="247390"/>
                </a:lnTo>
                <a:lnTo>
                  <a:pt x="722527" y="494780"/>
                </a:lnTo>
                <a:lnTo>
                  <a:pt x="0" y="494780"/>
                </a:lnTo>
                <a:close/>
              </a:path>
            </a:pathLst>
          </a:custGeom>
          <a:solidFill>
            <a:srgbClr val="0072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24">
            <a:extLst>
              <a:ext uri="{FF2B5EF4-FFF2-40B4-BE49-F238E27FC236}">
                <a16:creationId xmlns:a16="http://schemas.microsoft.com/office/drawing/2014/main" id="{E7FC7A54-1392-4AD2-A5A6-DCD5696D2218}"/>
              </a:ext>
            </a:extLst>
          </p:cNvPr>
          <p:cNvSpPr txBox="1"/>
          <p:nvPr/>
        </p:nvSpPr>
        <p:spPr>
          <a:xfrm>
            <a:off x="11744045" y="6420678"/>
            <a:ext cx="494700" cy="40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0 9</a:t>
            </a:r>
            <a:endParaRPr dirty="0"/>
          </a:p>
        </p:txBody>
      </p:sp>
      <p:sp>
        <p:nvSpPr>
          <p:cNvPr id="31" name="Shape 225">
            <a:extLst>
              <a:ext uri="{FF2B5EF4-FFF2-40B4-BE49-F238E27FC236}">
                <a16:creationId xmlns:a16="http://schemas.microsoft.com/office/drawing/2014/main" id="{FB2C9532-ACC0-41A1-A4BD-4E38C16BECE0}"/>
              </a:ext>
            </a:extLst>
          </p:cNvPr>
          <p:cNvSpPr txBox="1"/>
          <p:nvPr/>
        </p:nvSpPr>
        <p:spPr>
          <a:xfrm>
            <a:off x="177504" y="179737"/>
            <a:ext cx="544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Toxic Comment Classification</a:t>
            </a:r>
            <a:endParaRPr dirty="0"/>
          </a:p>
        </p:txBody>
      </p:sp>
      <p:sp>
        <p:nvSpPr>
          <p:cNvPr id="32" name="Shape 226">
            <a:extLst>
              <a:ext uri="{FF2B5EF4-FFF2-40B4-BE49-F238E27FC236}">
                <a16:creationId xmlns:a16="http://schemas.microsoft.com/office/drawing/2014/main" id="{6DA9AC95-1E43-44CB-9452-D31E873D490D}"/>
              </a:ext>
            </a:extLst>
          </p:cNvPr>
          <p:cNvSpPr txBox="1"/>
          <p:nvPr/>
        </p:nvSpPr>
        <p:spPr>
          <a:xfrm>
            <a:off x="177503" y="659095"/>
            <a:ext cx="544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grpSp>
        <p:nvGrpSpPr>
          <p:cNvPr id="33" name="Shape 227">
            <a:extLst>
              <a:ext uri="{FF2B5EF4-FFF2-40B4-BE49-F238E27FC236}">
                <a16:creationId xmlns:a16="http://schemas.microsoft.com/office/drawing/2014/main" id="{D2445073-3B7C-4F2A-9A02-9E84897271FB}"/>
              </a:ext>
            </a:extLst>
          </p:cNvPr>
          <p:cNvGrpSpPr/>
          <p:nvPr/>
        </p:nvGrpSpPr>
        <p:grpSpPr>
          <a:xfrm>
            <a:off x="0" y="1064"/>
            <a:ext cx="5966893" cy="892424"/>
            <a:chOff x="-17" y="305928"/>
            <a:chExt cx="5336159" cy="892424"/>
          </a:xfrm>
        </p:grpSpPr>
        <p:grpSp>
          <p:nvGrpSpPr>
            <p:cNvPr id="34" name="Shape 228">
              <a:extLst>
                <a:ext uri="{FF2B5EF4-FFF2-40B4-BE49-F238E27FC236}">
                  <a16:creationId xmlns:a16="http://schemas.microsoft.com/office/drawing/2014/main" id="{A854E6A7-563A-4FD7-8FD7-0E50A093D274}"/>
                </a:ext>
              </a:extLst>
            </p:cNvPr>
            <p:cNvGrpSpPr/>
            <p:nvPr/>
          </p:nvGrpSpPr>
          <p:grpSpPr>
            <a:xfrm>
              <a:off x="-17" y="305928"/>
              <a:ext cx="5336159" cy="892424"/>
              <a:chOff x="477671" y="423081"/>
              <a:chExt cx="3455390" cy="573206"/>
            </a:xfrm>
          </p:grpSpPr>
          <p:sp>
            <p:nvSpPr>
              <p:cNvPr id="37" name="Shape 229">
                <a:extLst>
                  <a:ext uri="{FF2B5EF4-FFF2-40B4-BE49-F238E27FC236}">
                    <a16:creationId xmlns:a16="http://schemas.microsoft.com/office/drawing/2014/main" id="{69D40080-B5E2-4B41-8BFE-616E650585F3}"/>
                  </a:ext>
                </a:extLst>
              </p:cNvPr>
              <p:cNvSpPr/>
              <p:nvPr/>
            </p:nvSpPr>
            <p:spPr>
              <a:xfrm>
                <a:off x="477672" y="423081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Shape 230">
                <a:extLst>
                  <a:ext uri="{FF2B5EF4-FFF2-40B4-BE49-F238E27FC236}">
                    <a16:creationId xmlns:a16="http://schemas.microsoft.com/office/drawing/2014/main" id="{F7DFD5A2-DC08-49B0-B5D9-72267180F8D6}"/>
                  </a:ext>
                </a:extLst>
              </p:cNvPr>
              <p:cNvSpPr/>
              <p:nvPr/>
            </p:nvSpPr>
            <p:spPr>
              <a:xfrm rot="10800000" flipH="1">
                <a:off x="477671" y="709684"/>
                <a:ext cx="3455389" cy="286603"/>
              </a:xfrm>
              <a:custGeom>
                <a:avLst/>
                <a:gdLst/>
                <a:ahLst/>
                <a:cxnLst/>
                <a:rect l="0" t="0" r="0" b="0"/>
                <a:pathLst>
                  <a:path w="3455389" h="286603" extrusionOk="0">
                    <a:moveTo>
                      <a:pt x="0" y="0"/>
                    </a:moveTo>
                    <a:lnTo>
                      <a:pt x="3455389" y="0"/>
                    </a:lnTo>
                    <a:lnTo>
                      <a:pt x="3196082" y="286603"/>
                    </a:lnTo>
                    <a:lnTo>
                      <a:pt x="0" y="286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BD2"/>
              </a:solidFill>
              <a:ln>
                <a:noFill/>
              </a:ln>
              <a:effectLst>
                <a:outerShdw blurRad="215900" dist="38100" dir="2700000" algn="tl" rotWithShape="0">
                  <a:srgbClr val="3F3F3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Shape 231">
              <a:extLst>
                <a:ext uri="{FF2B5EF4-FFF2-40B4-BE49-F238E27FC236}">
                  <a16:creationId xmlns:a16="http://schemas.microsoft.com/office/drawing/2014/main" id="{571ADC87-1E64-45E2-824F-189AF4B6F2C0}"/>
                </a:ext>
              </a:extLst>
            </p:cNvPr>
            <p:cNvSpPr txBox="1"/>
            <p:nvPr/>
          </p:nvSpPr>
          <p:spPr>
            <a:xfrm>
              <a:off x="158737" y="367294"/>
              <a:ext cx="487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Toxic Comment Classification</a:t>
              </a:r>
              <a:endParaRPr dirty="0"/>
            </a:p>
          </p:txBody>
        </p:sp>
        <p:sp>
          <p:nvSpPr>
            <p:cNvPr id="36" name="Shape 232">
              <a:extLst>
                <a:ext uri="{FF2B5EF4-FFF2-40B4-BE49-F238E27FC236}">
                  <a16:creationId xmlns:a16="http://schemas.microsoft.com/office/drawing/2014/main" id="{70F39E38-C5B9-4E6D-9F88-5D95DAF9ED56}"/>
                </a:ext>
              </a:extLst>
            </p:cNvPr>
            <p:cNvSpPr txBox="1"/>
            <p:nvPr/>
          </p:nvSpPr>
          <p:spPr>
            <a:xfrm>
              <a:off x="158736" y="846652"/>
              <a:ext cx="487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2F2F2"/>
                  </a:solidFill>
                </a:rPr>
                <a:t>Model Used: Logistic Regression + Boosted Tree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5823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702</Words>
  <Application>Microsoft Office PowerPoint</Application>
  <PresentationFormat>Widescreen</PresentationFormat>
  <Paragraphs>185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Roboto</vt:lpstr>
      <vt:lpstr>Monda</vt:lpstr>
      <vt:lpstr>Open Sans Light</vt:lpstr>
      <vt:lpstr>Calibri</vt:lpstr>
      <vt:lpstr>Roboto Medium</vt:lpstr>
      <vt:lpstr>Open Sans</vt:lpstr>
      <vt:lpstr>Office Theme</vt:lpstr>
      <vt:lpstr>Toxic Comment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Shivani Teotia</dc:creator>
  <cp:lastModifiedBy>Kritika Sinha</cp:lastModifiedBy>
  <cp:revision>55</cp:revision>
  <dcterms:modified xsi:type="dcterms:W3CDTF">2018-04-24T03:33:02Z</dcterms:modified>
</cp:coreProperties>
</file>