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AB33E-A0DF-4794-9374-A276F9492FED}" type="doc">
      <dgm:prSet loTypeId="urn:microsoft.com/office/officeart/2005/8/layout/process1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8EADA31D-E88C-4AD7-9D55-BE2EA3E948DA}">
      <dgm:prSet/>
      <dgm:spPr/>
      <dgm:t>
        <a:bodyPr/>
        <a:lstStyle/>
        <a:p>
          <a:r>
            <a:rPr lang="en-IN" b="1" i="0" baseline="0" dirty="0"/>
            <a:t>Introduction</a:t>
          </a:r>
          <a:endParaRPr lang="en-IN" b="1" dirty="0"/>
        </a:p>
      </dgm:t>
    </dgm:pt>
    <dgm:pt modelId="{C8DB5C5D-B129-4C0D-B4FE-432810C7E17D}" type="parTrans" cxnId="{EF7C44E4-710E-42C0-AA0E-8AF3F80AB945}">
      <dgm:prSet/>
      <dgm:spPr/>
      <dgm:t>
        <a:bodyPr/>
        <a:lstStyle/>
        <a:p>
          <a:endParaRPr lang="en-IN"/>
        </a:p>
      </dgm:t>
    </dgm:pt>
    <dgm:pt modelId="{C882C9BD-A523-4897-A816-00AA716AB91F}" type="sibTrans" cxnId="{EF7C44E4-710E-42C0-AA0E-8AF3F80AB945}">
      <dgm:prSet/>
      <dgm:spPr/>
      <dgm:t>
        <a:bodyPr/>
        <a:lstStyle/>
        <a:p>
          <a:endParaRPr lang="en-IN"/>
        </a:p>
      </dgm:t>
    </dgm:pt>
    <dgm:pt modelId="{9E3502E8-1EB7-420D-9D0D-DF0D4B8F6324}">
      <dgm:prSet/>
      <dgm:spPr/>
      <dgm:t>
        <a:bodyPr/>
        <a:lstStyle/>
        <a:p>
          <a:r>
            <a:rPr lang="en-IN" b="1" i="0" baseline="0" dirty="0"/>
            <a:t>Data Exploration</a:t>
          </a:r>
          <a:endParaRPr lang="en-IN" b="1" dirty="0"/>
        </a:p>
      </dgm:t>
    </dgm:pt>
    <dgm:pt modelId="{F72D9986-9551-4D1E-8FF3-51AB8E74F087}" type="parTrans" cxnId="{F2062530-1C62-40D5-9DB7-F6CFCD648C36}">
      <dgm:prSet/>
      <dgm:spPr/>
      <dgm:t>
        <a:bodyPr/>
        <a:lstStyle/>
        <a:p>
          <a:endParaRPr lang="en-IN"/>
        </a:p>
      </dgm:t>
    </dgm:pt>
    <dgm:pt modelId="{F9394B72-CD7D-4790-9FAB-13B5DE89AB0B}" type="sibTrans" cxnId="{F2062530-1C62-40D5-9DB7-F6CFCD648C36}">
      <dgm:prSet/>
      <dgm:spPr/>
      <dgm:t>
        <a:bodyPr/>
        <a:lstStyle/>
        <a:p>
          <a:endParaRPr lang="en-IN"/>
        </a:p>
      </dgm:t>
    </dgm:pt>
    <dgm:pt modelId="{DEAFFC92-E51F-4C1C-8D1A-C0A138831F56}">
      <dgm:prSet/>
      <dgm:spPr/>
      <dgm:t>
        <a:bodyPr/>
        <a:lstStyle/>
        <a:p>
          <a:r>
            <a:rPr lang="en-IN" b="1" i="0" baseline="0" dirty="0"/>
            <a:t>Model Development</a:t>
          </a:r>
          <a:endParaRPr lang="en-IN" b="1" dirty="0"/>
        </a:p>
      </dgm:t>
    </dgm:pt>
    <dgm:pt modelId="{61A44C3A-1EE2-4F42-86FD-BB43B263E225}" type="parTrans" cxnId="{3423E80D-EC8D-40F6-A8C8-3E68B6085FCA}">
      <dgm:prSet/>
      <dgm:spPr/>
      <dgm:t>
        <a:bodyPr/>
        <a:lstStyle/>
        <a:p>
          <a:endParaRPr lang="en-IN"/>
        </a:p>
      </dgm:t>
    </dgm:pt>
    <dgm:pt modelId="{A38482BE-3079-4182-A699-3AF2CEDD1AC9}" type="sibTrans" cxnId="{3423E80D-EC8D-40F6-A8C8-3E68B6085FCA}">
      <dgm:prSet/>
      <dgm:spPr/>
      <dgm:t>
        <a:bodyPr/>
        <a:lstStyle/>
        <a:p>
          <a:endParaRPr lang="en-IN"/>
        </a:p>
      </dgm:t>
    </dgm:pt>
    <dgm:pt modelId="{94A5E954-DCCA-444F-BA49-9312F37FDA4C}">
      <dgm:prSet/>
      <dgm:spPr/>
      <dgm:t>
        <a:bodyPr/>
        <a:lstStyle/>
        <a:p>
          <a:r>
            <a:rPr lang="en-IN" b="1" i="0" baseline="0" dirty="0"/>
            <a:t>Interpretation</a:t>
          </a:r>
          <a:endParaRPr lang="en-IN" b="1" dirty="0"/>
        </a:p>
      </dgm:t>
    </dgm:pt>
    <dgm:pt modelId="{9A6E1A86-CC60-4497-A53B-C59F117344B9}" type="parTrans" cxnId="{18789F1D-0304-418A-9B50-E0EBFE477074}">
      <dgm:prSet/>
      <dgm:spPr/>
      <dgm:t>
        <a:bodyPr/>
        <a:lstStyle/>
        <a:p>
          <a:endParaRPr lang="en-IN"/>
        </a:p>
      </dgm:t>
    </dgm:pt>
    <dgm:pt modelId="{787C1845-5E1D-4887-A0FF-D22C78CB1665}" type="sibTrans" cxnId="{18789F1D-0304-418A-9B50-E0EBFE477074}">
      <dgm:prSet/>
      <dgm:spPr/>
      <dgm:t>
        <a:bodyPr/>
        <a:lstStyle/>
        <a:p>
          <a:endParaRPr lang="en-IN"/>
        </a:p>
      </dgm:t>
    </dgm:pt>
    <dgm:pt modelId="{6F0B6430-E0C7-432E-A7DA-B19B3B2C65D5}">
      <dgm:prSet/>
      <dgm:spPr/>
      <dgm:t>
        <a:bodyPr/>
        <a:lstStyle/>
        <a:p>
          <a:r>
            <a:rPr lang="en-US" b="1" dirty="0"/>
            <a:t>Future steps</a:t>
          </a:r>
          <a:endParaRPr lang="en-IN" b="1" dirty="0"/>
        </a:p>
      </dgm:t>
    </dgm:pt>
    <dgm:pt modelId="{B8D82B21-9712-4B43-B7B5-C92F5143CADF}" type="parTrans" cxnId="{1817B397-702C-4236-96DF-302C99A089FC}">
      <dgm:prSet/>
      <dgm:spPr/>
      <dgm:t>
        <a:bodyPr/>
        <a:lstStyle/>
        <a:p>
          <a:endParaRPr lang="en-IN"/>
        </a:p>
      </dgm:t>
    </dgm:pt>
    <dgm:pt modelId="{AA0B0A78-BDB5-42CE-BCD9-4D4BA404AACE}" type="sibTrans" cxnId="{1817B397-702C-4236-96DF-302C99A089FC}">
      <dgm:prSet/>
      <dgm:spPr/>
      <dgm:t>
        <a:bodyPr/>
        <a:lstStyle/>
        <a:p>
          <a:endParaRPr lang="en-IN"/>
        </a:p>
      </dgm:t>
    </dgm:pt>
    <dgm:pt modelId="{72C92607-A1AE-45F7-94F7-2928F0A1F6C4}" type="pres">
      <dgm:prSet presAssocID="{52CAB33E-A0DF-4794-9374-A276F9492FED}" presName="Name0" presStyleCnt="0">
        <dgm:presLayoutVars>
          <dgm:dir/>
          <dgm:resizeHandles val="exact"/>
        </dgm:presLayoutVars>
      </dgm:prSet>
      <dgm:spPr/>
    </dgm:pt>
    <dgm:pt modelId="{31396F7F-C6F6-4824-A270-92378D96CFFB}" type="pres">
      <dgm:prSet presAssocID="{8EADA31D-E88C-4AD7-9D55-BE2EA3E948DA}" presName="node" presStyleLbl="node1" presStyleIdx="0" presStyleCnt="5">
        <dgm:presLayoutVars>
          <dgm:bulletEnabled val="1"/>
        </dgm:presLayoutVars>
      </dgm:prSet>
      <dgm:spPr/>
    </dgm:pt>
    <dgm:pt modelId="{7D8F1EF5-C7A5-4B01-B712-8691E6034915}" type="pres">
      <dgm:prSet presAssocID="{C882C9BD-A523-4897-A816-00AA716AB91F}" presName="sibTrans" presStyleLbl="sibTrans2D1" presStyleIdx="0" presStyleCnt="4"/>
      <dgm:spPr/>
    </dgm:pt>
    <dgm:pt modelId="{F3CDBCDD-1F19-4A46-87C5-3FA378FA3A90}" type="pres">
      <dgm:prSet presAssocID="{C882C9BD-A523-4897-A816-00AA716AB91F}" presName="connectorText" presStyleLbl="sibTrans2D1" presStyleIdx="0" presStyleCnt="4"/>
      <dgm:spPr/>
    </dgm:pt>
    <dgm:pt modelId="{590CF84F-E1A8-4673-B3BB-7299A5B7214B}" type="pres">
      <dgm:prSet presAssocID="{9E3502E8-1EB7-420D-9D0D-DF0D4B8F6324}" presName="node" presStyleLbl="node1" presStyleIdx="1" presStyleCnt="5">
        <dgm:presLayoutVars>
          <dgm:bulletEnabled val="1"/>
        </dgm:presLayoutVars>
      </dgm:prSet>
      <dgm:spPr/>
    </dgm:pt>
    <dgm:pt modelId="{C2DDADBB-49B7-405B-A37E-A61658DAE112}" type="pres">
      <dgm:prSet presAssocID="{F9394B72-CD7D-4790-9FAB-13B5DE89AB0B}" presName="sibTrans" presStyleLbl="sibTrans2D1" presStyleIdx="1" presStyleCnt="4"/>
      <dgm:spPr/>
    </dgm:pt>
    <dgm:pt modelId="{49B1E60B-9E09-4004-B3C5-B00AC384A855}" type="pres">
      <dgm:prSet presAssocID="{F9394B72-CD7D-4790-9FAB-13B5DE89AB0B}" presName="connectorText" presStyleLbl="sibTrans2D1" presStyleIdx="1" presStyleCnt="4"/>
      <dgm:spPr/>
    </dgm:pt>
    <dgm:pt modelId="{931848CB-2129-4B9A-9BA1-C321AB4B7210}" type="pres">
      <dgm:prSet presAssocID="{DEAFFC92-E51F-4C1C-8D1A-C0A138831F56}" presName="node" presStyleLbl="node1" presStyleIdx="2" presStyleCnt="5">
        <dgm:presLayoutVars>
          <dgm:bulletEnabled val="1"/>
        </dgm:presLayoutVars>
      </dgm:prSet>
      <dgm:spPr/>
    </dgm:pt>
    <dgm:pt modelId="{0AFC6612-CB87-422A-9214-C6091B1E079F}" type="pres">
      <dgm:prSet presAssocID="{A38482BE-3079-4182-A699-3AF2CEDD1AC9}" presName="sibTrans" presStyleLbl="sibTrans2D1" presStyleIdx="2" presStyleCnt="4"/>
      <dgm:spPr/>
    </dgm:pt>
    <dgm:pt modelId="{762C0DA8-E2BB-4698-A616-9D9EBE0A0A70}" type="pres">
      <dgm:prSet presAssocID="{A38482BE-3079-4182-A699-3AF2CEDD1AC9}" presName="connectorText" presStyleLbl="sibTrans2D1" presStyleIdx="2" presStyleCnt="4"/>
      <dgm:spPr/>
    </dgm:pt>
    <dgm:pt modelId="{2C92D7D0-6C70-43DD-B32D-C7BBE43FA738}" type="pres">
      <dgm:prSet presAssocID="{94A5E954-DCCA-444F-BA49-9312F37FDA4C}" presName="node" presStyleLbl="node1" presStyleIdx="3" presStyleCnt="5">
        <dgm:presLayoutVars>
          <dgm:bulletEnabled val="1"/>
        </dgm:presLayoutVars>
      </dgm:prSet>
      <dgm:spPr/>
    </dgm:pt>
    <dgm:pt modelId="{A448F87C-BD53-43D4-9EFF-00C9777EF6AD}" type="pres">
      <dgm:prSet presAssocID="{787C1845-5E1D-4887-A0FF-D22C78CB1665}" presName="sibTrans" presStyleLbl="sibTrans2D1" presStyleIdx="3" presStyleCnt="4"/>
      <dgm:spPr/>
    </dgm:pt>
    <dgm:pt modelId="{8354F556-C011-482A-B12D-E4A8CD3C4F8D}" type="pres">
      <dgm:prSet presAssocID="{787C1845-5E1D-4887-A0FF-D22C78CB1665}" presName="connectorText" presStyleLbl="sibTrans2D1" presStyleIdx="3" presStyleCnt="4"/>
      <dgm:spPr/>
    </dgm:pt>
    <dgm:pt modelId="{5EF70736-AF1E-4C55-91D5-328FA9680E1B}" type="pres">
      <dgm:prSet presAssocID="{6F0B6430-E0C7-432E-A7DA-B19B3B2C65D5}" presName="node" presStyleLbl="node1" presStyleIdx="4" presStyleCnt="5">
        <dgm:presLayoutVars>
          <dgm:bulletEnabled val="1"/>
        </dgm:presLayoutVars>
      </dgm:prSet>
      <dgm:spPr/>
    </dgm:pt>
  </dgm:ptLst>
  <dgm:cxnLst>
    <dgm:cxn modelId="{A3557504-9EEE-4309-A70A-1DE2632BDCE4}" type="presOf" srcId="{787C1845-5E1D-4887-A0FF-D22C78CB1665}" destId="{A448F87C-BD53-43D4-9EFF-00C9777EF6AD}" srcOrd="0" destOrd="0" presId="urn:microsoft.com/office/officeart/2005/8/layout/process1"/>
    <dgm:cxn modelId="{3423E80D-EC8D-40F6-A8C8-3E68B6085FCA}" srcId="{52CAB33E-A0DF-4794-9374-A276F9492FED}" destId="{DEAFFC92-E51F-4C1C-8D1A-C0A138831F56}" srcOrd="2" destOrd="0" parTransId="{61A44C3A-1EE2-4F42-86FD-BB43B263E225}" sibTransId="{A38482BE-3079-4182-A699-3AF2CEDD1AC9}"/>
    <dgm:cxn modelId="{45EBEA0E-0903-4134-93ED-E2C638022321}" type="presOf" srcId="{9E3502E8-1EB7-420D-9D0D-DF0D4B8F6324}" destId="{590CF84F-E1A8-4673-B3BB-7299A5B7214B}" srcOrd="0" destOrd="0" presId="urn:microsoft.com/office/officeart/2005/8/layout/process1"/>
    <dgm:cxn modelId="{18789F1D-0304-418A-9B50-E0EBFE477074}" srcId="{52CAB33E-A0DF-4794-9374-A276F9492FED}" destId="{94A5E954-DCCA-444F-BA49-9312F37FDA4C}" srcOrd="3" destOrd="0" parTransId="{9A6E1A86-CC60-4497-A53B-C59F117344B9}" sibTransId="{787C1845-5E1D-4887-A0FF-D22C78CB1665}"/>
    <dgm:cxn modelId="{AF1C701E-675C-428C-9037-1695CF5E7571}" type="presOf" srcId="{C882C9BD-A523-4897-A816-00AA716AB91F}" destId="{F3CDBCDD-1F19-4A46-87C5-3FA378FA3A90}" srcOrd="1" destOrd="0" presId="urn:microsoft.com/office/officeart/2005/8/layout/process1"/>
    <dgm:cxn modelId="{F2062530-1C62-40D5-9DB7-F6CFCD648C36}" srcId="{52CAB33E-A0DF-4794-9374-A276F9492FED}" destId="{9E3502E8-1EB7-420D-9D0D-DF0D4B8F6324}" srcOrd="1" destOrd="0" parTransId="{F72D9986-9551-4D1E-8FF3-51AB8E74F087}" sibTransId="{F9394B72-CD7D-4790-9FAB-13B5DE89AB0B}"/>
    <dgm:cxn modelId="{2ED71F5F-48EA-47C9-A38C-AF968E28B30C}" type="presOf" srcId="{F9394B72-CD7D-4790-9FAB-13B5DE89AB0B}" destId="{C2DDADBB-49B7-405B-A37E-A61658DAE112}" srcOrd="0" destOrd="0" presId="urn:microsoft.com/office/officeart/2005/8/layout/process1"/>
    <dgm:cxn modelId="{70F93E6D-C08C-4C55-B57D-574ED273BF68}" type="presOf" srcId="{A38482BE-3079-4182-A699-3AF2CEDD1AC9}" destId="{0AFC6612-CB87-422A-9214-C6091B1E079F}" srcOrd="0" destOrd="0" presId="urn:microsoft.com/office/officeart/2005/8/layout/process1"/>
    <dgm:cxn modelId="{4A714670-7884-4C9E-B18F-21F496D0D2F8}" type="presOf" srcId="{787C1845-5E1D-4887-A0FF-D22C78CB1665}" destId="{8354F556-C011-482A-B12D-E4A8CD3C4F8D}" srcOrd="1" destOrd="0" presId="urn:microsoft.com/office/officeart/2005/8/layout/process1"/>
    <dgm:cxn modelId="{D281665A-5C1F-4405-AF30-38AACC2C8A38}" type="presOf" srcId="{8EADA31D-E88C-4AD7-9D55-BE2EA3E948DA}" destId="{31396F7F-C6F6-4824-A270-92378D96CFFB}" srcOrd="0" destOrd="0" presId="urn:microsoft.com/office/officeart/2005/8/layout/process1"/>
    <dgm:cxn modelId="{18EC3B89-09B3-4422-A121-94A49175E7DF}" type="presOf" srcId="{C882C9BD-A523-4897-A816-00AA716AB91F}" destId="{7D8F1EF5-C7A5-4B01-B712-8691E6034915}" srcOrd="0" destOrd="0" presId="urn:microsoft.com/office/officeart/2005/8/layout/process1"/>
    <dgm:cxn modelId="{9146D494-6BA2-451A-8102-0D7FA9CCDA66}" type="presOf" srcId="{F9394B72-CD7D-4790-9FAB-13B5DE89AB0B}" destId="{49B1E60B-9E09-4004-B3C5-B00AC384A855}" srcOrd="1" destOrd="0" presId="urn:microsoft.com/office/officeart/2005/8/layout/process1"/>
    <dgm:cxn modelId="{1817B397-702C-4236-96DF-302C99A089FC}" srcId="{52CAB33E-A0DF-4794-9374-A276F9492FED}" destId="{6F0B6430-E0C7-432E-A7DA-B19B3B2C65D5}" srcOrd="4" destOrd="0" parTransId="{B8D82B21-9712-4B43-B7B5-C92F5143CADF}" sibTransId="{AA0B0A78-BDB5-42CE-BCD9-4D4BA404AACE}"/>
    <dgm:cxn modelId="{B09EE39F-ACCB-449A-BADB-ABD55BCC7491}" type="presOf" srcId="{94A5E954-DCCA-444F-BA49-9312F37FDA4C}" destId="{2C92D7D0-6C70-43DD-B32D-C7BBE43FA738}" srcOrd="0" destOrd="0" presId="urn:microsoft.com/office/officeart/2005/8/layout/process1"/>
    <dgm:cxn modelId="{1F23BCB7-53B3-452D-980E-AFE89CCDA66B}" type="presOf" srcId="{DEAFFC92-E51F-4C1C-8D1A-C0A138831F56}" destId="{931848CB-2129-4B9A-9BA1-C321AB4B7210}" srcOrd="0" destOrd="0" presId="urn:microsoft.com/office/officeart/2005/8/layout/process1"/>
    <dgm:cxn modelId="{A9D4F5C6-2626-4B54-9ABB-F7DF4BEA255D}" type="presOf" srcId="{52CAB33E-A0DF-4794-9374-A276F9492FED}" destId="{72C92607-A1AE-45F7-94F7-2928F0A1F6C4}" srcOrd="0" destOrd="0" presId="urn:microsoft.com/office/officeart/2005/8/layout/process1"/>
    <dgm:cxn modelId="{5F8C57DE-1ED6-4026-8C58-5DC8170405A7}" type="presOf" srcId="{A38482BE-3079-4182-A699-3AF2CEDD1AC9}" destId="{762C0DA8-E2BB-4698-A616-9D9EBE0A0A70}" srcOrd="1" destOrd="0" presId="urn:microsoft.com/office/officeart/2005/8/layout/process1"/>
    <dgm:cxn modelId="{EF7C44E4-710E-42C0-AA0E-8AF3F80AB945}" srcId="{52CAB33E-A0DF-4794-9374-A276F9492FED}" destId="{8EADA31D-E88C-4AD7-9D55-BE2EA3E948DA}" srcOrd="0" destOrd="0" parTransId="{C8DB5C5D-B129-4C0D-B4FE-432810C7E17D}" sibTransId="{C882C9BD-A523-4897-A816-00AA716AB91F}"/>
    <dgm:cxn modelId="{4FEC5BF7-E0F7-4472-82E1-0CEB3CCB58D7}" type="presOf" srcId="{6F0B6430-E0C7-432E-A7DA-B19B3B2C65D5}" destId="{5EF70736-AF1E-4C55-91D5-328FA9680E1B}" srcOrd="0" destOrd="0" presId="urn:microsoft.com/office/officeart/2005/8/layout/process1"/>
    <dgm:cxn modelId="{30C19D57-8F3F-4E68-A750-2E47826F75B3}" type="presParOf" srcId="{72C92607-A1AE-45F7-94F7-2928F0A1F6C4}" destId="{31396F7F-C6F6-4824-A270-92378D96CFFB}" srcOrd="0" destOrd="0" presId="urn:microsoft.com/office/officeart/2005/8/layout/process1"/>
    <dgm:cxn modelId="{2D01EB94-04A0-459C-8E96-2F123BEA5546}" type="presParOf" srcId="{72C92607-A1AE-45F7-94F7-2928F0A1F6C4}" destId="{7D8F1EF5-C7A5-4B01-B712-8691E6034915}" srcOrd="1" destOrd="0" presId="urn:microsoft.com/office/officeart/2005/8/layout/process1"/>
    <dgm:cxn modelId="{353CF0F5-9142-4205-963A-D70CA0C01423}" type="presParOf" srcId="{7D8F1EF5-C7A5-4B01-B712-8691E6034915}" destId="{F3CDBCDD-1F19-4A46-87C5-3FA378FA3A90}" srcOrd="0" destOrd="0" presId="urn:microsoft.com/office/officeart/2005/8/layout/process1"/>
    <dgm:cxn modelId="{8D7BEA69-1392-428A-BD3E-AB1DCECF29A3}" type="presParOf" srcId="{72C92607-A1AE-45F7-94F7-2928F0A1F6C4}" destId="{590CF84F-E1A8-4673-B3BB-7299A5B7214B}" srcOrd="2" destOrd="0" presId="urn:microsoft.com/office/officeart/2005/8/layout/process1"/>
    <dgm:cxn modelId="{60B0AF83-1BDF-4481-B80E-9BB39A8A97AD}" type="presParOf" srcId="{72C92607-A1AE-45F7-94F7-2928F0A1F6C4}" destId="{C2DDADBB-49B7-405B-A37E-A61658DAE112}" srcOrd="3" destOrd="0" presId="urn:microsoft.com/office/officeart/2005/8/layout/process1"/>
    <dgm:cxn modelId="{2F89F7EE-2193-4385-949D-8F063EAC7528}" type="presParOf" srcId="{C2DDADBB-49B7-405B-A37E-A61658DAE112}" destId="{49B1E60B-9E09-4004-B3C5-B00AC384A855}" srcOrd="0" destOrd="0" presId="urn:microsoft.com/office/officeart/2005/8/layout/process1"/>
    <dgm:cxn modelId="{B2A21CA3-588D-421F-8C0D-156D9EAA0EE6}" type="presParOf" srcId="{72C92607-A1AE-45F7-94F7-2928F0A1F6C4}" destId="{931848CB-2129-4B9A-9BA1-C321AB4B7210}" srcOrd="4" destOrd="0" presId="urn:microsoft.com/office/officeart/2005/8/layout/process1"/>
    <dgm:cxn modelId="{EC01DBA1-D64C-45E6-8F0B-929E58C7089A}" type="presParOf" srcId="{72C92607-A1AE-45F7-94F7-2928F0A1F6C4}" destId="{0AFC6612-CB87-422A-9214-C6091B1E079F}" srcOrd="5" destOrd="0" presId="urn:microsoft.com/office/officeart/2005/8/layout/process1"/>
    <dgm:cxn modelId="{6A408017-A596-40CC-B15D-AD6B4E371E86}" type="presParOf" srcId="{0AFC6612-CB87-422A-9214-C6091B1E079F}" destId="{762C0DA8-E2BB-4698-A616-9D9EBE0A0A70}" srcOrd="0" destOrd="0" presId="urn:microsoft.com/office/officeart/2005/8/layout/process1"/>
    <dgm:cxn modelId="{A695F351-8F8A-4A2D-BBB4-28CB2F4C558D}" type="presParOf" srcId="{72C92607-A1AE-45F7-94F7-2928F0A1F6C4}" destId="{2C92D7D0-6C70-43DD-B32D-C7BBE43FA738}" srcOrd="6" destOrd="0" presId="urn:microsoft.com/office/officeart/2005/8/layout/process1"/>
    <dgm:cxn modelId="{51507867-C519-4CC7-8242-8DDA8331019F}" type="presParOf" srcId="{72C92607-A1AE-45F7-94F7-2928F0A1F6C4}" destId="{A448F87C-BD53-43D4-9EFF-00C9777EF6AD}" srcOrd="7" destOrd="0" presId="urn:microsoft.com/office/officeart/2005/8/layout/process1"/>
    <dgm:cxn modelId="{3EF0E76A-0EFE-45E5-A719-351827656DB5}" type="presParOf" srcId="{A448F87C-BD53-43D4-9EFF-00C9777EF6AD}" destId="{8354F556-C011-482A-B12D-E4A8CD3C4F8D}" srcOrd="0" destOrd="0" presId="urn:microsoft.com/office/officeart/2005/8/layout/process1"/>
    <dgm:cxn modelId="{FFD6F324-A4E6-4C1F-A726-ED64B3376275}" type="presParOf" srcId="{72C92607-A1AE-45F7-94F7-2928F0A1F6C4}" destId="{5EF70736-AF1E-4C55-91D5-328FA9680E1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96F7F-C6F6-4824-A270-92378D96CFFB}">
      <dsp:nvSpPr>
        <dsp:cNvPr id="0" name=""/>
        <dsp:cNvSpPr/>
      </dsp:nvSpPr>
      <dsp:spPr>
        <a:xfrm>
          <a:off x="4237" y="680319"/>
          <a:ext cx="1313669" cy="7882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 dirty="0"/>
            <a:t>Introduction</a:t>
          </a:r>
          <a:endParaRPr lang="en-IN" sz="1400" b="1" kern="1200" dirty="0"/>
        </a:p>
      </dsp:txBody>
      <dsp:txXfrm>
        <a:off x="27323" y="703405"/>
        <a:ext cx="1267497" cy="742029"/>
      </dsp:txXfrm>
    </dsp:sp>
    <dsp:sp modelId="{7D8F1EF5-C7A5-4B01-B712-8691E6034915}">
      <dsp:nvSpPr>
        <dsp:cNvPr id="0" name=""/>
        <dsp:cNvSpPr/>
      </dsp:nvSpPr>
      <dsp:spPr>
        <a:xfrm>
          <a:off x="1449274" y="911524"/>
          <a:ext cx="278497" cy="3257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449274" y="976682"/>
        <a:ext cx="194948" cy="195474"/>
      </dsp:txXfrm>
    </dsp:sp>
    <dsp:sp modelId="{590CF84F-E1A8-4673-B3BB-7299A5B7214B}">
      <dsp:nvSpPr>
        <dsp:cNvPr id="0" name=""/>
        <dsp:cNvSpPr/>
      </dsp:nvSpPr>
      <dsp:spPr>
        <a:xfrm>
          <a:off x="1843375" y="680319"/>
          <a:ext cx="1313669" cy="7882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20588"/>
                <a:satOff val="-221"/>
                <a:lumOff val="5854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20588"/>
                <a:satOff val="-221"/>
                <a:lumOff val="5854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20588"/>
                <a:satOff val="-221"/>
                <a:lumOff val="58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 dirty="0"/>
            <a:t>Data Exploration</a:t>
          </a:r>
          <a:endParaRPr lang="en-IN" sz="1400" b="1" kern="1200" dirty="0"/>
        </a:p>
      </dsp:txBody>
      <dsp:txXfrm>
        <a:off x="1866461" y="703405"/>
        <a:ext cx="1267497" cy="742029"/>
      </dsp:txXfrm>
    </dsp:sp>
    <dsp:sp modelId="{C2DDADBB-49B7-405B-A37E-A61658DAE112}">
      <dsp:nvSpPr>
        <dsp:cNvPr id="0" name=""/>
        <dsp:cNvSpPr/>
      </dsp:nvSpPr>
      <dsp:spPr>
        <a:xfrm>
          <a:off x="3288412" y="911524"/>
          <a:ext cx="278497" cy="3257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7444"/>
                <a:satOff val="-552"/>
                <a:lumOff val="6894"/>
                <a:alphaOff val="0"/>
                <a:tint val="50000"/>
                <a:satMod val="300000"/>
              </a:schemeClr>
            </a:gs>
            <a:gs pos="35000">
              <a:schemeClr val="accent3">
                <a:shade val="90000"/>
                <a:hueOff val="27444"/>
                <a:satOff val="-552"/>
                <a:lumOff val="6894"/>
                <a:alphaOff val="0"/>
                <a:tint val="37000"/>
                <a:satMod val="300000"/>
              </a:schemeClr>
            </a:gs>
            <a:gs pos="100000">
              <a:schemeClr val="accent3">
                <a:shade val="90000"/>
                <a:hueOff val="27444"/>
                <a:satOff val="-552"/>
                <a:lumOff val="689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288412" y="976682"/>
        <a:ext cx="194948" cy="195474"/>
      </dsp:txXfrm>
    </dsp:sp>
    <dsp:sp modelId="{931848CB-2129-4B9A-9BA1-C321AB4B7210}">
      <dsp:nvSpPr>
        <dsp:cNvPr id="0" name=""/>
        <dsp:cNvSpPr/>
      </dsp:nvSpPr>
      <dsp:spPr>
        <a:xfrm>
          <a:off x="3682513" y="680319"/>
          <a:ext cx="1313669" cy="7882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41176"/>
                <a:satOff val="-442"/>
                <a:lumOff val="11707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41176"/>
                <a:satOff val="-442"/>
                <a:lumOff val="11707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41176"/>
                <a:satOff val="-442"/>
                <a:lumOff val="117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 dirty="0"/>
            <a:t>Model Development</a:t>
          </a:r>
          <a:endParaRPr lang="en-IN" sz="1400" b="1" kern="1200" dirty="0"/>
        </a:p>
      </dsp:txBody>
      <dsp:txXfrm>
        <a:off x="3705599" y="703405"/>
        <a:ext cx="1267497" cy="742029"/>
      </dsp:txXfrm>
    </dsp:sp>
    <dsp:sp modelId="{0AFC6612-CB87-422A-9214-C6091B1E079F}">
      <dsp:nvSpPr>
        <dsp:cNvPr id="0" name=""/>
        <dsp:cNvSpPr/>
      </dsp:nvSpPr>
      <dsp:spPr>
        <a:xfrm>
          <a:off x="5127549" y="911524"/>
          <a:ext cx="278497" cy="3257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54889"/>
                <a:satOff val="-1104"/>
                <a:lumOff val="13788"/>
                <a:alphaOff val="0"/>
                <a:tint val="50000"/>
                <a:satMod val="300000"/>
              </a:schemeClr>
            </a:gs>
            <a:gs pos="35000">
              <a:schemeClr val="accent3">
                <a:shade val="90000"/>
                <a:hueOff val="54889"/>
                <a:satOff val="-1104"/>
                <a:lumOff val="13788"/>
                <a:alphaOff val="0"/>
                <a:tint val="37000"/>
                <a:satMod val="300000"/>
              </a:schemeClr>
            </a:gs>
            <a:gs pos="100000">
              <a:schemeClr val="accent3">
                <a:shade val="90000"/>
                <a:hueOff val="54889"/>
                <a:satOff val="-1104"/>
                <a:lumOff val="137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127549" y="976682"/>
        <a:ext cx="194948" cy="195474"/>
      </dsp:txXfrm>
    </dsp:sp>
    <dsp:sp modelId="{2C92D7D0-6C70-43DD-B32D-C7BBE43FA738}">
      <dsp:nvSpPr>
        <dsp:cNvPr id="0" name=""/>
        <dsp:cNvSpPr/>
      </dsp:nvSpPr>
      <dsp:spPr>
        <a:xfrm>
          <a:off x="5521650" y="680319"/>
          <a:ext cx="1313669" cy="7882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61764"/>
                <a:satOff val="-662"/>
                <a:lumOff val="17560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61764"/>
                <a:satOff val="-662"/>
                <a:lumOff val="17560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61764"/>
                <a:satOff val="-662"/>
                <a:lumOff val="1756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 dirty="0"/>
            <a:t>Interpretation</a:t>
          </a:r>
          <a:endParaRPr lang="en-IN" sz="1400" b="1" kern="1200" dirty="0"/>
        </a:p>
      </dsp:txBody>
      <dsp:txXfrm>
        <a:off x="5544736" y="703405"/>
        <a:ext cx="1267497" cy="742029"/>
      </dsp:txXfrm>
    </dsp:sp>
    <dsp:sp modelId="{A448F87C-BD53-43D4-9EFF-00C9777EF6AD}">
      <dsp:nvSpPr>
        <dsp:cNvPr id="0" name=""/>
        <dsp:cNvSpPr/>
      </dsp:nvSpPr>
      <dsp:spPr>
        <a:xfrm>
          <a:off x="6966687" y="911524"/>
          <a:ext cx="278497" cy="3257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82333"/>
                <a:satOff val="-1656"/>
                <a:lumOff val="20682"/>
                <a:alphaOff val="0"/>
                <a:tint val="50000"/>
                <a:satMod val="300000"/>
              </a:schemeClr>
            </a:gs>
            <a:gs pos="35000">
              <a:schemeClr val="accent3">
                <a:shade val="90000"/>
                <a:hueOff val="82333"/>
                <a:satOff val="-1656"/>
                <a:lumOff val="20682"/>
                <a:alphaOff val="0"/>
                <a:tint val="37000"/>
                <a:satMod val="300000"/>
              </a:schemeClr>
            </a:gs>
            <a:gs pos="100000">
              <a:schemeClr val="accent3">
                <a:shade val="90000"/>
                <a:hueOff val="82333"/>
                <a:satOff val="-1656"/>
                <a:lumOff val="206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966687" y="976682"/>
        <a:ext cx="194948" cy="195474"/>
      </dsp:txXfrm>
    </dsp:sp>
    <dsp:sp modelId="{5EF70736-AF1E-4C55-91D5-328FA9680E1B}">
      <dsp:nvSpPr>
        <dsp:cNvPr id="0" name=""/>
        <dsp:cNvSpPr/>
      </dsp:nvSpPr>
      <dsp:spPr>
        <a:xfrm>
          <a:off x="7360788" y="680319"/>
          <a:ext cx="1313669" cy="7882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82353"/>
                <a:satOff val="-883"/>
                <a:lumOff val="23414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82353"/>
                <a:satOff val="-883"/>
                <a:lumOff val="23414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82353"/>
                <a:satOff val="-883"/>
                <a:lumOff val="234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Future steps</a:t>
          </a:r>
          <a:endParaRPr lang="en-IN" sz="1400" b="1" kern="1200" dirty="0"/>
        </a:p>
      </dsp:txBody>
      <dsp:txXfrm>
        <a:off x="7383874" y="703405"/>
        <a:ext cx="1267497" cy="742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KPMG Lighthouse and division Team</a:t>
            </a:r>
          </a:p>
          <a:p>
            <a:r>
              <a:rPr lang="en-US" dirty="0"/>
              <a:t>Tony Smith, Senior Consultant</a:t>
            </a:r>
          </a:p>
          <a:p>
            <a:r>
              <a:rPr lang="en-US" dirty="0"/>
              <a:t>Kritika Garg, Junior consultant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A41AB5-9E53-4CB0-B97D-6F4B72A5D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107907"/>
              </p:ext>
            </p:extLst>
          </p:nvPr>
        </p:nvGraphicFramePr>
        <p:xfrm>
          <a:off x="232652" y="1767840"/>
          <a:ext cx="8678696" cy="214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86365" y="116339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Optimize resource allocation for targeted marketing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34565" y="199708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D1A86-C583-4B22-877E-021721B2916B}"/>
              </a:ext>
            </a:extLst>
          </p:cNvPr>
          <p:cNvSpPr txBox="1"/>
          <p:nvPr/>
        </p:nvSpPr>
        <p:spPr>
          <a:xfrm>
            <a:off x="518161" y="1854257"/>
            <a:ext cx="8291274" cy="2031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Study the distribution of customers by age, gender, geographically, etc.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Identify the product category areas with maximum customer base and corresponding profit.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Identify the customer category and areas that drive the market mostly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Identify the customer category and areas with low purchases.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Allocate more resources and products </a:t>
            </a:r>
            <a:r>
              <a:rPr lang="en-US" dirty="0"/>
              <a:t>towards high-demand customers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Advertise and diversify products to attract low-deman</a:t>
            </a:r>
            <a:r>
              <a:rPr lang="en-US" dirty="0"/>
              <a:t>d customers and convert them to high-value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9200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Distribution of customers by age and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4930856" cy="216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ea"/>
                <a:cs typeface="+mn-cs"/>
                <a:sym typeface="Arial"/>
              </a:rPr>
              <a:t>N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ew customers are mostly between 25 to 48 years old</a:t>
            </a:r>
            <a:r>
              <a:rPr sz="1400" dirty="0"/>
              <a:t>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customers from 48 to 59 years old have big drops on percentages.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There is a slight increase in the number of customers over 59 years old in term of 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percentages of under 25 years old did not change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93E407-4046-4CCB-BDAF-EAC38555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44" y="1591483"/>
            <a:ext cx="2714140" cy="1744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4D4C-429B-4BBD-A7D1-35A73A1F04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04" y="3379827"/>
            <a:ext cx="2714140" cy="1744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C3CA9-7367-4485-8C82-6C5F3E55C3FA}"/>
              </a:ext>
            </a:extLst>
          </p:cNvPr>
          <p:cNvSpPr txBox="1"/>
          <p:nvPr/>
        </p:nvSpPr>
        <p:spPr>
          <a:xfrm>
            <a:off x="5417820" y="2171642"/>
            <a:ext cx="82778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customers</a:t>
            </a:r>
            <a:endParaRPr kumimoji="0" lang="en-IN" sz="1000" b="1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C925B-46D7-45DD-ABDE-EA5CF679DD5F}"/>
              </a:ext>
            </a:extLst>
          </p:cNvPr>
          <p:cNvSpPr txBox="1"/>
          <p:nvPr/>
        </p:nvSpPr>
        <p:spPr>
          <a:xfrm>
            <a:off x="5448300" y="3876562"/>
            <a:ext cx="82778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</a:t>
            </a:r>
            <a:endParaRPr kumimoji="0" lang="en-IN" sz="1000" b="1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222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Geographical distribution of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084507"/>
            <a:ext cx="3994437" cy="1897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ea"/>
                <a:cs typeface="+mn-cs"/>
                <a:sym typeface="Arial"/>
              </a:rPr>
              <a:t>New South Wales hosts the maximum amount of customers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difference is quite large than Queensland and Victoria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observation can help locate the resources geographically according to the customer’s demand.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77441-58BD-4A7E-9A80-C61FE8AE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1410411"/>
            <a:ext cx="4634517" cy="36282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1541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222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>
                <a:solidFill>
                  <a:srgbClr val="333333"/>
                </a:solidFill>
                <a:effectLst/>
              </a:rPr>
              <a:t>Distribution of customers by wealth segment in each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93388" y="1984737"/>
            <a:ext cx="3994437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591D2-00D1-49ED-B415-ED14220CA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08" y="1410411"/>
            <a:ext cx="3665668" cy="35842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5CB91-3805-4032-B7E4-D742CE63E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7" r="6225" b="7330"/>
          <a:stretch/>
        </p:blipFill>
        <p:spPr>
          <a:xfrm>
            <a:off x="7263099" y="1984737"/>
            <a:ext cx="1387513" cy="776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FA20E-C30A-4FEA-8A1B-F1C5DDAF4C50}"/>
              </a:ext>
            </a:extLst>
          </p:cNvPr>
          <p:cNvSpPr txBox="1"/>
          <p:nvPr/>
        </p:nvSpPr>
        <p:spPr>
          <a:xfrm>
            <a:off x="205024" y="2373000"/>
            <a:ext cx="486989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The number of all type of customers: Affluent, High Net worth and mass are high in NSW.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/>
              </a:rPr>
              <a:t>Thus, for each customer category NSW must be made the hub for the demanded product lines and brands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/>
              </a:rPr>
              <a:t>Causes for lower number in other states must be identified.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99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33650"/>
            <a:ext cx="8964375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Hypothesis: </a:t>
            </a:r>
            <a:r>
              <a:rPr lang="en-US" sz="1800" b="0" dirty="0"/>
              <a:t>Does brand name influence the profit margin for the same product line? </a:t>
            </a:r>
            <a:endParaRPr sz="1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2A137-4B8B-4F0C-9135-2B1E0D1B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82" y="1240874"/>
            <a:ext cx="5265420" cy="38124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5E6ED9-9E77-4302-A0F0-5EA0109861D4}"/>
              </a:ext>
            </a:extLst>
          </p:cNvPr>
          <p:cNvSpPr txBox="1"/>
          <p:nvPr/>
        </p:nvSpPr>
        <p:spPr>
          <a:xfrm>
            <a:off x="1" y="2004060"/>
            <a:ext cx="3799481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WeareA2B has the highest profit followed by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Solex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Both these brands</a:t>
            </a:r>
            <a:r>
              <a:rPr lang="en-US" dirty="0">
                <a:latin typeface="Open Sans"/>
              </a:rPr>
              <a:t> have maximum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sale in standard product line.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/>
              </a:rPr>
              <a:t>Although the number of standard products sold by each brand differs widely, the corresponding profits are almost similar.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/>
              </a:rPr>
              <a:t>However, for other product lines, profit corresponds to the number of sales.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Strategies proposed: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92012"/>
            <a:ext cx="5368474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key factors influencing profit in each product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the correlation between brand and profit statistically using regression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if the wealth segment of the customer or their geographical location affect this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if medium-sized standard products provide the maximum profit in most customer-settings.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93FCC-5DF2-418F-BA7F-C80FEAF99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0" t="423" r="10655" b="-423"/>
          <a:stretch/>
        </p:blipFill>
        <p:spPr>
          <a:xfrm>
            <a:off x="6048036" y="1199972"/>
            <a:ext cx="3095964" cy="35434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Future steps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380287" y="171684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Build a prediction model for targeting new customers: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555550" y="2559107"/>
            <a:ext cx="8215075" cy="111290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800" dirty="0"/>
              <a:t>Based on the hypothesis, build a prediction model to predict resource allocation for new customers in order to </a:t>
            </a:r>
            <a:r>
              <a:rPr lang="en-US" sz="1800" dirty="0">
                <a:solidFill>
                  <a:srgbClr val="FF0000"/>
                </a:solidFill>
              </a:rPr>
              <a:t>maximize profits, retain existing customers and attract new potential customers.</a:t>
            </a:r>
            <a:endParaRPr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807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445</Words>
  <Application>Microsoft Office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KRITIKA GARG</cp:lastModifiedBy>
  <cp:revision>8</cp:revision>
  <dcterms:modified xsi:type="dcterms:W3CDTF">2021-01-13T10:46:06Z</dcterms:modified>
</cp:coreProperties>
</file>