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3"/>
  </p:notesMasterIdLst>
  <p:sldIdLst>
    <p:sldId id="256" r:id="rId2"/>
    <p:sldId id="257" r:id="rId3"/>
    <p:sldId id="258" r:id="rId4"/>
    <p:sldId id="283" r:id="rId5"/>
    <p:sldId id="263" r:id="rId6"/>
    <p:sldId id="286" r:id="rId7"/>
    <p:sldId id="270" r:id="rId8"/>
    <p:sldId id="274" r:id="rId9"/>
    <p:sldId id="273" r:id="rId10"/>
    <p:sldId id="284" r:id="rId11"/>
    <p:sldId id="288" r:id="rId12"/>
    <p:sldId id="287" r:id="rId13"/>
    <p:sldId id="290" r:id="rId14"/>
    <p:sldId id="291" r:id="rId15"/>
    <p:sldId id="275" r:id="rId16"/>
    <p:sldId id="294" r:id="rId17"/>
    <p:sldId id="276" r:id="rId18"/>
    <p:sldId id="295" r:id="rId19"/>
    <p:sldId id="282" r:id="rId20"/>
    <p:sldId id="293" r:id="rId21"/>
    <p:sldId id="280" r:id="rId22"/>
  </p:sldIdLst>
  <p:sldSz cx="12192000" cy="6858000"/>
  <p:notesSz cx="6858000" cy="9144000"/>
  <p:embeddedFontLst>
    <p:embeddedFont>
      <p:font typeface="Barlow Semi Condensed SemiBold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Quattrocento Sans" panose="020B0604020202020204" charset="0"/>
      <p:regular r:id="rId41"/>
      <p:bold r:id="rId42"/>
      <p:italic r:id="rId43"/>
      <p:boldItalic r:id="rId44"/>
    </p:embeddedFont>
    <p:embeddedFont>
      <p:font typeface="Roboto Condensed" panose="020B0604020202020204" charset="0"/>
      <p:regular r:id="rId45"/>
      <p:bold r:id="rId46"/>
      <p:italic r:id="rId47"/>
      <p:boldItalic r:id="rId48"/>
    </p:embeddedFont>
    <p:embeddedFont>
      <p:font typeface="Roboto Condensed Light" panose="020B0604020202020204" charset="0"/>
      <p:regular r:id="rId49"/>
      <p:bold r:id="rId50"/>
      <p:italic r:id="rId51"/>
      <p:boldItalic r:id="rId52"/>
    </p:embeddedFont>
    <p:embeddedFont>
      <p:font typeface="Roboto Slab" panose="020B0604020202020204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CED32C-6FE1-4E7B-81E4-DABA6A569AC5}">
  <a:tblStyle styleId="{2ECED32C-6FE1-4E7B-81E4-DABA6A569A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font" Target="fonts/font2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54" Type="http://schemas.openxmlformats.org/officeDocument/2006/relationships/font" Target="fonts/font3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3" Type="http://schemas.openxmlformats.org/officeDocument/2006/relationships/font" Target="fonts/font3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font" Target="fonts/font2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font" Target="fonts/font2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font" Target="fonts/font2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N" dirty="0"/>
          </a:p>
        </p:txBody>
      </p:sp>
      <p:sp>
        <p:nvSpPr>
          <p:cNvPr id="490" name="Google Shape;4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5" name="Google Shape;97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6" name="Google Shape;97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68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5" name="Google Shape;116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6" name="Google Shape;116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6" name="Google Shape;53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5" name="Google Shape;6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7" name="Google Shape;8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8" name="Google Shape;88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5" name="Google Shape;9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46" name="Google Shape;94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4" name="Google Shape;93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5" name="Google Shape;93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5" name="Google Shape;97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6" name="Google Shape;97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6" name="Google Shape;98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7" name="Google Shape;98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rgbClr val="43434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960067" y="1901633"/>
            <a:ext cx="10271600" cy="4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AutoNum type="arabicPeriod"/>
              <a:defRPr sz="1600">
                <a:solidFill>
                  <a:srgbClr val="F3F3F3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Muli"/>
              <a:buAutoNum type="alphaLcPeriod"/>
              <a:defRPr sz="1900">
                <a:solidFill>
                  <a:srgbClr val="F3F3F3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Muli"/>
              <a:buAutoNum type="romanLcPeriod"/>
              <a:defRPr sz="1900">
                <a:solidFill>
                  <a:srgbClr val="F3F3F3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Muli"/>
              <a:buAutoNum type="arabicPeriod"/>
              <a:defRPr sz="1900">
                <a:solidFill>
                  <a:srgbClr val="F3F3F3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Muli"/>
              <a:buAutoNum type="alphaLcPeriod"/>
              <a:defRPr sz="1900">
                <a:solidFill>
                  <a:srgbClr val="F3F3F3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Muli"/>
              <a:buAutoNum type="romanLcPeriod"/>
              <a:defRPr sz="1900">
                <a:solidFill>
                  <a:srgbClr val="F3F3F3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Muli"/>
              <a:buAutoNum type="arabicPeriod"/>
              <a:defRPr sz="1900">
                <a:solidFill>
                  <a:srgbClr val="F3F3F3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Muli"/>
              <a:buAutoNum type="alphaLcPeriod"/>
              <a:defRPr sz="1900">
                <a:solidFill>
                  <a:srgbClr val="F3F3F3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3F3F3"/>
              </a:buClr>
              <a:buSzPts val="1500"/>
              <a:buFont typeface="Muli"/>
              <a:buAutoNum type="romanLcPeriod"/>
              <a:defRPr sz="19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60067" y="479267"/>
            <a:ext cx="4285600" cy="1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None/>
              <a:defRPr sz="3200" b="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None/>
              <a:defRPr sz="3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None/>
              <a:defRPr sz="3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None/>
              <a:defRPr sz="3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None/>
              <a:defRPr sz="3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None/>
              <a:defRPr sz="3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None/>
              <a:defRPr sz="3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None/>
              <a:defRPr sz="3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None/>
              <a:defRPr sz="3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-91600" y="-69867"/>
            <a:ext cx="4437967" cy="6949733"/>
          </a:xfrm>
          <a:custGeom>
            <a:avLst/>
            <a:gdLst/>
            <a:ahLst/>
            <a:cxnLst/>
            <a:rect l="l" t="t" r="r" b="b"/>
            <a:pathLst>
              <a:path w="133139" h="208492" extrusionOk="0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4"/>
          <p:cNvSpPr/>
          <p:nvPr/>
        </p:nvSpPr>
        <p:spPr>
          <a:xfrm>
            <a:off x="9426367" y="0"/>
            <a:ext cx="2765600" cy="6858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3028128" y="894100"/>
            <a:ext cx="61748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/>
          </p:nvPr>
        </p:nvSpPr>
        <p:spPr>
          <a:xfrm>
            <a:off x="8722100" y="857700"/>
            <a:ext cx="23608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8000" b="0">
                <a:solidFill>
                  <a:srgbClr val="F3F3F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 idx="3"/>
          </p:nvPr>
        </p:nvSpPr>
        <p:spPr>
          <a:xfrm>
            <a:off x="3028128" y="2283667"/>
            <a:ext cx="61748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4"/>
          </p:nvPr>
        </p:nvSpPr>
        <p:spPr>
          <a:xfrm>
            <a:off x="8722100" y="2247248"/>
            <a:ext cx="23608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8000" b="0">
                <a:solidFill>
                  <a:srgbClr val="F3F3F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 idx="5"/>
          </p:nvPr>
        </p:nvSpPr>
        <p:spPr>
          <a:xfrm>
            <a:off x="3028128" y="3673233"/>
            <a:ext cx="61748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6"/>
          </p:nvPr>
        </p:nvSpPr>
        <p:spPr>
          <a:xfrm>
            <a:off x="8722100" y="3636787"/>
            <a:ext cx="23608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8000" b="0">
                <a:solidFill>
                  <a:srgbClr val="F3F3F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 idx="7"/>
          </p:nvPr>
        </p:nvSpPr>
        <p:spPr>
          <a:xfrm>
            <a:off x="3028189" y="5062800"/>
            <a:ext cx="6174800" cy="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8"/>
          </p:nvPr>
        </p:nvSpPr>
        <p:spPr>
          <a:xfrm>
            <a:off x="8722100" y="5032233"/>
            <a:ext cx="23608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8000" b="0">
                <a:solidFill>
                  <a:srgbClr val="F3F3F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Font typeface="Fira Sans Extra Condensed Medium"/>
              <a:buNone/>
              <a:defRPr sz="64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 flipH="1">
            <a:off x="3521000" y="5554600"/>
            <a:ext cx="56820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9"/>
          </p:nvPr>
        </p:nvSpPr>
        <p:spPr>
          <a:xfrm flipH="1">
            <a:off x="3520901" y="4169900"/>
            <a:ext cx="56820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3"/>
          </p:nvPr>
        </p:nvSpPr>
        <p:spPr>
          <a:xfrm flipH="1">
            <a:off x="3521000" y="2774800"/>
            <a:ext cx="56820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 flipH="1">
            <a:off x="3521000" y="1379700"/>
            <a:ext cx="56820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910200" y="-127333"/>
            <a:ext cx="11281800" cy="7008733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4" name="Google Shape;104;p15"/>
          <p:cNvGrpSpPr/>
          <p:nvPr/>
        </p:nvGrpSpPr>
        <p:grpSpPr>
          <a:xfrm>
            <a:off x="9206237" y="-105228"/>
            <a:ext cx="3474000" cy="1929133"/>
            <a:chOff x="310975" y="334050"/>
            <a:chExt cx="2605500" cy="1446850"/>
          </a:xfrm>
        </p:grpSpPr>
        <p:sp>
          <p:nvSpPr>
            <p:cNvPr id="105" name="Google Shape;105;p15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15"/>
          <p:cNvSpPr txBox="1">
            <a:spLocks noGrp="1"/>
          </p:cNvSpPr>
          <p:nvPr>
            <p:ph type="ctrTitle"/>
          </p:nvPr>
        </p:nvSpPr>
        <p:spPr>
          <a:xfrm>
            <a:off x="5104700" y="4973433"/>
            <a:ext cx="6127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2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None/>
              <a:defRPr sz="19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None/>
              <a:defRPr sz="19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None/>
              <a:defRPr sz="19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None/>
              <a:defRPr sz="19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None/>
              <a:defRPr sz="19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None/>
              <a:defRPr sz="19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None/>
              <a:defRPr sz="19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None/>
              <a:defRPr sz="19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"/>
          </p:nvPr>
        </p:nvSpPr>
        <p:spPr>
          <a:xfrm>
            <a:off x="5104733" y="3298467"/>
            <a:ext cx="61272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-22433" y="-127333"/>
            <a:ext cx="11281800" cy="7008733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69" name="Google Shape;169;p16"/>
          <p:cNvGrpSpPr/>
          <p:nvPr/>
        </p:nvGrpSpPr>
        <p:grpSpPr>
          <a:xfrm>
            <a:off x="264311" y="264039"/>
            <a:ext cx="459600" cy="1559867"/>
            <a:chOff x="198233" y="198029"/>
            <a:chExt cx="344700" cy="1169900"/>
          </a:xfrm>
        </p:grpSpPr>
        <p:sp>
          <p:nvSpPr>
            <p:cNvPr id="170" name="Google Shape;170;p16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6"/>
          <p:cNvSpPr txBox="1">
            <a:spLocks noGrp="1"/>
          </p:cNvSpPr>
          <p:nvPr>
            <p:ph type="ctrTitle"/>
          </p:nvPr>
        </p:nvSpPr>
        <p:spPr>
          <a:xfrm>
            <a:off x="960000" y="1873600"/>
            <a:ext cx="3944400" cy="1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8000" b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1"/>
          </p:nvPr>
        </p:nvSpPr>
        <p:spPr>
          <a:xfrm>
            <a:off x="960000" y="3429000"/>
            <a:ext cx="5431200" cy="2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subTitle" idx="1"/>
          </p:nvPr>
        </p:nvSpPr>
        <p:spPr>
          <a:xfrm flipH="1">
            <a:off x="959967" y="3532067"/>
            <a:ext cx="8232400" cy="2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7129467" y="720000"/>
            <a:ext cx="4102800" cy="2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grpSp>
        <p:nvGrpSpPr>
          <p:cNvPr id="185" name="Google Shape;185;p17"/>
          <p:cNvGrpSpPr/>
          <p:nvPr/>
        </p:nvGrpSpPr>
        <p:grpSpPr>
          <a:xfrm>
            <a:off x="960076" y="-105228"/>
            <a:ext cx="3474000" cy="1929133"/>
            <a:chOff x="310975" y="334050"/>
            <a:chExt cx="2605500" cy="1446850"/>
          </a:xfrm>
        </p:grpSpPr>
        <p:sp>
          <p:nvSpPr>
            <p:cNvPr id="186" name="Google Shape;186;p17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-39933" y="-52900"/>
            <a:ext cx="8791633" cy="6904833"/>
          </a:xfrm>
          <a:custGeom>
            <a:avLst/>
            <a:gdLst/>
            <a:ahLst/>
            <a:cxnLst/>
            <a:rect l="l" t="t" r="r" b="b"/>
            <a:pathLst>
              <a:path w="263749" h="207145" extrusionOk="0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960067" y="2299367"/>
            <a:ext cx="5126800" cy="2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1"/>
          </p:nvPr>
        </p:nvSpPr>
        <p:spPr>
          <a:xfrm>
            <a:off x="960067" y="4482733"/>
            <a:ext cx="5126800" cy="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title" idx="2"/>
          </p:nvPr>
        </p:nvSpPr>
        <p:spPr>
          <a:xfrm>
            <a:off x="960067" y="421267"/>
            <a:ext cx="2800400" cy="1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None/>
              <a:defRPr sz="8000" b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/>
          <p:nvPr/>
        </p:nvSpPr>
        <p:spPr>
          <a:xfrm>
            <a:off x="0" y="3268300"/>
            <a:ext cx="12192000" cy="313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 txBox="1">
            <a:spLocks noGrp="1"/>
          </p:cNvSpPr>
          <p:nvPr>
            <p:ph type="subTitle" idx="1"/>
          </p:nvPr>
        </p:nvSpPr>
        <p:spPr>
          <a:xfrm>
            <a:off x="1867800" y="4105323"/>
            <a:ext cx="3580800" cy="1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9"/>
          <p:cNvSpPr txBox="1">
            <a:spLocks noGrp="1"/>
          </p:cNvSpPr>
          <p:nvPr>
            <p:ph type="ctrTitle"/>
          </p:nvPr>
        </p:nvSpPr>
        <p:spPr>
          <a:xfrm>
            <a:off x="960067" y="479267"/>
            <a:ext cx="4285600" cy="1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55" name="Google Shape;255;p19"/>
          <p:cNvSpPr txBox="1">
            <a:spLocks noGrp="1"/>
          </p:cNvSpPr>
          <p:nvPr>
            <p:ph type="subTitle" idx="2"/>
          </p:nvPr>
        </p:nvSpPr>
        <p:spPr>
          <a:xfrm>
            <a:off x="6743400" y="4105273"/>
            <a:ext cx="3580800" cy="1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9"/>
          <p:cNvSpPr txBox="1">
            <a:spLocks noGrp="1"/>
          </p:cNvSpPr>
          <p:nvPr>
            <p:ph type="subTitle" idx="3"/>
          </p:nvPr>
        </p:nvSpPr>
        <p:spPr>
          <a:xfrm>
            <a:off x="1867800" y="3212200"/>
            <a:ext cx="3580800" cy="1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257" name="Google Shape;257;p19"/>
          <p:cNvSpPr txBox="1">
            <a:spLocks noGrp="1"/>
          </p:cNvSpPr>
          <p:nvPr>
            <p:ph type="subTitle" idx="4"/>
          </p:nvPr>
        </p:nvSpPr>
        <p:spPr>
          <a:xfrm>
            <a:off x="6743400" y="3212200"/>
            <a:ext cx="3580800" cy="1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24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grpSp>
        <p:nvGrpSpPr>
          <p:cNvPr id="258" name="Google Shape;258;p19"/>
          <p:cNvGrpSpPr/>
          <p:nvPr/>
        </p:nvGrpSpPr>
        <p:grpSpPr>
          <a:xfrm>
            <a:off x="11134343" y="199572"/>
            <a:ext cx="836400" cy="1929133"/>
            <a:chOff x="6656382" y="-78921"/>
            <a:chExt cx="627300" cy="1446850"/>
          </a:xfrm>
        </p:grpSpPr>
        <p:sp>
          <p:nvSpPr>
            <p:cNvPr id="259" name="Google Shape;259;p19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0"/>
          <p:cNvGrpSpPr/>
          <p:nvPr/>
        </p:nvGrpSpPr>
        <p:grpSpPr>
          <a:xfrm>
            <a:off x="960067" y="0"/>
            <a:ext cx="11279000" cy="6881400"/>
            <a:chOff x="720050" y="0"/>
            <a:chExt cx="8459250" cy="5161050"/>
          </a:xfrm>
        </p:grpSpPr>
        <p:sp>
          <p:nvSpPr>
            <p:cNvPr id="279" name="Google Shape;279;p20"/>
            <p:cNvSpPr/>
            <p:nvPr/>
          </p:nvSpPr>
          <p:spPr>
            <a:xfrm>
              <a:off x="968850" y="2561050"/>
              <a:ext cx="8210450" cy="2600000"/>
            </a:xfrm>
            <a:custGeom>
              <a:avLst/>
              <a:gdLst/>
              <a:ahLst/>
              <a:cxnLst/>
              <a:rect l="l" t="t" r="r" b="b"/>
              <a:pathLst>
                <a:path w="328418" h="104000" extrusionOk="0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0" name="Google Shape;280;p20"/>
            <p:cNvSpPr/>
            <p:nvPr/>
          </p:nvSpPr>
          <p:spPr>
            <a:xfrm>
              <a:off x="720050" y="0"/>
              <a:ext cx="38451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20"/>
          <p:cNvSpPr txBox="1">
            <a:spLocks noGrp="1"/>
          </p:cNvSpPr>
          <p:nvPr>
            <p:ph type="subTitle" idx="1"/>
          </p:nvPr>
        </p:nvSpPr>
        <p:spPr>
          <a:xfrm>
            <a:off x="1442393" y="4404067"/>
            <a:ext cx="42252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subTitle" idx="2"/>
          </p:nvPr>
        </p:nvSpPr>
        <p:spPr>
          <a:xfrm>
            <a:off x="1442403" y="2911784"/>
            <a:ext cx="42252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1442415" y="1419533"/>
            <a:ext cx="42252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ctrTitle"/>
          </p:nvPr>
        </p:nvSpPr>
        <p:spPr>
          <a:xfrm>
            <a:off x="7902867" y="479267"/>
            <a:ext cx="3338400" cy="1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85" name="Google Shape;285;p20"/>
          <p:cNvGrpSpPr/>
          <p:nvPr/>
        </p:nvGrpSpPr>
        <p:grpSpPr>
          <a:xfrm>
            <a:off x="-120799" y="199572"/>
            <a:ext cx="836400" cy="1929133"/>
            <a:chOff x="6656382" y="-78921"/>
            <a:chExt cx="627300" cy="1446850"/>
          </a:xfrm>
        </p:grpSpPr>
        <p:sp>
          <p:nvSpPr>
            <p:cNvPr id="286" name="Google Shape;286;p20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/>
          <p:nvPr/>
        </p:nvSpPr>
        <p:spPr>
          <a:xfrm>
            <a:off x="0" y="0"/>
            <a:ext cx="6659200" cy="6858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 txBox="1">
            <a:spLocks noGrp="1"/>
          </p:cNvSpPr>
          <p:nvPr>
            <p:ph type="ctrTitle"/>
          </p:nvPr>
        </p:nvSpPr>
        <p:spPr>
          <a:xfrm>
            <a:off x="960000" y="1512000"/>
            <a:ext cx="4405600" cy="2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0">
                <a:solidFill>
                  <a:srgbClr val="F3F3F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subTitle" idx="1"/>
          </p:nvPr>
        </p:nvSpPr>
        <p:spPr>
          <a:xfrm>
            <a:off x="960000" y="3771200"/>
            <a:ext cx="4242400" cy="2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 flipH="1">
            <a:off x="3445933" y="-52900"/>
            <a:ext cx="8791633" cy="6904833"/>
          </a:xfrm>
          <a:custGeom>
            <a:avLst/>
            <a:gdLst/>
            <a:ahLst/>
            <a:cxnLst/>
            <a:rect l="l" t="t" r="r" b="b"/>
            <a:pathLst>
              <a:path w="263749" h="207145" extrusionOk="0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6105133" y="2299400"/>
            <a:ext cx="5126800" cy="2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subTitle" idx="1"/>
          </p:nvPr>
        </p:nvSpPr>
        <p:spPr>
          <a:xfrm>
            <a:off x="6105133" y="4482733"/>
            <a:ext cx="5126800" cy="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1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title" idx="2"/>
          </p:nvPr>
        </p:nvSpPr>
        <p:spPr>
          <a:xfrm>
            <a:off x="8431533" y="421267"/>
            <a:ext cx="2800400" cy="1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None/>
              <a:defRPr sz="8000" b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>
            <a:spLocks noGrp="1"/>
          </p:cNvSpPr>
          <p:nvPr>
            <p:ph type="title"/>
          </p:nvPr>
        </p:nvSpPr>
        <p:spPr>
          <a:xfrm>
            <a:off x="1806600" y="2462467"/>
            <a:ext cx="8712000" cy="19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>
            <a:spLocks noGrp="1"/>
          </p:cNvSpPr>
          <p:nvPr>
            <p:ph type="ctrTitle"/>
          </p:nvPr>
        </p:nvSpPr>
        <p:spPr>
          <a:xfrm>
            <a:off x="960067" y="479267"/>
            <a:ext cx="4285600" cy="1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 rot="5400000">
            <a:off x="10915343" y="5576808"/>
            <a:ext cx="836400" cy="1929133"/>
            <a:chOff x="6656382" y="-78921"/>
            <a:chExt cx="627300" cy="1446850"/>
          </a:xfrm>
        </p:grpSpPr>
        <p:sp>
          <p:nvSpPr>
            <p:cNvPr id="318" name="Google Shape;318;p24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24"/>
          <p:cNvSpPr/>
          <p:nvPr/>
        </p:nvSpPr>
        <p:spPr>
          <a:xfrm>
            <a:off x="-150567" y="4311433"/>
            <a:ext cx="12480033" cy="2569867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_ONLY_2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>
            <a:spLocks noGrp="1"/>
          </p:cNvSpPr>
          <p:nvPr>
            <p:ph type="ctrTitle"/>
          </p:nvPr>
        </p:nvSpPr>
        <p:spPr>
          <a:xfrm>
            <a:off x="960067" y="479267"/>
            <a:ext cx="4285600" cy="1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339" name="Google Shape;339;p25"/>
          <p:cNvGrpSpPr/>
          <p:nvPr/>
        </p:nvGrpSpPr>
        <p:grpSpPr>
          <a:xfrm rot="5400000">
            <a:off x="10915343" y="5576808"/>
            <a:ext cx="836400" cy="1929133"/>
            <a:chOff x="6656382" y="-78921"/>
            <a:chExt cx="627300" cy="1446850"/>
          </a:xfrm>
        </p:grpSpPr>
        <p:sp>
          <p:nvSpPr>
            <p:cNvPr id="340" name="Google Shape;340;p2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25"/>
          <p:cNvSpPr/>
          <p:nvPr/>
        </p:nvSpPr>
        <p:spPr>
          <a:xfrm>
            <a:off x="-210600" y="5533033"/>
            <a:ext cx="2411600" cy="1341467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/>
          <p:nvPr/>
        </p:nvSpPr>
        <p:spPr>
          <a:xfrm>
            <a:off x="-19867" y="667"/>
            <a:ext cx="12377867" cy="6570300"/>
          </a:xfrm>
          <a:custGeom>
            <a:avLst/>
            <a:gdLst/>
            <a:ahLst/>
            <a:cxnLst/>
            <a:rect l="l" t="t" r="r" b="b"/>
            <a:pathLst>
              <a:path w="371336" h="197109" extrusionOk="0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26"/>
          <p:cNvSpPr txBox="1">
            <a:spLocks noGrp="1"/>
          </p:cNvSpPr>
          <p:nvPr>
            <p:ph type="title"/>
          </p:nvPr>
        </p:nvSpPr>
        <p:spPr>
          <a:xfrm>
            <a:off x="1806600" y="2462467"/>
            <a:ext cx="8712000" cy="19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>
            <a:spLocks noGrp="1"/>
          </p:cNvSpPr>
          <p:nvPr>
            <p:ph type="ctrTitle"/>
          </p:nvPr>
        </p:nvSpPr>
        <p:spPr>
          <a:xfrm>
            <a:off x="960067" y="479267"/>
            <a:ext cx="4285600" cy="1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364" name="Google Shape;364;p27"/>
          <p:cNvGrpSpPr/>
          <p:nvPr/>
        </p:nvGrpSpPr>
        <p:grpSpPr>
          <a:xfrm rot="5400000">
            <a:off x="10915343" y="5576808"/>
            <a:ext cx="836400" cy="1929133"/>
            <a:chOff x="6656382" y="-78921"/>
            <a:chExt cx="627300" cy="1446850"/>
          </a:xfrm>
        </p:grpSpPr>
        <p:sp>
          <p:nvSpPr>
            <p:cNvPr id="365" name="Google Shape;365;p27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27"/>
          <p:cNvSpPr/>
          <p:nvPr/>
        </p:nvSpPr>
        <p:spPr>
          <a:xfrm>
            <a:off x="-341033" y="0"/>
            <a:ext cx="12670500" cy="3225600"/>
          </a:xfrm>
          <a:custGeom>
            <a:avLst/>
            <a:gdLst/>
            <a:ahLst/>
            <a:cxnLst/>
            <a:rect l="l" t="t" r="r" b="b"/>
            <a:pathLst>
              <a:path w="380115" h="96768" extrusionOk="0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ONLY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ctrTitle"/>
          </p:nvPr>
        </p:nvSpPr>
        <p:spPr>
          <a:xfrm>
            <a:off x="960067" y="479267"/>
            <a:ext cx="4285600" cy="1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386" name="Google Shape;386;p28"/>
          <p:cNvGrpSpPr/>
          <p:nvPr/>
        </p:nvGrpSpPr>
        <p:grpSpPr>
          <a:xfrm rot="5400000">
            <a:off x="10915343" y="5576808"/>
            <a:ext cx="836400" cy="1929133"/>
            <a:chOff x="6656382" y="-78921"/>
            <a:chExt cx="627300" cy="1446850"/>
          </a:xfrm>
        </p:grpSpPr>
        <p:sp>
          <p:nvSpPr>
            <p:cNvPr id="387" name="Google Shape;387;p2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28"/>
          <p:cNvSpPr/>
          <p:nvPr/>
        </p:nvSpPr>
        <p:spPr>
          <a:xfrm>
            <a:off x="-150567" y="4311433"/>
            <a:ext cx="12480033" cy="2569867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8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>
            <a:spLocks noGrp="1"/>
          </p:cNvSpPr>
          <p:nvPr>
            <p:ph type="subTitle" idx="1"/>
          </p:nvPr>
        </p:nvSpPr>
        <p:spPr>
          <a:xfrm>
            <a:off x="8244836" y="5153927"/>
            <a:ext cx="2987200" cy="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244856" y="4682328"/>
            <a:ext cx="22712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ubTitle" idx="2"/>
          </p:nvPr>
        </p:nvSpPr>
        <p:spPr>
          <a:xfrm>
            <a:off x="8244836" y="3608993"/>
            <a:ext cx="2987200" cy="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410" name="Google Shape;410;p29"/>
          <p:cNvSpPr txBox="1">
            <a:spLocks noGrp="1"/>
          </p:cNvSpPr>
          <p:nvPr>
            <p:ph type="title" idx="3"/>
          </p:nvPr>
        </p:nvSpPr>
        <p:spPr>
          <a:xfrm>
            <a:off x="8244856" y="3137395"/>
            <a:ext cx="22712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1" name="Google Shape;411;p29"/>
          <p:cNvSpPr txBox="1">
            <a:spLocks noGrp="1"/>
          </p:cNvSpPr>
          <p:nvPr>
            <p:ph type="subTitle" idx="4"/>
          </p:nvPr>
        </p:nvSpPr>
        <p:spPr>
          <a:xfrm>
            <a:off x="8244836" y="2064060"/>
            <a:ext cx="2987200" cy="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412" name="Google Shape;412;p29"/>
          <p:cNvSpPr txBox="1">
            <a:spLocks noGrp="1"/>
          </p:cNvSpPr>
          <p:nvPr>
            <p:ph type="title" idx="5"/>
          </p:nvPr>
        </p:nvSpPr>
        <p:spPr>
          <a:xfrm>
            <a:off x="8244856" y="1592461"/>
            <a:ext cx="22712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3" name="Google Shape;413;p29"/>
          <p:cNvSpPr txBox="1">
            <a:spLocks noGrp="1"/>
          </p:cNvSpPr>
          <p:nvPr>
            <p:ph type="ctrTitle" idx="6"/>
          </p:nvPr>
        </p:nvSpPr>
        <p:spPr>
          <a:xfrm>
            <a:off x="960067" y="479267"/>
            <a:ext cx="4285600" cy="1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>
            <a:spLocks noGrp="1"/>
          </p:cNvSpPr>
          <p:nvPr>
            <p:ph type="subTitle" idx="1"/>
          </p:nvPr>
        </p:nvSpPr>
        <p:spPr>
          <a:xfrm>
            <a:off x="2313300" y="4272800"/>
            <a:ext cx="75656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6" name="Google Shape;416;p30"/>
          <p:cNvSpPr txBox="1">
            <a:spLocks noGrp="1"/>
          </p:cNvSpPr>
          <p:nvPr>
            <p:ph type="title" hasCustomPrompt="1"/>
          </p:nvPr>
        </p:nvSpPr>
        <p:spPr>
          <a:xfrm>
            <a:off x="960000" y="1762300"/>
            <a:ext cx="102720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Char char="+"/>
              <a:defRPr sz="1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Char char="+"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Char char="+"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Char char="+"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Char char="+"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Char char="+"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Char char="+"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Char char="+"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Char char="+"/>
              <a:defRPr sz="16000"/>
            </a:lvl9pPr>
          </a:lstStyle>
          <a:p>
            <a:r>
              <a:t>xx%</a:t>
            </a:r>
          </a:p>
        </p:txBody>
      </p:sp>
      <p:sp>
        <p:nvSpPr>
          <p:cNvPr id="417" name="Google Shape;417;p30"/>
          <p:cNvSpPr/>
          <p:nvPr/>
        </p:nvSpPr>
        <p:spPr>
          <a:xfrm rot="10800000">
            <a:off x="-150567" y="0"/>
            <a:ext cx="12480033" cy="2569867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>
            <a:spLocks noGrp="1"/>
          </p:cNvSpPr>
          <p:nvPr>
            <p:ph type="subTitle" idx="1"/>
          </p:nvPr>
        </p:nvSpPr>
        <p:spPr>
          <a:xfrm>
            <a:off x="960000" y="2420567"/>
            <a:ext cx="31956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20" name="Google Shape;420;p31"/>
          <p:cNvSpPr txBox="1">
            <a:spLocks noGrp="1"/>
          </p:cNvSpPr>
          <p:nvPr>
            <p:ph type="subTitle" idx="2"/>
          </p:nvPr>
        </p:nvSpPr>
        <p:spPr>
          <a:xfrm>
            <a:off x="8036381" y="2420567"/>
            <a:ext cx="31956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21" name="Google Shape;421;p31"/>
          <p:cNvSpPr txBox="1">
            <a:spLocks noGrp="1"/>
          </p:cNvSpPr>
          <p:nvPr>
            <p:ph type="subTitle" idx="3"/>
          </p:nvPr>
        </p:nvSpPr>
        <p:spPr>
          <a:xfrm>
            <a:off x="960047" y="2874867"/>
            <a:ext cx="319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subTitle" idx="4"/>
          </p:nvPr>
        </p:nvSpPr>
        <p:spPr>
          <a:xfrm>
            <a:off x="8036333" y="2874867"/>
            <a:ext cx="319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423" name="Google Shape;423;p31"/>
          <p:cNvSpPr txBox="1">
            <a:spLocks noGrp="1"/>
          </p:cNvSpPr>
          <p:nvPr>
            <p:ph type="subTitle" idx="5"/>
          </p:nvPr>
        </p:nvSpPr>
        <p:spPr>
          <a:xfrm>
            <a:off x="960000" y="4215443"/>
            <a:ext cx="31956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24" name="Google Shape;424;p31"/>
          <p:cNvSpPr txBox="1">
            <a:spLocks noGrp="1"/>
          </p:cNvSpPr>
          <p:nvPr>
            <p:ph type="subTitle" idx="6"/>
          </p:nvPr>
        </p:nvSpPr>
        <p:spPr>
          <a:xfrm>
            <a:off x="8036381" y="4215433"/>
            <a:ext cx="31956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2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25" name="Google Shape;425;p31"/>
          <p:cNvSpPr txBox="1">
            <a:spLocks noGrp="1"/>
          </p:cNvSpPr>
          <p:nvPr>
            <p:ph type="subTitle" idx="7"/>
          </p:nvPr>
        </p:nvSpPr>
        <p:spPr>
          <a:xfrm>
            <a:off x="960047" y="4669733"/>
            <a:ext cx="319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426" name="Google Shape;426;p31"/>
          <p:cNvSpPr txBox="1">
            <a:spLocks noGrp="1"/>
          </p:cNvSpPr>
          <p:nvPr>
            <p:ph type="subTitle" idx="8"/>
          </p:nvPr>
        </p:nvSpPr>
        <p:spPr>
          <a:xfrm>
            <a:off x="8036333" y="4669733"/>
            <a:ext cx="319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427" name="Google Shape;427;p31"/>
          <p:cNvSpPr txBox="1">
            <a:spLocks noGrp="1"/>
          </p:cNvSpPr>
          <p:nvPr>
            <p:ph type="ctrTitle"/>
          </p:nvPr>
        </p:nvSpPr>
        <p:spPr>
          <a:xfrm>
            <a:off x="960067" y="479267"/>
            <a:ext cx="4285600" cy="1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 txBox="1">
            <a:spLocks noGrp="1"/>
          </p:cNvSpPr>
          <p:nvPr>
            <p:ph type="subTitle" idx="1"/>
          </p:nvPr>
        </p:nvSpPr>
        <p:spPr>
          <a:xfrm>
            <a:off x="960067" y="5050214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600"/>
            </a:lvl9pPr>
          </a:lstStyle>
          <a:p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subTitle" idx="2"/>
          </p:nvPr>
        </p:nvSpPr>
        <p:spPr>
          <a:xfrm>
            <a:off x="4659947" y="5050214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600"/>
            </a:lvl9pPr>
          </a:lstStyle>
          <a:p>
            <a:endParaRPr/>
          </a:p>
        </p:txBody>
      </p:sp>
      <p:sp>
        <p:nvSpPr>
          <p:cNvPr id="431" name="Google Shape;431;p32"/>
          <p:cNvSpPr txBox="1">
            <a:spLocks noGrp="1"/>
          </p:cNvSpPr>
          <p:nvPr>
            <p:ph type="subTitle" idx="3"/>
          </p:nvPr>
        </p:nvSpPr>
        <p:spPr>
          <a:xfrm>
            <a:off x="8372800" y="5050214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600"/>
            </a:lvl9pPr>
          </a:lstStyle>
          <a:p>
            <a:endParaRPr/>
          </a:p>
        </p:txBody>
      </p:sp>
      <p:sp>
        <p:nvSpPr>
          <p:cNvPr id="432" name="Google Shape;432;p32"/>
          <p:cNvSpPr txBox="1">
            <a:spLocks noGrp="1"/>
          </p:cNvSpPr>
          <p:nvPr>
            <p:ph type="subTitle" idx="4"/>
          </p:nvPr>
        </p:nvSpPr>
        <p:spPr>
          <a:xfrm>
            <a:off x="960067" y="4469400"/>
            <a:ext cx="2872000" cy="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33" name="Google Shape;433;p32"/>
          <p:cNvSpPr txBox="1">
            <a:spLocks noGrp="1"/>
          </p:cNvSpPr>
          <p:nvPr>
            <p:ph type="subTitle" idx="5"/>
          </p:nvPr>
        </p:nvSpPr>
        <p:spPr>
          <a:xfrm>
            <a:off x="4659948" y="4469400"/>
            <a:ext cx="2872000" cy="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34" name="Google Shape;434;p32"/>
          <p:cNvSpPr txBox="1">
            <a:spLocks noGrp="1"/>
          </p:cNvSpPr>
          <p:nvPr>
            <p:ph type="subTitle" idx="6"/>
          </p:nvPr>
        </p:nvSpPr>
        <p:spPr>
          <a:xfrm>
            <a:off x="8372803" y="4469400"/>
            <a:ext cx="2872000" cy="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35" name="Google Shape;435;p32"/>
          <p:cNvSpPr txBox="1">
            <a:spLocks noGrp="1"/>
          </p:cNvSpPr>
          <p:nvPr>
            <p:ph type="subTitle" idx="7"/>
          </p:nvPr>
        </p:nvSpPr>
        <p:spPr>
          <a:xfrm>
            <a:off x="960067" y="2987783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600"/>
            </a:lvl9pPr>
          </a:lstStyle>
          <a:p>
            <a:endParaRPr/>
          </a:p>
        </p:txBody>
      </p:sp>
      <p:sp>
        <p:nvSpPr>
          <p:cNvPr id="436" name="Google Shape;436;p32"/>
          <p:cNvSpPr txBox="1">
            <a:spLocks noGrp="1"/>
          </p:cNvSpPr>
          <p:nvPr>
            <p:ph type="subTitle" idx="8"/>
          </p:nvPr>
        </p:nvSpPr>
        <p:spPr>
          <a:xfrm>
            <a:off x="4659947" y="2987783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600"/>
            </a:lvl9pPr>
          </a:lstStyle>
          <a:p>
            <a:endParaRPr/>
          </a:p>
        </p:txBody>
      </p:sp>
      <p:sp>
        <p:nvSpPr>
          <p:cNvPr id="437" name="Google Shape;437;p32"/>
          <p:cNvSpPr txBox="1">
            <a:spLocks noGrp="1"/>
          </p:cNvSpPr>
          <p:nvPr>
            <p:ph type="subTitle" idx="9"/>
          </p:nvPr>
        </p:nvSpPr>
        <p:spPr>
          <a:xfrm>
            <a:off x="8372800" y="2987783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600"/>
            </a:lvl9pPr>
          </a:lstStyle>
          <a:p>
            <a:endParaRPr/>
          </a:p>
        </p:txBody>
      </p:sp>
      <p:sp>
        <p:nvSpPr>
          <p:cNvPr id="438" name="Google Shape;438;p32"/>
          <p:cNvSpPr txBox="1">
            <a:spLocks noGrp="1"/>
          </p:cNvSpPr>
          <p:nvPr>
            <p:ph type="subTitle" idx="13"/>
          </p:nvPr>
        </p:nvSpPr>
        <p:spPr>
          <a:xfrm>
            <a:off x="960067" y="2406951"/>
            <a:ext cx="2872000" cy="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39" name="Google Shape;439;p32"/>
          <p:cNvSpPr txBox="1">
            <a:spLocks noGrp="1"/>
          </p:cNvSpPr>
          <p:nvPr>
            <p:ph type="subTitle" idx="14"/>
          </p:nvPr>
        </p:nvSpPr>
        <p:spPr>
          <a:xfrm>
            <a:off x="4659948" y="2406951"/>
            <a:ext cx="2872000" cy="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0" name="Google Shape;440;p32"/>
          <p:cNvSpPr txBox="1">
            <a:spLocks noGrp="1"/>
          </p:cNvSpPr>
          <p:nvPr>
            <p:ph type="subTitle" idx="15"/>
          </p:nvPr>
        </p:nvSpPr>
        <p:spPr>
          <a:xfrm>
            <a:off x="8372803" y="2406951"/>
            <a:ext cx="2872000" cy="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4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1" name="Google Shape;441;p32"/>
          <p:cNvSpPr txBox="1">
            <a:spLocks noGrp="1"/>
          </p:cNvSpPr>
          <p:nvPr>
            <p:ph type="ctrTitle"/>
          </p:nvPr>
        </p:nvSpPr>
        <p:spPr>
          <a:xfrm>
            <a:off x="960067" y="479267"/>
            <a:ext cx="4285600" cy="1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">
  <p:cSld name="SECTION_HEADER_1_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>
            <a:spLocks noGrp="1"/>
          </p:cNvSpPr>
          <p:nvPr>
            <p:ph type="title"/>
          </p:nvPr>
        </p:nvSpPr>
        <p:spPr>
          <a:xfrm>
            <a:off x="2393800" y="2299400"/>
            <a:ext cx="7404400" cy="2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600"/>
              <a:buNone/>
              <a:defRPr sz="56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33"/>
          <p:cNvSpPr txBox="1">
            <a:spLocks noGrp="1"/>
          </p:cNvSpPr>
          <p:nvPr>
            <p:ph type="subTitle" idx="1"/>
          </p:nvPr>
        </p:nvSpPr>
        <p:spPr>
          <a:xfrm>
            <a:off x="2393800" y="4482733"/>
            <a:ext cx="7404400" cy="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None/>
              <a:defRPr sz="28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33"/>
          <p:cNvSpPr txBox="1">
            <a:spLocks noGrp="1"/>
          </p:cNvSpPr>
          <p:nvPr>
            <p:ph type="title" idx="2"/>
          </p:nvPr>
        </p:nvSpPr>
        <p:spPr>
          <a:xfrm>
            <a:off x="4073741" y="421267"/>
            <a:ext cx="4044400" cy="1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None/>
              <a:defRPr sz="80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4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-210600" y="5533033"/>
            <a:ext cx="2411600" cy="1341467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33"/>
          <p:cNvSpPr/>
          <p:nvPr/>
        </p:nvSpPr>
        <p:spPr>
          <a:xfrm rot="10800000">
            <a:off x="9795472" y="783"/>
            <a:ext cx="2411600" cy="1341467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>
            <a:spLocks noGrp="1"/>
          </p:cNvSpPr>
          <p:nvPr>
            <p:ph type="title"/>
          </p:nvPr>
        </p:nvSpPr>
        <p:spPr>
          <a:xfrm>
            <a:off x="3912867" y="2211200"/>
            <a:ext cx="18004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600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200" i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subTitle" idx="1"/>
          </p:nvPr>
        </p:nvSpPr>
        <p:spPr>
          <a:xfrm>
            <a:off x="2015800" y="4619067"/>
            <a:ext cx="36972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960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451" name="Google Shape;451;p34"/>
          <p:cNvSpPr/>
          <p:nvPr/>
        </p:nvSpPr>
        <p:spPr>
          <a:xfrm rot="10800000">
            <a:off x="-150567" y="0"/>
            <a:ext cx="12480033" cy="2569867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1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>
            <a:spLocks noGrp="1"/>
          </p:cNvSpPr>
          <p:nvPr>
            <p:ph type="title"/>
          </p:nvPr>
        </p:nvSpPr>
        <p:spPr>
          <a:xfrm>
            <a:off x="6984333" y="2211200"/>
            <a:ext cx="27876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20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454" name="Google Shape;454;p35"/>
          <p:cNvSpPr txBox="1">
            <a:spLocks noGrp="1"/>
          </p:cNvSpPr>
          <p:nvPr>
            <p:ph type="subTitle" idx="1"/>
          </p:nvPr>
        </p:nvSpPr>
        <p:spPr>
          <a:xfrm>
            <a:off x="6984333" y="4640233"/>
            <a:ext cx="33312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35"/>
          <p:cNvSpPr/>
          <p:nvPr/>
        </p:nvSpPr>
        <p:spPr>
          <a:xfrm>
            <a:off x="-150567" y="4311433"/>
            <a:ext cx="12480033" cy="2569867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MAIN_POINT_1_1_2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"/>
          <p:cNvSpPr txBox="1">
            <a:spLocks noGrp="1"/>
          </p:cNvSpPr>
          <p:nvPr>
            <p:ph type="title"/>
          </p:nvPr>
        </p:nvSpPr>
        <p:spPr>
          <a:xfrm>
            <a:off x="3912867" y="2211200"/>
            <a:ext cx="18004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600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200" i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458" name="Google Shape;458;p36"/>
          <p:cNvSpPr txBox="1">
            <a:spLocks noGrp="1"/>
          </p:cNvSpPr>
          <p:nvPr>
            <p:ph type="subTitle" idx="1"/>
          </p:nvPr>
        </p:nvSpPr>
        <p:spPr>
          <a:xfrm>
            <a:off x="2015800" y="4701244"/>
            <a:ext cx="36972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960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-210600" y="5516533"/>
            <a:ext cx="2411600" cy="1341467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2_1_1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>
            <a:spLocks noGrp="1"/>
          </p:cNvSpPr>
          <p:nvPr>
            <p:ph type="ctrTitle"/>
          </p:nvPr>
        </p:nvSpPr>
        <p:spPr>
          <a:xfrm>
            <a:off x="960067" y="479267"/>
            <a:ext cx="4285600" cy="1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462" name="Google Shape;462;p37"/>
          <p:cNvGrpSpPr/>
          <p:nvPr/>
        </p:nvGrpSpPr>
        <p:grpSpPr>
          <a:xfrm rot="5400000">
            <a:off x="10915343" y="5576808"/>
            <a:ext cx="836400" cy="1929133"/>
            <a:chOff x="6656382" y="-78921"/>
            <a:chExt cx="627300" cy="1446850"/>
          </a:xfrm>
        </p:grpSpPr>
        <p:sp>
          <p:nvSpPr>
            <p:cNvPr id="463" name="Google Shape;463;p37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37"/>
          <p:cNvSpPr/>
          <p:nvPr/>
        </p:nvSpPr>
        <p:spPr>
          <a:xfrm rot="10800000">
            <a:off x="9795472" y="783"/>
            <a:ext cx="2411600" cy="1341467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/>
          <p:nvPr/>
        </p:nvSpPr>
        <p:spPr>
          <a:xfrm flipH="1">
            <a:off x="910200" y="-127333"/>
            <a:ext cx="11281800" cy="7008733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38"/>
          <p:cNvSpPr txBox="1">
            <a:spLocks noGrp="1"/>
          </p:cNvSpPr>
          <p:nvPr>
            <p:ph type="title"/>
          </p:nvPr>
        </p:nvSpPr>
        <p:spPr>
          <a:xfrm>
            <a:off x="3883567" y="1096233"/>
            <a:ext cx="7348400" cy="1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9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 b="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 b="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 b="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 b="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 b="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 b="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 b="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 b="0"/>
            </a:lvl9pPr>
          </a:lstStyle>
          <a:p>
            <a:endParaRPr/>
          </a:p>
        </p:txBody>
      </p:sp>
      <p:sp>
        <p:nvSpPr>
          <p:cNvPr id="485" name="Google Shape;485;p38"/>
          <p:cNvSpPr txBox="1">
            <a:spLocks noGrp="1"/>
          </p:cNvSpPr>
          <p:nvPr>
            <p:ph type="subTitle" idx="1"/>
          </p:nvPr>
        </p:nvSpPr>
        <p:spPr>
          <a:xfrm>
            <a:off x="5468400" y="3530067"/>
            <a:ext cx="5763600" cy="2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6" name="Google Shape;486;p38"/>
          <p:cNvSpPr txBox="1"/>
          <p:nvPr/>
        </p:nvSpPr>
        <p:spPr>
          <a:xfrm>
            <a:off x="6571167" y="5295733"/>
            <a:ext cx="4661200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-US" sz="13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This presentation template was created by </a:t>
            </a:r>
            <a:r>
              <a:rPr lang="en-US" sz="1300" b="1" i="0" u="none" strike="noStrike" cap="none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/>
              </a:rPr>
              <a:t>Slidesgo</a:t>
            </a:r>
            <a:r>
              <a:rPr lang="en-US" sz="13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-US" sz="1300" b="1" i="0" u="none" strike="noStrike" cap="none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Flaticon</a:t>
            </a:r>
            <a:r>
              <a:rPr lang="en-US" sz="13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-US" sz="1300" b="1" i="0" u="none" strike="noStrike" cap="none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Freepik</a:t>
            </a:r>
            <a:endParaRPr sz="1900" b="1" i="0" u="none" strike="noStrike" cap="non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00607-019-00785-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"/>
          <p:cNvSpPr txBox="1">
            <a:spLocks noGrp="1"/>
          </p:cNvSpPr>
          <p:nvPr>
            <p:ph type="ctrTitle"/>
          </p:nvPr>
        </p:nvSpPr>
        <p:spPr>
          <a:xfrm>
            <a:off x="1102200" y="2267732"/>
            <a:ext cx="102966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b="1" dirty="0">
                <a:solidFill>
                  <a:schemeClr val="lt1"/>
                </a:solidFill>
              </a:rPr>
              <a:t>Fetal Health Classification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Final-Project Presentation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3" name="Google Shape;493;p39"/>
          <p:cNvSpPr/>
          <p:nvPr/>
        </p:nvSpPr>
        <p:spPr>
          <a:xfrm>
            <a:off x="4792319" y="-608242"/>
            <a:ext cx="2607300" cy="2607300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39"/>
          <p:cNvSpPr/>
          <p:nvPr/>
        </p:nvSpPr>
        <p:spPr>
          <a:xfrm>
            <a:off x="4325258" y="-1770743"/>
            <a:ext cx="3541500" cy="3541500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8" name="Google Shape;498;p39"/>
          <p:cNvSpPr txBox="1"/>
          <p:nvPr/>
        </p:nvSpPr>
        <p:spPr>
          <a:xfrm>
            <a:off x="2448560" y="4605500"/>
            <a:ext cx="7691120" cy="73866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200"/>
            </a:pPr>
            <a:r>
              <a:rPr lang="en-US" sz="2200" b="1" i="0" u="none" strike="noStrike" cap="none" dirty="0">
                <a:solidFill>
                  <a:srgbClr val="F4CAC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Presented </a:t>
            </a:r>
            <a:r>
              <a:rPr lang="en-US" sz="2200" b="1" i="0" u="none" strike="noStrike" cap="none" dirty="0">
                <a:solidFill>
                  <a:srgbClr val="F4CC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</a:t>
            </a:r>
            <a:r>
              <a:rPr lang="en-US" sz="2200" b="1" i="0" u="none" strike="noStrike" cap="none" dirty="0">
                <a:solidFill>
                  <a:srgbClr val="FCE5C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2200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Kritika Garg (</a:t>
            </a:r>
            <a:r>
              <a:rPr lang="en-US" sz="2200" b="1" dirty="0">
                <a:solidFill>
                  <a:srgbClr val="F4CAC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UIN</a:t>
            </a:r>
            <a:r>
              <a:rPr lang="en-US" sz="2200" b="1" dirty="0">
                <a:solidFill>
                  <a:srgbClr val="FCE5C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  <a:r>
              <a:rPr lang="en-US" sz="2200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662632356)</a:t>
            </a:r>
            <a:endParaRPr lang="en-US" sz="2200" b="0" i="0" u="none" strike="noStrike" cap="none" dirty="0">
              <a:solidFill>
                <a:srgbClr val="FCE5C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sz="2200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1" name="Google Shape;501;p39" descr="Aon Logo Png - Logo Sponsor Png White, Transparent Png - 1024x432 ..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9" descr="Aon Logo Png - Logo Sponsor Png White, Transparent Png - 1024x432 ..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9" descr="Aon Logo Png - Logo Sponsor Png White, Transparent Png - 1024x432 ..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Heart with pulse">
            <a:extLst>
              <a:ext uri="{FF2B5EF4-FFF2-40B4-BE49-F238E27FC236}">
                <a16:creationId xmlns:a16="http://schemas.microsoft.com/office/drawing/2014/main" id="{B218B02C-B006-4532-B6C3-3E20D6E24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5640" y="838200"/>
            <a:ext cx="675640" cy="675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624;p45">
            <a:extLst>
              <a:ext uri="{FF2B5EF4-FFF2-40B4-BE49-F238E27FC236}">
                <a16:creationId xmlns:a16="http://schemas.microsoft.com/office/drawing/2014/main" id="{F34574B4-61AB-4B1C-A6B9-91FFFBC17627}"/>
              </a:ext>
            </a:extLst>
          </p:cNvPr>
          <p:cNvCxnSpPr>
            <a:cxnSpLocks/>
          </p:cNvCxnSpPr>
          <p:nvPr/>
        </p:nvCxnSpPr>
        <p:spPr>
          <a:xfrm>
            <a:off x="7538720" y="624498"/>
            <a:ext cx="478543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" name="Google Shape;625;p45">
            <a:extLst>
              <a:ext uri="{FF2B5EF4-FFF2-40B4-BE49-F238E27FC236}">
                <a16:creationId xmlns:a16="http://schemas.microsoft.com/office/drawing/2014/main" id="{3AF2112E-1AC9-42CD-9128-5553801E3FB0}"/>
              </a:ext>
            </a:extLst>
          </p:cNvPr>
          <p:cNvSpPr txBox="1"/>
          <p:nvPr/>
        </p:nvSpPr>
        <p:spPr>
          <a:xfrm>
            <a:off x="4297680" y="180340"/>
            <a:ext cx="3169920" cy="110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Data Analysis (EDA)</a:t>
            </a: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" name="Google Shape;626;p45">
            <a:extLst>
              <a:ext uri="{FF2B5EF4-FFF2-40B4-BE49-F238E27FC236}">
                <a16:creationId xmlns:a16="http://schemas.microsoft.com/office/drawing/2014/main" id="{0C3D5A76-35ED-4E69-884B-DB0E39AF2D69}"/>
              </a:ext>
            </a:extLst>
          </p:cNvPr>
          <p:cNvCxnSpPr>
            <a:cxnSpLocks/>
          </p:cNvCxnSpPr>
          <p:nvPr/>
        </p:nvCxnSpPr>
        <p:spPr>
          <a:xfrm>
            <a:off x="-375920" y="624498"/>
            <a:ext cx="464312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DB797FB-9F85-4752-89F1-5D057B774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2" r="7614"/>
          <a:stretch/>
        </p:blipFill>
        <p:spPr>
          <a:xfrm>
            <a:off x="591746" y="2244030"/>
            <a:ext cx="3287699" cy="3399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5071DB-4347-4A35-A2D1-126D93D2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29982"/>
            <a:ext cx="7272093" cy="4948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FC091D-24DD-4066-AAC4-3DD5D198F0E7}"/>
              </a:ext>
            </a:extLst>
          </p:cNvPr>
          <p:cNvSpPr txBox="1"/>
          <p:nvPr/>
        </p:nvSpPr>
        <p:spPr>
          <a:xfrm>
            <a:off x="955040" y="1588692"/>
            <a:ext cx="2611120" cy="52322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Distribution of the fetal health classes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CE1AA-9021-4A47-A65B-E4E8F525EDBE}"/>
              </a:ext>
            </a:extLst>
          </p:cNvPr>
          <p:cNvSpPr txBox="1"/>
          <p:nvPr/>
        </p:nvSpPr>
        <p:spPr>
          <a:xfrm>
            <a:off x="591746" y="5831840"/>
            <a:ext cx="32876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The above bar chart shows that the data is not balanced. Thus, Precision  and Recall must be considered for model evaluation.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92CC7-3F23-4980-A316-A2E453CD2C10}"/>
              </a:ext>
            </a:extLst>
          </p:cNvPr>
          <p:cNvSpPr txBox="1"/>
          <p:nvPr/>
        </p:nvSpPr>
        <p:spPr>
          <a:xfrm>
            <a:off x="5435600" y="1402081"/>
            <a:ext cx="6167120" cy="30777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Statistical description of the variables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68548-373F-4603-A6BB-EEE8381F7704}"/>
              </a:ext>
            </a:extLst>
          </p:cNvPr>
          <p:cNvCxnSpPr>
            <a:cxnSpLocks/>
          </p:cNvCxnSpPr>
          <p:nvPr/>
        </p:nvCxnSpPr>
        <p:spPr>
          <a:xfrm flipV="1">
            <a:off x="5273040" y="3140298"/>
            <a:ext cx="6228080" cy="9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704E89-1302-4723-8605-FFFE0B31BD12}"/>
              </a:ext>
            </a:extLst>
          </p:cNvPr>
          <p:cNvCxnSpPr/>
          <p:nvPr/>
        </p:nvCxnSpPr>
        <p:spPr>
          <a:xfrm>
            <a:off x="5273040" y="3373120"/>
            <a:ext cx="6228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50BA99-7335-4194-AE90-55A8B4D0870A}"/>
              </a:ext>
            </a:extLst>
          </p:cNvPr>
          <p:cNvCxnSpPr/>
          <p:nvPr/>
        </p:nvCxnSpPr>
        <p:spPr>
          <a:xfrm flipV="1">
            <a:off x="5273040" y="3149600"/>
            <a:ext cx="0" cy="223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D90480-9EF8-4FDA-B8EA-4D70C1D2FF5F}"/>
              </a:ext>
            </a:extLst>
          </p:cNvPr>
          <p:cNvCxnSpPr/>
          <p:nvPr/>
        </p:nvCxnSpPr>
        <p:spPr>
          <a:xfrm flipV="1">
            <a:off x="11511280" y="3149600"/>
            <a:ext cx="0" cy="223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0D1E6C-FE49-4188-B9D5-AF1F29E443B3}"/>
              </a:ext>
            </a:extLst>
          </p:cNvPr>
          <p:cNvCxnSpPr/>
          <p:nvPr/>
        </p:nvCxnSpPr>
        <p:spPr>
          <a:xfrm>
            <a:off x="5435600" y="3398520"/>
            <a:ext cx="0" cy="1640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60E4FD-1A31-4645-9461-30232ECC031B}"/>
              </a:ext>
            </a:extLst>
          </p:cNvPr>
          <p:cNvSpPr txBox="1"/>
          <p:nvPr/>
        </p:nvSpPr>
        <p:spPr>
          <a:xfrm>
            <a:off x="4937760" y="5080000"/>
            <a:ext cx="1005840" cy="954107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Very low variation in this feature</a:t>
            </a:r>
          </a:p>
        </p:txBody>
      </p:sp>
    </p:spTree>
    <p:extLst>
      <p:ext uri="{BB962C8B-B14F-4D97-AF65-F5344CB8AC3E}">
        <p14:creationId xmlns:p14="http://schemas.microsoft.com/office/powerpoint/2010/main" val="37845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AA06B4-CEB3-47A9-9A36-16DDB624E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1" r="15602"/>
          <a:stretch/>
        </p:blipFill>
        <p:spPr>
          <a:xfrm>
            <a:off x="589280" y="1163220"/>
            <a:ext cx="4287520" cy="54306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8BB0A-5A6C-42CA-A985-7E20C062DE3F}"/>
              </a:ext>
            </a:extLst>
          </p:cNvPr>
          <p:cNvSpPr txBox="1"/>
          <p:nvPr/>
        </p:nvSpPr>
        <p:spPr>
          <a:xfrm>
            <a:off x="589280" y="426720"/>
            <a:ext cx="4287520" cy="52322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Correlation of attributes with the class: Fetal health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F3B89B35-7AD0-4E9C-BFE1-232E31A78F6F}"/>
              </a:ext>
            </a:extLst>
          </p:cNvPr>
          <p:cNvSpPr/>
          <p:nvPr/>
        </p:nvSpPr>
        <p:spPr>
          <a:xfrm>
            <a:off x="4937760" y="1838960"/>
            <a:ext cx="254000" cy="711200"/>
          </a:xfrm>
          <a:prstGeom prst="righ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C6CC56-F415-456F-AE46-3056F8634D4D}"/>
              </a:ext>
            </a:extLst>
          </p:cNvPr>
          <p:cNvCxnSpPr/>
          <p:nvPr/>
        </p:nvCxnSpPr>
        <p:spPr>
          <a:xfrm>
            <a:off x="5059680" y="2184400"/>
            <a:ext cx="59944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DB7C52-BB10-4197-B199-2F4AB5215E44}"/>
              </a:ext>
            </a:extLst>
          </p:cNvPr>
          <p:cNvSpPr txBox="1"/>
          <p:nvPr/>
        </p:nvSpPr>
        <p:spPr>
          <a:xfrm>
            <a:off x="5056523" y="3012431"/>
            <a:ext cx="1320802" cy="14927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300" dirty="0"/>
              <a:t>These features have highest correlation with fetal health. Thus, they may influence the class mostly.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A01844-C094-4EDF-84E9-260D196ED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8" b="1942"/>
          <a:stretch/>
        </p:blipFill>
        <p:spPr>
          <a:xfrm>
            <a:off x="6557048" y="1163219"/>
            <a:ext cx="5563832" cy="54306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CD57B-0F2A-460E-9B89-96AAD9DD4B7A}"/>
              </a:ext>
            </a:extLst>
          </p:cNvPr>
          <p:cNvSpPr txBox="1"/>
          <p:nvPr/>
        </p:nvSpPr>
        <p:spPr>
          <a:xfrm>
            <a:off x="6969760" y="457200"/>
            <a:ext cx="4602480" cy="52322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Heatmap to study the correlation between the variables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F30930-AA72-45B4-BE8D-6F022A087043}"/>
              </a:ext>
            </a:extLst>
          </p:cNvPr>
          <p:cNvCxnSpPr/>
          <p:nvPr/>
        </p:nvCxnSpPr>
        <p:spPr>
          <a:xfrm>
            <a:off x="5659120" y="2184400"/>
            <a:ext cx="0" cy="7315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7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624;p45">
            <a:extLst>
              <a:ext uri="{FF2B5EF4-FFF2-40B4-BE49-F238E27FC236}">
                <a16:creationId xmlns:a16="http://schemas.microsoft.com/office/drawing/2014/main" id="{F34574B4-61AB-4B1C-A6B9-91FFFBC17627}"/>
              </a:ext>
            </a:extLst>
          </p:cNvPr>
          <p:cNvCxnSpPr>
            <a:cxnSpLocks/>
          </p:cNvCxnSpPr>
          <p:nvPr/>
        </p:nvCxnSpPr>
        <p:spPr>
          <a:xfrm>
            <a:off x="7406640" y="573698"/>
            <a:ext cx="478543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" name="Google Shape;625;p45">
            <a:extLst>
              <a:ext uri="{FF2B5EF4-FFF2-40B4-BE49-F238E27FC236}">
                <a16:creationId xmlns:a16="http://schemas.microsoft.com/office/drawing/2014/main" id="{3AF2112E-1AC9-42CD-9128-5553801E3FB0}"/>
              </a:ext>
            </a:extLst>
          </p:cNvPr>
          <p:cNvSpPr txBox="1"/>
          <p:nvPr/>
        </p:nvSpPr>
        <p:spPr>
          <a:xfrm>
            <a:off x="167640" y="180340"/>
            <a:ext cx="117348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KNN model</a:t>
            </a: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" name="Google Shape;626;p45">
            <a:extLst>
              <a:ext uri="{FF2B5EF4-FFF2-40B4-BE49-F238E27FC236}">
                <a16:creationId xmlns:a16="http://schemas.microsoft.com/office/drawing/2014/main" id="{0C3D5A76-35ED-4E69-884B-DB0E39AF2D69}"/>
              </a:ext>
            </a:extLst>
          </p:cNvPr>
          <p:cNvCxnSpPr>
            <a:cxnSpLocks/>
          </p:cNvCxnSpPr>
          <p:nvPr/>
        </p:nvCxnSpPr>
        <p:spPr>
          <a:xfrm>
            <a:off x="0" y="573698"/>
            <a:ext cx="464312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1C68444-6EAE-484A-A5F4-E46B5742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6" y="2486897"/>
            <a:ext cx="4792127" cy="328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158714-92F6-4541-B7EA-2F7CCEDA83D8}"/>
              </a:ext>
            </a:extLst>
          </p:cNvPr>
          <p:cNvSpPr txBox="1"/>
          <p:nvPr/>
        </p:nvSpPr>
        <p:spPr>
          <a:xfrm>
            <a:off x="447040" y="1219200"/>
            <a:ext cx="20726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Testing data: 30% Training data: 70%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236A4-A409-4C4C-B2D6-1A2E47C83C59}"/>
              </a:ext>
            </a:extLst>
          </p:cNvPr>
          <p:cNvSpPr txBox="1"/>
          <p:nvPr/>
        </p:nvSpPr>
        <p:spPr>
          <a:xfrm>
            <a:off x="3637280" y="1316761"/>
            <a:ext cx="184912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KNN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76643-7CB9-4D36-A8C6-50F831A79338}"/>
              </a:ext>
            </a:extLst>
          </p:cNvPr>
          <p:cNvSpPr txBox="1"/>
          <p:nvPr/>
        </p:nvSpPr>
        <p:spPr>
          <a:xfrm>
            <a:off x="6593840" y="1214268"/>
            <a:ext cx="20726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Number of neighbours??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4C79A-7D5C-4517-8188-B14C0C7F41F0}"/>
              </a:ext>
            </a:extLst>
          </p:cNvPr>
          <p:cNvSpPr txBox="1"/>
          <p:nvPr/>
        </p:nvSpPr>
        <p:spPr>
          <a:xfrm>
            <a:off x="9377680" y="909956"/>
            <a:ext cx="207264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Accuracy curve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8C28E-A4E3-4DDE-B065-35121A49771B}"/>
              </a:ext>
            </a:extLst>
          </p:cNvPr>
          <p:cNvSpPr txBox="1"/>
          <p:nvPr/>
        </p:nvSpPr>
        <p:spPr>
          <a:xfrm>
            <a:off x="9337040" y="2014630"/>
            <a:ext cx="207264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err="1">
                <a:solidFill>
                  <a:schemeClr val="accent6">
                    <a:lumMod val="50000"/>
                  </a:schemeClr>
                </a:solidFill>
              </a:rPr>
              <a:t>GridSearch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 CV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CE8744-93CA-44AD-9AF4-72D64D378776}"/>
              </a:ext>
            </a:extLst>
          </p:cNvPr>
          <p:cNvCxnSpPr/>
          <p:nvPr/>
        </p:nvCxnSpPr>
        <p:spPr>
          <a:xfrm>
            <a:off x="2712720" y="1475878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28A99B-84A4-4BDB-A757-C1ADD206DADB}"/>
              </a:ext>
            </a:extLst>
          </p:cNvPr>
          <p:cNvCxnSpPr/>
          <p:nvPr/>
        </p:nvCxnSpPr>
        <p:spPr>
          <a:xfrm>
            <a:off x="5689600" y="1496198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4F4D40-2116-4905-BF9F-9840754A66AC}"/>
              </a:ext>
            </a:extLst>
          </p:cNvPr>
          <p:cNvCxnSpPr>
            <a:cxnSpLocks/>
          </p:cNvCxnSpPr>
          <p:nvPr/>
        </p:nvCxnSpPr>
        <p:spPr>
          <a:xfrm flipV="1">
            <a:off x="8666480" y="1146910"/>
            <a:ext cx="650240" cy="247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B4412E-7332-4E39-A212-19B8CBBE8344}"/>
              </a:ext>
            </a:extLst>
          </p:cNvPr>
          <p:cNvCxnSpPr>
            <a:cxnSpLocks/>
          </p:cNvCxnSpPr>
          <p:nvPr/>
        </p:nvCxnSpPr>
        <p:spPr>
          <a:xfrm>
            <a:off x="8666480" y="1628278"/>
            <a:ext cx="650240" cy="281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4FA18A-9522-47FC-9176-9404146CA45E}"/>
              </a:ext>
            </a:extLst>
          </p:cNvPr>
          <p:cNvSpPr txBox="1"/>
          <p:nvPr/>
        </p:nvSpPr>
        <p:spPr>
          <a:xfrm>
            <a:off x="316656" y="5689600"/>
            <a:ext cx="4792127" cy="73866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According to </a:t>
            </a:r>
            <a:r>
              <a:rPr lang="en-IN" b="1" dirty="0"/>
              <a:t>accuracy curve</a:t>
            </a:r>
            <a:r>
              <a:rPr lang="en-IN" dirty="0"/>
              <a:t>,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n_neighbours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= 7 </a:t>
            </a:r>
            <a:r>
              <a:rPr lang="en-IN" dirty="0"/>
              <a:t>gives good accuracy on training as well as testing data. It avoids overfitting and underfitting.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EA326A-8DA9-44A6-B688-6293C710BC54}"/>
              </a:ext>
            </a:extLst>
          </p:cNvPr>
          <p:cNvCxnSpPr/>
          <p:nvPr/>
        </p:nvCxnSpPr>
        <p:spPr>
          <a:xfrm flipV="1">
            <a:off x="3637280" y="4246880"/>
            <a:ext cx="1229360" cy="670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32E150-AFB2-438E-91BA-D0995DC7987A}"/>
              </a:ext>
            </a:extLst>
          </p:cNvPr>
          <p:cNvSpPr txBox="1"/>
          <p:nvPr/>
        </p:nvSpPr>
        <p:spPr>
          <a:xfrm>
            <a:off x="4643120" y="3747552"/>
            <a:ext cx="1706880" cy="30777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Accuracy = 89.8%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71F419-18DA-415C-83FD-55C0A886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850539"/>
            <a:ext cx="5474544" cy="24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178959-1ADD-4324-8A76-89241C673157}"/>
              </a:ext>
            </a:extLst>
          </p:cNvPr>
          <p:cNvSpPr txBox="1"/>
          <p:nvPr/>
        </p:nvSpPr>
        <p:spPr>
          <a:xfrm>
            <a:off x="6400800" y="5537199"/>
            <a:ext cx="3972560" cy="52322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According to </a:t>
            </a:r>
            <a:r>
              <a:rPr lang="en-IN" b="1" dirty="0" err="1"/>
              <a:t>GridSearchCV</a:t>
            </a:r>
            <a:r>
              <a:rPr lang="en-IN" dirty="0"/>
              <a:t>, these are the best estimators.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F232BF-A8E7-4950-B04A-15AC55251B3F}"/>
              </a:ext>
            </a:extLst>
          </p:cNvPr>
          <p:cNvSpPr txBox="1"/>
          <p:nvPr/>
        </p:nvSpPr>
        <p:spPr>
          <a:xfrm>
            <a:off x="10007600" y="6219280"/>
            <a:ext cx="1727200" cy="30777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Accuracy = 91.3%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1EAC49-D983-4294-83A1-4962CF1472B5}"/>
              </a:ext>
            </a:extLst>
          </p:cNvPr>
          <p:cNvCxnSpPr>
            <a:cxnSpLocks/>
          </p:cNvCxnSpPr>
          <p:nvPr/>
        </p:nvCxnSpPr>
        <p:spPr>
          <a:xfrm>
            <a:off x="10007600" y="5119182"/>
            <a:ext cx="1219200" cy="1020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8FFCA4-05C2-469E-914C-6C7A6B75BDCA}"/>
              </a:ext>
            </a:extLst>
          </p:cNvPr>
          <p:cNvCxnSpPr>
            <a:cxnSpLocks/>
          </p:cNvCxnSpPr>
          <p:nvPr/>
        </p:nvCxnSpPr>
        <p:spPr>
          <a:xfrm>
            <a:off x="6512560" y="3967467"/>
            <a:ext cx="0" cy="1490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624;p45">
            <a:extLst>
              <a:ext uri="{FF2B5EF4-FFF2-40B4-BE49-F238E27FC236}">
                <a16:creationId xmlns:a16="http://schemas.microsoft.com/office/drawing/2014/main" id="{F34574B4-61AB-4B1C-A6B9-91FFFBC17627}"/>
              </a:ext>
            </a:extLst>
          </p:cNvPr>
          <p:cNvCxnSpPr>
            <a:cxnSpLocks/>
          </p:cNvCxnSpPr>
          <p:nvPr/>
        </p:nvCxnSpPr>
        <p:spPr>
          <a:xfrm>
            <a:off x="7437045" y="583858"/>
            <a:ext cx="478543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" name="Google Shape;625;p45">
            <a:extLst>
              <a:ext uri="{FF2B5EF4-FFF2-40B4-BE49-F238E27FC236}">
                <a16:creationId xmlns:a16="http://schemas.microsoft.com/office/drawing/2014/main" id="{3AF2112E-1AC9-42CD-9128-5553801E3FB0}"/>
              </a:ext>
            </a:extLst>
          </p:cNvPr>
          <p:cNvSpPr txBox="1"/>
          <p:nvPr/>
        </p:nvSpPr>
        <p:spPr>
          <a:xfrm>
            <a:off x="167640" y="180340"/>
            <a:ext cx="117348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" name="Google Shape;626;p45">
            <a:extLst>
              <a:ext uri="{FF2B5EF4-FFF2-40B4-BE49-F238E27FC236}">
                <a16:creationId xmlns:a16="http://schemas.microsoft.com/office/drawing/2014/main" id="{0C3D5A76-35ED-4E69-884B-DB0E39AF2D69}"/>
              </a:ext>
            </a:extLst>
          </p:cNvPr>
          <p:cNvCxnSpPr>
            <a:cxnSpLocks/>
          </p:cNvCxnSpPr>
          <p:nvPr/>
        </p:nvCxnSpPr>
        <p:spPr>
          <a:xfrm>
            <a:off x="-60960" y="583858"/>
            <a:ext cx="464312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BB4533B-A1D6-4299-A699-112DB49C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7" y="1515370"/>
            <a:ext cx="10103189" cy="1682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EE980F-6818-4392-A733-910E2F210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49"/>
          <a:stretch/>
        </p:blipFill>
        <p:spPr>
          <a:xfrm>
            <a:off x="465587" y="4381042"/>
            <a:ext cx="10103189" cy="1869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CE8426-98BE-4019-86B0-EA5608FFB817}"/>
              </a:ext>
            </a:extLst>
          </p:cNvPr>
          <p:cNvSpPr txBox="1"/>
          <p:nvPr/>
        </p:nvSpPr>
        <p:spPr>
          <a:xfrm>
            <a:off x="558800" y="1107440"/>
            <a:ext cx="4927600" cy="307777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Baseline model with default parameters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52B9D-43A4-4BD5-8E79-E25267C16C1A}"/>
              </a:ext>
            </a:extLst>
          </p:cNvPr>
          <p:cNvSpPr txBox="1"/>
          <p:nvPr/>
        </p:nvSpPr>
        <p:spPr>
          <a:xfrm>
            <a:off x="497840" y="3992880"/>
            <a:ext cx="4927600" cy="307777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RF model using </a:t>
            </a:r>
            <a:r>
              <a:rPr lang="en-IN" b="1" dirty="0" err="1">
                <a:solidFill>
                  <a:schemeClr val="accent4">
                    <a:lumMod val="50000"/>
                  </a:schemeClr>
                </a:solidFill>
              </a:rPr>
              <a:t>GridSearchCV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-selected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E63F7-2EEC-4302-A489-96C1EFA5B5FE}"/>
              </a:ext>
            </a:extLst>
          </p:cNvPr>
          <p:cNvSpPr txBox="1"/>
          <p:nvPr/>
        </p:nvSpPr>
        <p:spPr>
          <a:xfrm>
            <a:off x="4663740" y="3198141"/>
            <a:ext cx="26108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75000"/>
                  </a:schemeClr>
                </a:solidFill>
              </a:rPr>
              <a:t>Accuracy = 91.7%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ABB0F-4CD9-41B3-98AE-BAB9F94517A4}"/>
              </a:ext>
            </a:extLst>
          </p:cNvPr>
          <p:cNvSpPr txBox="1"/>
          <p:nvPr/>
        </p:nvSpPr>
        <p:spPr>
          <a:xfrm>
            <a:off x="4694220" y="6215661"/>
            <a:ext cx="26108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75000"/>
                  </a:schemeClr>
                </a:solidFill>
              </a:rPr>
              <a:t>Accuracy = 94.0%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AF530F-6C74-45AE-9463-9724B40AE7CA}"/>
              </a:ext>
            </a:extLst>
          </p:cNvPr>
          <p:cNvCxnSpPr/>
          <p:nvPr/>
        </p:nvCxnSpPr>
        <p:spPr>
          <a:xfrm>
            <a:off x="2976880" y="3198141"/>
            <a:ext cx="1534160" cy="153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8C34C0-931F-4151-AD70-BD48DED8D229}"/>
              </a:ext>
            </a:extLst>
          </p:cNvPr>
          <p:cNvCxnSpPr/>
          <p:nvPr/>
        </p:nvCxnSpPr>
        <p:spPr>
          <a:xfrm>
            <a:off x="2961640" y="6138716"/>
            <a:ext cx="1534160" cy="153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4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624;p45">
            <a:extLst>
              <a:ext uri="{FF2B5EF4-FFF2-40B4-BE49-F238E27FC236}">
                <a16:creationId xmlns:a16="http://schemas.microsoft.com/office/drawing/2014/main" id="{F34574B4-61AB-4B1C-A6B9-91FFFBC17627}"/>
              </a:ext>
            </a:extLst>
          </p:cNvPr>
          <p:cNvCxnSpPr>
            <a:cxnSpLocks/>
          </p:cNvCxnSpPr>
          <p:nvPr/>
        </p:nvCxnSpPr>
        <p:spPr>
          <a:xfrm>
            <a:off x="7406640" y="573698"/>
            <a:ext cx="478543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" name="Google Shape;625;p45">
            <a:extLst>
              <a:ext uri="{FF2B5EF4-FFF2-40B4-BE49-F238E27FC236}">
                <a16:creationId xmlns:a16="http://schemas.microsoft.com/office/drawing/2014/main" id="{3AF2112E-1AC9-42CD-9128-5553801E3FB0}"/>
              </a:ext>
            </a:extLst>
          </p:cNvPr>
          <p:cNvSpPr txBox="1"/>
          <p:nvPr/>
        </p:nvSpPr>
        <p:spPr>
          <a:xfrm>
            <a:off x="4643120" y="84773"/>
            <a:ext cx="2382520" cy="90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Confusion matrix</a:t>
            </a: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" name="Google Shape;626;p45">
            <a:extLst>
              <a:ext uri="{FF2B5EF4-FFF2-40B4-BE49-F238E27FC236}">
                <a16:creationId xmlns:a16="http://schemas.microsoft.com/office/drawing/2014/main" id="{0C3D5A76-35ED-4E69-884B-DB0E39AF2D69}"/>
              </a:ext>
            </a:extLst>
          </p:cNvPr>
          <p:cNvCxnSpPr>
            <a:cxnSpLocks/>
          </p:cNvCxnSpPr>
          <p:nvPr/>
        </p:nvCxnSpPr>
        <p:spPr>
          <a:xfrm>
            <a:off x="0" y="573698"/>
            <a:ext cx="464312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D667BCA-621F-426A-9ACF-E900801D6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955840"/>
            <a:ext cx="6853289" cy="34535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3231FA-C058-4AD9-BE44-B951B9775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695" y="3197393"/>
            <a:ext cx="7722210" cy="3418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DB1C56-F47C-4731-B01F-F09A09AFBF51}"/>
              </a:ext>
            </a:extLst>
          </p:cNvPr>
          <p:cNvSpPr txBox="1"/>
          <p:nvPr/>
        </p:nvSpPr>
        <p:spPr>
          <a:xfrm>
            <a:off x="8361717" y="1812020"/>
            <a:ext cx="206248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KNN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59421-5475-4A52-9DCA-5AB1C9CCF5B1}"/>
              </a:ext>
            </a:extLst>
          </p:cNvPr>
          <p:cNvSpPr txBox="1"/>
          <p:nvPr/>
        </p:nvSpPr>
        <p:spPr>
          <a:xfrm>
            <a:off x="229439" y="4977568"/>
            <a:ext cx="305732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Random Forest model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C7E9551-253D-4C31-ABDC-692FEEF3DEF3}"/>
              </a:ext>
            </a:extLst>
          </p:cNvPr>
          <p:cNvSpPr/>
          <p:nvPr/>
        </p:nvSpPr>
        <p:spPr>
          <a:xfrm>
            <a:off x="7325360" y="991374"/>
            <a:ext cx="497840" cy="1975276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173EFA-09F0-4A72-98C7-0F0CA098011F}"/>
              </a:ext>
            </a:extLst>
          </p:cNvPr>
          <p:cNvCxnSpPr/>
          <p:nvPr/>
        </p:nvCxnSpPr>
        <p:spPr>
          <a:xfrm>
            <a:off x="7533640" y="1991360"/>
            <a:ext cx="6858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0606EEA4-6D88-4ACA-84AF-2146DECCA22C}"/>
              </a:ext>
            </a:extLst>
          </p:cNvPr>
          <p:cNvSpPr/>
          <p:nvPr/>
        </p:nvSpPr>
        <p:spPr>
          <a:xfrm>
            <a:off x="3931920" y="4328160"/>
            <a:ext cx="325120" cy="2174240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DB1015-EB2C-4FBB-941C-C8CB32C580B6}"/>
              </a:ext>
            </a:extLst>
          </p:cNvPr>
          <p:cNvCxnSpPr/>
          <p:nvPr/>
        </p:nvCxnSpPr>
        <p:spPr>
          <a:xfrm>
            <a:off x="3408680" y="5466080"/>
            <a:ext cx="6858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98F26D-C719-4D9F-87CF-BA726A49822A}"/>
              </a:ext>
            </a:extLst>
          </p:cNvPr>
          <p:cNvSpPr txBox="1"/>
          <p:nvPr/>
        </p:nvSpPr>
        <p:spPr>
          <a:xfrm>
            <a:off x="8483600" y="1630377"/>
            <a:ext cx="297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58F217-7077-4B06-ACDD-A3D903EC3511}"/>
              </a:ext>
            </a:extLst>
          </p:cNvPr>
          <p:cNvCxnSpPr/>
          <p:nvPr/>
        </p:nvCxnSpPr>
        <p:spPr>
          <a:xfrm>
            <a:off x="1615440" y="3332480"/>
            <a:ext cx="995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602C31-6065-4073-A320-063496D05B8B}"/>
              </a:ext>
            </a:extLst>
          </p:cNvPr>
          <p:cNvCxnSpPr/>
          <p:nvPr/>
        </p:nvCxnSpPr>
        <p:spPr>
          <a:xfrm>
            <a:off x="1605280" y="3139440"/>
            <a:ext cx="99568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23C0A8-3512-4BFF-B67C-D3A1EC2D02F8}"/>
              </a:ext>
            </a:extLst>
          </p:cNvPr>
          <p:cNvCxnSpPr/>
          <p:nvPr/>
        </p:nvCxnSpPr>
        <p:spPr>
          <a:xfrm flipH="1" flipV="1">
            <a:off x="1605280" y="3155858"/>
            <a:ext cx="10160" cy="166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54EFD0-0411-435A-A46B-3857207BE766}"/>
              </a:ext>
            </a:extLst>
          </p:cNvPr>
          <p:cNvCxnSpPr/>
          <p:nvPr/>
        </p:nvCxnSpPr>
        <p:spPr>
          <a:xfrm flipH="1" flipV="1">
            <a:off x="2611120" y="3145698"/>
            <a:ext cx="10160" cy="166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853EEE-E22D-4480-8CC8-B25530365B95}"/>
              </a:ext>
            </a:extLst>
          </p:cNvPr>
          <p:cNvCxnSpPr>
            <a:cxnSpLocks/>
          </p:cNvCxnSpPr>
          <p:nvPr/>
        </p:nvCxnSpPr>
        <p:spPr>
          <a:xfrm>
            <a:off x="5770880" y="5506720"/>
            <a:ext cx="1127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EBC530-11E4-4B0A-9318-C2E5A86E7DEF}"/>
              </a:ext>
            </a:extLst>
          </p:cNvPr>
          <p:cNvCxnSpPr>
            <a:cxnSpLocks/>
          </p:cNvCxnSpPr>
          <p:nvPr/>
        </p:nvCxnSpPr>
        <p:spPr>
          <a:xfrm>
            <a:off x="5730240" y="5326358"/>
            <a:ext cx="117856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C2B374-E32F-49DC-BA9E-CC0FD336F5D9}"/>
              </a:ext>
            </a:extLst>
          </p:cNvPr>
          <p:cNvCxnSpPr>
            <a:cxnSpLocks/>
          </p:cNvCxnSpPr>
          <p:nvPr/>
        </p:nvCxnSpPr>
        <p:spPr>
          <a:xfrm flipH="1" flipV="1">
            <a:off x="5730240" y="5330098"/>
            <a:ext cx="10160" cy="166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B64F84-CF14-456A-A89C-ECF2507A8FA4}"/>
              </a:ext>
            </a:extLst>
          </p:cNvPr>
          <p:cNvCxnSpPr/>
          <p:nvPr/>
        </p:nvCxnSpPr>
        <p:spPr>
          <a:xfrm flipH="1" flipV="1">
            <a:off x="6897191" y="5326358"/>
            <a:ext cx="10160" cy="166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90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58"/>
          <p:cNvGrpSpPr/>
          <p:nvPr/>
        </p:nvGrpSpPr>
        <p:grpSpPr>
          <a:xfrm>
            <a:off x="4325258" y="1544068"/>
            <a:ext cx="3541500" cy="3769801"/>
            <a:chOff x="4325258" y="1229517"/>
            <a:chExt cx="3541500" cy="3769801"/>
          </a:xfrm>
        </p:grpSpPr>
        <p:sp>
          <p:nvSpPr>
            <p:cNvPr id="979" name="Google Shape;979;p58"/>
            <p:cNvSpPr/>
            <p:nvPr/>
          </p:nvSpPr>
          <p:spPr>
            <a:xfrm>
              <a:off x="4792319" y="2392018"/>
              <a:ext cx="2607300" cy="2607300"/>
            </a:xfrm>
            <a:prstGeom prst="diamond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58"/>
            <p:cNvSpPr/>
            <p:nvPr/>
          </p:nvSpPr>
          <p:spPr>
            <a:xfrm>
              <a:off x="4325258" y="1229517"/>
              <a:ext cx="3541500" cy="3541500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81" name="Google Shape;981;p58"/>
          <p:cNvSpPr txBox="1">
            <a:spLocks noGrp="1"/>
          </p:cNvSpPr>
          <p:nvPr>
            <p:ph type="ctrTitle"/>
          </p:nvPr>
        </p:nvSpPr>
        <p:spPr>
          <a:xfrm>
            <a:off x="1524000" y="2674603"/>
            <a:ext cx="91440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US" sz="7200" b="1" dirty="0">
                <a:solidFill>
                  <a:schemeClr val="lt1"/>
                </a:solidFill>
              </a:rPr>
              <a:t>Conclusions</a:t>
            </a:r>
            <a:endParaRPr sz="72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76A01-E563-4995-9862-111E081DE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2" y="1048038"/>
            <a:ext cx="9656648" cy="3493561"/>
          </a:xfrm>
          <a:prstGeom prst="rect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25CF2F-7822-4F52-9C99-7EA26EA3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57148"/>
              </p:ext>
            </p:extLst>
          </p:nvPr>
        </p:nvGraphicFramePr>
        <p:xfrm>
          <a:off x="8148320" y="4792831"/>
          <a:ext cx="3464560" cy="18534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32280">
                  <a:extLst>
                    <a:ext uri="{9D8B030D-6E8A-4147-A177-3AD203B41FA5}">
                      <a16:colId xmlns:a16="http://schemas.microsoft.com/office/drawing/2014/main" val="2110380843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1578032884"/>
                    </a:ext>
                  </a:extLst>
                </a:gridCol>
              </a:tblGrid>
              <a:tr h="54916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  <a:p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223731"/>
                  </a:ext>
                </a:extLst>
              </a:tr>
              <a:tr h="5304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0.93419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363135"/>
                  </a:ext>
                </a:extLst>
              </a:tr>
              <a:tr h="5304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0.894984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KNN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6101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3F132C-6A08-4567-A02A-DFE9D353E728}"/>
              </a:ext>
            </a:extLst>
          </p:cNvPr>
          <p:cNvSpPr txBox="1"/>
          <p:nvPr/>
        </p:nvSpPr>
        <p:spPr>
          <a:xfrm>
            <a:off x="1373142" y="260152"/>
            <a:ext cx="9656648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solidFill>
                  <a:schemeClr val="bg1"/>
                </a:solidFill>
              </a:rPr>
              <a:t>Final comparison of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BB9CC-BF0D-4FA5-A77C-A946D9DBCCD9}"/>
              </a:ext>
            </a:extLst>
          </p:cNvPr>
          <p:cNvSpPr txBox="1"/>
          <p:nvPr/>
        </p:nvSpPr>
        <p:spPr>
          <a:xfrm>
            <a:off x="411808" y="5151298"/>
            <a:ext cx="578965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can be concluded from the above results that the random forest model classified the fetal health more efficiently than the KNN model.</a:t>
            </a:r>
            <a:endParaRPr lang="en-IN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9DC83F-F27E-4C00-97AF-43302C514432}"/>
              </a:ext>
            </a:extLst>
          </p:cNvPr>
          <p:cNvCxnSpPr/>
          <p:nvPr/>
        </p:nvCxnSpPr>
        <p:spPr>
          <a:xfrm>
            <a:off x="6400800" y="5628640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0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9" name="Google Shape;989;p59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990" name="Google Shape;990;p59"/>
          <p:cNvSpPr txBox="1"/>
          <p:nvPr/>
        </p:nvSpPr>
        <p:spPr>
          <a:xfrm>
            <a:off x="228600" y="292100"/>
            <a:ext cx="117348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r>
              <a:rPr lang="en-US" sz="2800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br>
              <a:rPr lang="en-US" sz="2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91" name="Google Shape;991;p59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992" name="Google Shape;992;p59" descr="Icon of magnifying glass representing search. "/>
          <p:cNvSpPr/>
          <p:nvPr/>
        </p:nvSpPr>
        <p:spPr>
          <a:xfrm>
            <a:off x="845745" y="1368977"/>
            <a:ext cx="287339" cy="285750"/>
          </a:xfrm>
          <a:custGeom>
            <a:avLst/>
            <a:gdLst/>
            <a:ahLst/>
            <a:cxnLst/>
            <a:rect l="l" t="t" r="r" b="b"/>
            <a:pathLst>
              <a:path w="902" h="901" extrusionOk="0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93" name="Google Shape;993;p59" descr="Icon of paper and pen. "/>
          <p:cNvGrpSpPr/>
          <p:nvPr/>
        </p:nvGrpSpPr>
        <p:grpSpPr>
          <a:xfrm>
            <a:off x="1989538" y="1368977"/>
            <a:ext cx="287412" cy="285750"/>
            <a:chOff x="7018338" y="4656138"/>
            <a:chExt cx="287412" cy="285750"/>
          </a:xfrm>
        </p:grpSpPr>
        <p:sp>
          <p:nvSpPr>
            <p:cNvPr id="994" name="Google Shape;994;p59"/>
            <p:cNvSpPr/>
            <p:nvPr/>
          </p:nvSpPr>
          <p:spPr>
            <a:xfrm>
              <a:off x="7018338" y="4656138"/>
              <a:ext cx="230189" cy="285750"/>
            </a:xfrm>
            <a:custGeom>
              <a:avLst/>
              <a:gdLst/>
              <a:ahLst/>
              <a:cxnLst/>
              <a:rect l="l" t="t" r="r" b="b"/>
              <a:pathLst>
                <a:path w="723" h="903" extrusionOk="0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59"/>
            <p:cNvSpPr/>
            <p:nvPr/>
          </p:nvSpPr>
          <p:spPr>
            <a:xfrm>
              <a:off x="7239000" y="4722813"/>
              <a:ext cx="66675" cy="128588"/>
            </a:xfrm>
            <a:custGeom>
              <a:avLst/>
              <a:gdLst/>
              <a:ahLst/>
              <a:cxnLst/>
              <a:rect l="l" t="t" r="r" b="b"/>
              <a:pathLst>
                <a:path w="210" h="407" extrusionOk="0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59"/>
            <p:cNvSpPr/>
            <p:nvPr/>
          </p:nvSpPr>
          <p:spPr>
            <a:xfrm>
              <a:off x="7258050" y="4913313"/>
              <a:ext cx="47625" cy="28575"/>
            </a:xfrm>
            <a:custGeom>
              <a:avLst/>
              <a:gdLst/>
              <a:ahLst/>
              <a:cxnLst/>
              <a:rect l="l" t="t" r="r" b="b"/>
              <a:pathLst>
                <a:path w="151" h="90" extrusionOk="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59"/>
            <p:cNvSpPr/>
            <p:nvPr/>
          </p:nvSpPr>
          <p:spPr>
            <a:xfrm>
              <a:off x="7258050" y="4837113"/>
              <a:ext cx="47700" cy="6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998" name="Google Shape;998;p59" descr="Icon of computer monitor. "/>
          <p:cNvGrpSpPr/>
          <p:nvPr/>
        </p:nvGrpSpPr>
        <p:grpSpPr>
          <a:xfrm>
            <a:off x="3133330" y="1382471"/>
            <a:ext cx="287339" cy="258762"/>
            <a:chOff x="879475" y="817563"/>
            <a:chExt cx="287339" cy="258762"/>
          </a:xfrm>
        </p:grpSpPr>
        <p:sp>
          <p:nvSpPr>
            <p:cNvPr id="999" name="Google Shape;999;p59"/>
            <p:cNvSpPr/>
            <p:nvPr/>
          </p:nvSpPr>
          <p:spPr>
            <a:xfrm>
              <a:off x="879475" y="817563"/>
              <a:ext cx="287339" cy="171450"/>
            </a:xfrm>
            <a:custGeom>
              <a:avLst/>
              <a:gdLst/>
              <a:ahLst/>
              <a:cxnLst/>
              <a:rect l="l" t="t" r="r" b="b"/>
              <a:pathLst>
                <a:path w="904" h="544" extrusionOk="0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59"/>
            <p:cNvSpPr/>
            <p:nvPr/>
          </p:nvSpPr>
          <p:spPr>
            <a:xfrm>
              <a:off x="879475" y="1000125"/>
              <a:ext cx="287339" cy="76200"/>
            </a:xfrm>
            <a:custGeom>
              <a:avLst/>
              <a:gdLst/>
              <a:ahLst/>
              <a:cxnLst/>
              <a:rect l="l" t="t" r="r" b="b"/>
              <a:pathLst>
                <a:path w="904" h="241" extrusionOk="0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01" name="Google Shape;1001;p59" descr="Icon of computer monitors."/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</p:grpSpPr>
        <p:sp>
          <p:nvSpPr>
            <p:cNvPr id="1002" name="Google Shape;1002;p59"/>
            <p:cNvSpPr/>
            <p:nvPr/>
          </p:nvSpPr>
          <p:spPr>
            <a:xfrm>
              <a:off x="381000" y="5224463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3" h="120" extrusionOk="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59"/>
            <p:cNvSpPr/>
            <p:nvPr/>
          </p:nvSpPr>
          <p:spPr>
            <a:xfrm>
              <a:off x="390525" y="5129213"/>
              <a:ext cx="115888" cy="85725"/>
            </a:xfrm>
            <a:custGeom>
              <a:avLst/>
              <a:gdLst/>
              <a:ahLst/>
              <a:cxnLst/>
              <a:rect l="l" t="t" r="r" b="b"/>
              <a:pathLst>
                <a:path w="362" h="271" extrusionOk="0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59"/>
            <p:cNvSpPr/>
            <p:nvPr/>
          </p:nvSpPr>
          <p:spPr>
            <a:xfrm>
              <a:off x="457200" y="5349875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3" h="121" extrusionOk="0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59"/>
            <p:cNvSpPr/>
            <p:nvPr/>
          </p:nvSpPr>
          <p:spPr>
            <a:xfrm>
              <a:off x="468313" y="5253038"/>
              <a:ext cx="114300" cy="87313"/>
            </a:xfrm>
            <a:custGeom>
              <a:avLst/>
              <a:gdLst/>
              <a:ahLst/>
              <a:cxnLst/>
              <a:rect l="l" t="t" r="r" b="b"/>
              <a:pathLst>
                <a:path w="362" h="273" extrusionOk="0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59"/>
            <p:cNvSpPr/>
            <p:nvPr/>
          </p:nvSpPr>
          <p:spPr>
            <a:xfrm>
              <a:off x="314325" y="5253038"/>
              <a:ext cx="115888" cy="87313"/>
            </a:xfrm>
            <a:custGeom>
              <a:avLst/>
              <a:gdLst/>
              <a:ahLst/>
              <a:cxnLst/>
              <a:rect l="l" t="t" r="r" b="b"/>
              <a:pathLst>
                <a:path w="363" h="273" extrusionOk="0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59"/>
            <p:cNvSpPr/>
            <p:nvPr/>
          </p:nvSpPr>
          <p:spPr>
            <a:xfrm>
              <a:off x="304800" y="5349875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3" h="121" extrusionOk="0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08" name="Google Shape;1008;p59" descr="Icon of four squares."/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</p:grpSpPr>
        <p:sp>
          <p:nvSpPr>
            <p:cNvPr id="1009" name="Google Shape;1009;p59"/>
            <p:cNvSpPr/>
            <p:nvPr/>
          </p:nvSpPr>
          <p:spPr>
            <a:xfrm>
              <a:off x="4900613" y="3937000"/>
              <a:ext cx="133350" cy="38100"/>
            </a:xfrm>
            <a:custGeom>
              <a:avLst/>
              <a:gdLst/>
              <a:ahLst/>
              <a:cxnLst/>
              <a:rect l="l" t="t" r="r" b="b"/>
              <a:pathLst>
                <a:path w="421" h="120" extrusionOk="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59"/>
            <p:cNvSpPr/>
            <p:nvPr/>
          </p:nvSpPr>
          <p:spPr>
            <a:xfrm>
              <a:off x="4900613" y="3984625"/>
              <a:ext cx="133350" cy="85725"/>
            </a:xfrm>
            <a:custGeom>
              <a:avLst/>
              <a:gdLst/>
              <a:ahLst/>
              <a:cxnLst/>
              <a:rect l="l" t="t" r="r" b="b"/>
              <a:pathLst>
                <a:path w="421" h="270" extrusionOk="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59"/>
            <p:cNvSpPr/>
            <p:nvPr/>
          </p:nvSpPr>
          <p:spPr>
            <a:xfrm>
              <a:off x="5053013" y="3937000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1" h="120" extrusionOk="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59"/>
            <p:cNvSpPr/>
            <p:nvPr/>
          </p:nvSpPr>
          <p:spPr>
            <a:xfrm>
              <a:off x="5053013" y="3984625"/>
              <a:ext cx="134938" cy="85725"/>
            </a:xfrm>
            <a:custGeom>
              <a:avLst/>
              <a:gdLst/>
              <a:ahLst/>
              <a:cxnLst/>
              <a:rect l="l" t="t" r="r" b="b"/>
              <a:pathLst>
                <a:path w="421" h="270" extrusionOk="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59"/>
            <p:cNvSpPr/>
            <p:nvPr/>
          </p:nvSpPr>
          <p:spPr>
            <a:xfrm>
              <a:off x="4900613" y="4137025"/>
              <a:ext cx="133350" cy="85725"/>
            </a:xfrm>
            <a:custGeom>
              <a:avLst/>
              <a:gdLst/>
              <a:ahLst/>
              <a:cxnLst/>
              <a:rect l="l" t="t" r="r" b="b"/>
              <a:pathLst>
                <a:path w="421" h="270" extrusionOk="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59"/>
            <p:cNvSpPr/>
            <p:nvPr/>
          </p:nvSpPr>
          <p:spPr>
            <a:xfrm>
              <a:off x="4900613" y="4089400"/>
              <a:ext cx="133350" cy="38100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59"/>
            <p:cNvSpPr/>
            <p:nvPr/>
          </p:nvSpPr>
          <p:spPr>
            <a:xfrm>
              <a:off x="5053013" y="4137025"/>
              <a:ext cx="134938" cy="85725"/>
            </a:xfrm>
            <a:custGeom>
              <a:avLst/>
              <a:gdLst/>
              <a:ahLst/>
              <a:cxnLst/>
              <a:rect l="l" t="t" r="r" b="b"/>
              <a:pathLst>
                <a:path w="421" h="270" extrusionOk="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59"/>
            <p:cNvSpPr/>
            <p:nvPr/>
          </p:nvSpPr>
          <p:spPr>
            <a:xfrm>
              <a:off x="5053013" y="4089400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17" name="Google Shape;1017;p59" descr="Icon of mobile phone and speech bubble."/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</p:grpSpPr>
        <p:sp>
          <p:nvSpPr>
            <p:cNvPr id="1018" name="Google Shape;1018;p59"/>
            <p:cNvSpPr/>
            <p:nvPr/>
          </p:nvSpPr>
          <p:spPr>
            <a:xfrm>
              <a:off x="6105525" y="1960563"/>
              <a:ext cx="96838" cy="47625"/>
            </a:xfrm>
            <a:custGeom>
              <a:avLst/>
              <a:gdLst/>
              <a:ahLst/>
              <a:cxnLst/>
              <a:rect l="l" t="t" r="r" b="b"/>
              <a:pathLst>
                <a:path w="303" h="150" extrusionOk="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59"/>
            <p:cNvSpPr/>
            <p:nvPr/>
          </p:nvSpPr>
          <p:spPr>
            <a:xfrm>
              <a:off x="6105525" y="2151063"/>
              <a:ext cx="142875" cy="47625"/>
            </a:xfrm>
            <a:custGeom>
              <a:avLst/>
              <a:gdLst/>
              <a:ahLst/>
              <a:cxnLst/>
              <a:rect l="l" t="t" r="r" b="b"/>
              <a:pathLst>
                <a:path w="451" h="150" extrusionOk="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59"/>
            <p:cNvSpPr/>
            <p:nvPr/>
          </p:nvSpPr>
          <p:spPr>
            <a:xfrm>
              <a:off x="6105525" y="2017713"/>
              <a:ext cx="142875" cy="123825"/>
            </a:xfrm>
            <a:custGeom>
              <a:avLst/>
              <a:gdLst/>
              <a:ahLst/>
              <a:cxnLst/>
              <a:rect l="l" t="t" r="r" b="b"/>
              <a:pathLst>
                <a:path w="451" h="390" extrusionOk="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59"/>
            <p:cNvSpPr/>
            <p:nvPr/>
          </p:nvSpPr>
          <p:spPr>
            <a:xfrm>
              <a:off x="6210300" y="1922463"/>
              <a:ext cx="173038" cy="127000"/>
            </a:xfrm>
            <a:custGeom>
              <a:avLst/>
              <a:gdLst/>
              <a:ahLst/>
              <a:cxnLst/>
              <a:rect l="l" t="t" r="r" b="b"/>
              <a:pathLst>
                <a:path w="542" h="400" extrusionOk="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22" name="Google Shape;1022;p59" descr="Icon of paper. "/>
          <p:cNvGrpSpPr/>
          <p:nvPr/>
        </p:nvGrpSpPr>
        <p:grpSpPr>
          <a:xfrm>
            <a:off x="8841182" y="1368977"/>
            <a:ext cx="220664" cy="285750"/>
            <a:chOff x="4926013" y="796925"/>
            <a:chExt cx="220664" cy="285750"/>
          </a:xfrm>
        </p:grpSpPr>
        <p:sp>
          <p:nvSpPr>
            <p:cNvPr id="1023" name="Google Shape;1023;p59"/>
            <p:cNvSpPr/>
            <p:nvPr/>
          </p:nvSpPr>
          <p:spPr>
            <a:xfrm>
              <a:off x="5026025" y="996950"/>
              <a:ext cx="30300" cy="2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59"/>
            <p:cNvSpPr/>
            <p:nvPr/>
          </p:nvSpPr>
          <p:spPr>
            <a:xfrm>
              <a:off x="5064125" y="930275"/>
              <a:ext cx="28500" cy="9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59"/>
            <p:cNvSpPr/>
            <p:nvPr/>
          </p:nvSpPr>
          <p:spPr>
            <a:xfrm>
              <a:off x="4987925" y="977900"/>
              <a:ext cx="285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59"/>
            <p:cNvSpPr/>
            <p:nvPr/>
          </p:nvSpPr>
          <p:spPr>
            <a:xfrm>
              <a:off x="4926013" y="796925"/>
              <a:ext cx="220664" cy="285750"/>
            </a:xfrm>
            <a:custGeom>
              <a:avLst/>
              <a:gdLst/>
              <a:ahLst/>
              <a:cxnLst/>
              <a:rect l="l" t="t" r="r" b="b"/>
              <a:pathLst>
                <a:path w="553" h="722" extrusionOk="0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27" name="Google Shape;1027;p59" descr="Icon of boxes. "/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</p:grpSpPr>
        <p:sp>
          <p:nvSpPr>
            <p:cNvPr id="1028" name="Google Shape;1028;p59"/>
            <p:cNvSpPr/>
            <p:nvPr/>
          </p:nvSpPr>
          <p:spPr>
            <a:xfrm>
              <a:off x="5564188" y="3068638"/>
              <a:ext cx="119063" cy="38100"/>
            </a:xfrm>
            <a:custGeom>
              <a:avLst/>
              <a:gdLst/>
              <a:ahLst/>
              <a:cxnLst/>
              <a:rect l="l" t="t" r="r" b="b"/>
              <a:pathLst>
                <a:path w="375" h="120" extrusionOk="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59"/>
            <p:cNvSpPr/>
            <p:nvPr/>
          </p:nvSpPr>
          <p:spPr>
            <a:xfrm>
              <a:off x="5629275" y="3097213"/>
              <a:ext cx="57150" cy="93663"/>
            </a:xfrm>
            <a:custGeom>
              <a:avLst/>
              <a:gdLst/>
              <a:ahLst/>
              <a:cxnLst/>
              <a:rect l="l" t="t" r="r" b="b"/>
              <a:pathLst>
                <a:path w="181" h="295" extrusionOk="0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59"/>
            <p:cNvSpPr/>
            <p:nvPr/>
          </p:nvSpPr>
          <p:spPr>
            <a:xfrm>
              <a:off x="5562600" y="3097213"/>
              <a:ext cx="57150" cy="93663"/>
            </a:xfrm>
            <a:custGeom>
              <a:avLst/>
              <a:gdLst/>
              <a:ahLst/>
              <a:cxnLst/>
              <a:rect l="l" t="t" r="r" b="b"/>
              <a:pathLst>
                <a:path w="181" h="295" extrusionOk="0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59"/>
            <p:cNvSpPr/>
            <p:nvPr/>
          </p:nvSpPr>
          <p:spPr>
            <a:xfrm>
              <a:off x="5705475" y="3217863"/>
              <a:ext cx="47625" cy="77788"/>
            </a:xfrm>
            <a:custGeom>
              <a:avLst/>
              <a:gdLst/>
              <a:ahLst/>
              <a:cxnLst/>
              <a:rect l="l" t="t" r="r" b="b"/>
              <a:pathLst>
                <a:path w="150" h="249" extrusionOk="0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59"/>
            <p:cNvSpPr/>
            <p:nvPr/>
          </p:nvSpPr>
          <p:spPr>
            <a:xfrm>
              <a:off x="5656263" y="3192463"/>
              <a:ext cx="88900" cy="38100"/>
            </a:xfrm>
            <a:custGeom>
              <a:avLst/>
              <a:gdLst/>
              <a:ahLst/>
              <a:cxnLst/>
              <a:rect l="l" t="t" r="r" b="b"/>
              <a:pathLst>
                <a:path w="281" h="120" extrusionOk="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59"/>
            <p:cNvSpPr/>
            <p:nvPr/>
          </p:nvSpPr>
          <p:spPr>
            <a:xfrm>
              <a:off x="5648325" y="3217863"/>
              <a:ext cx="47625" cy="77788"/>
            </a:xfrm>
            <a:custGeom>
              <a:avLst/>
              <a:gdLst/>
              <a:ahLst/>
              <a:cxnLst/>
              <a:rect l="l" t="t" r="r" b="b"/>
              <a:pathLst>
                <a:path w="151" h="249" extrusionOk="0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59"/>
            <p:cNvSpPr/>
            <p:nvPr/>
          </p:nvSpPr>
          <p:spPr>
            <a:xfrm>
              <a:off x="5475288" y="3201988"/>
              <a:ext cx="144463" cy="47625"/>
            </a:xfrm>
            <a:custGeom>
              <a:avLst/>
              <a:gdLst/>
              <a:ahLst/>
              <a:cxnLst/>
              <a:rect l="l" t="t" r="r" b="b"/>
              <a:pathLst>
                <a:path w="452" h="151" extrusionOk="0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59"/>
            <p:cNvSpPr/>
            <p:nvPr/>
          </p:nvSpPr>
          <p:spPr>
            <a:xfrm>
              <a:off x="5465763" y="3230563"/>
              <a:ext cx="76200" cy="123825"/>
            </a:xfrm>
            <a:custGeom>
              <a:avLst/>
              <a:gdLst/>
              <a:ahLst/>
              <a:cxnLst/>
              <a:rect l="l" t="t" r="r" b="b"/>
              <a:pathLst>
                <a:path w="240" h="386" extrusionOk="0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59"/>
            <p:cNvSpPr/>
            <p:nvPr/>
          </p:nvSpPr>
          <p:spPr>
            <a:xfrm>
              <a:off x="5553075" y="3230563"/>
              <a:ext cx="76200" cy="123825"/>
            </a:xfrm>
            <a:custGeom>
              <a:avLst/>
              <a:gdLst/>
              <a:ahLst/>
              <a:cxnLst/>
              <a:rect l="l" t="t" r="r" b="b"/>
              <a:pathLst>
                <a:path w="241" h="386" extrusionOk="0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37" name="Google Shape;1037;p59" descr="Icon of human being and speech bubble. "/>
          <p:cNvGrpSpPr/>
          <p:nvPr/>
        </p:nvGrpSpPr>
        <p:grpSpPr>
          <a:xfrm>
            <a:off x="9918300" y="1368977"/>
            <a:ext cx="284163" cy="285752"/>
            <a:chOff x="3171788" y="779462"/>
            <a:chExt cx="284163" cy="285752"/>
          </a:xfrm>
        </p:grpSpPr>
        <p:sp>
          <p:nvSpPr>
            <p:cNvPr id="1038" name="Google Shape;1038;p59"/>
            <p:cNvSpPr/>
            <p:nvPr/>
          </p:nvSpPr>
          <p:spPr>
            <a:xfrm>
              <a:off x="3290851" y="779462"/>
              <a:ext cx="165100" cy="196850"/>
            </a:xfrm>
            <a:custGeom>
              <a:avLst/>
              <a:gdLst/>
              <a:ahLst/>
              <a:cxnLst/>
              <a:rect l="l" t="t" r="r" b="b"/>
              <a:pathLst>
                <a:path w="416" h="493" extrusionOk="0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59"/>
            <p:cNvSpPr/>
            <p:nvPr/>
          </p:nvSpPr>
          <p:spPr>
            <a:xfrm>
              <a:off x="3171788" y="863600"/>
              <a:ext cx="190500" cy="201614"/>
            </a:xfrm>
            <a:custGeom>
              <a:avLst/>
              <a:gdLst/>
              <a:ahLst/>
              <a:cxnLst/>
              <a:rect l="l" t="t" r="r" b="b"/>
              <a:pathLst>
                <a:path w="480" h="507" extrusionOk="0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6B0663-46FB-49C6-AAC8-B22429531BCA}"/>
              </a:ext>
            </a:extLst>
          </p:cNvPr>
          <p:cNvSpPr txBox="1"/>
          <p:nvPr/>
        </p:nvSpPr>
        <p:spPr>
          <a:xfrm>
            <a:off x="391160" y="1219200"/>
            <a:ext cx="11435080" cy="180049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Random forest perform better because:</a:t>
            </a:r>
          </a:p>
          <a:p>
            <a:endParaRPr lang="en-US" sz="1600" b="1"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algorithm is not biased as it has multiple trees and each tree works on a subset of the data. This also makes the algorithm robust and stable.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5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 it works on subset of the data, it is fast and can handle data with large number of features.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54D3E-B33F-4ACB-8543-AD6116ABC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2" r="32666"/>
          <a:stretch/>
        </p:blipFill>
        <p:spPr>
          <a:xfrm>
            <a:off x="200915" y="3533013"/>
            <a:ext cx="4848605" cy="2027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2900C-FAED-4924-B7CC-9E5746133F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4" t="-575" r="38761" b="-4146"/>
          <a:stretch/>
        </p:blipFill>
        <p:spPr>
          <a:xfrm>
            <a:off x="5420916" y="3533012"/>
            <a:ext cx="6230616" cy="2027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D5FFF-282C-430D-9CEE-2C35FCF8034B}"/>
              </a:ext>
            </a:extLst>
          </p:cNvPr>
          <p:cNvSpPr txBox="1"/>
          <p:nvPr/>
        </p:nvSpPr>
        <p:spPr>
          <a:xfrm>
            <a:off x="419180" y="5781041"/>
            <a:ext cx="11232352" cy="61555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/>
              <a:t>In this case, the </a:t>
            </a:r>
            <a:r>
              <a:rPr lang="en-US" sz="1700" b="1" dirty="0"/>
              <a:t>computation time </a:t>
            </a:r>
            <a:r>
              <a:rPr lang="en-US" sz="1700" dirty="0"/>
              <a:t>of </a:t>
            </a:r>
            <a:r>
              <a:rPr lang="en-US" sz="1700" b="1" dirty="0"/>
              <a:t>Random forest (1.1 mins) is also much better than KNN classification </a:t>
            </a:r>
            <a:r>
              <a:rPr lang="en-US" sz="1700" dirty="0"/>
              <a:t>model (3.3 min). The difference is also large.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(Three times)</a:t>
            </a:r>
            <a:endParaRPr lang="en-IN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A87A2D-F4CD-4A89-874C-57AADA4DE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39"/>
          <a:stretch/>
        </p:blipFill>
        <p:spPr>
          <a:xfrm>
            <a:off x="233679" y="1108969"/>
            <a:ext cx="4844381" cy="49451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B2480-1D69-4D52-B864-9B3A1EF67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80" y="1643898"/>
            <a:ext cx="6609079" cy="38933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4F419-16E5-45D4-955B-A3B485572CAB}"/>
              </a:ext>
            </a:extLst>
          </p:cNvPr>
          <p:cNvSpPr txBox="1"/>
          <p:nvPr/>
        </p:nvSpPr>
        <p:spPr>
          <a:xfrm>
            <a:off x="1373142" y="260152"/>
            <a:ext cx="9656648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solidFill>
                  <a:schemeClr val="bg1"/>
                </a:solidFill>
              </a:rPr>
              <a:t>Selecting important features that effect the </a:t>
            </a:r>
            <a:r>
              <a:rPr lang="en-IN" sz="2200" b="1" dirty="0" err="1">
                <a:solidFill>
                  <a:schemeClr val="bg1"/>
                </a:solidFill>
              </a:rPr>
              <a:t>fetal</a:t>
            </a:r>
            <a:r>
              <a:rPr lang="en-IN" sz="2200" b="1" dirty="0">
                <a:solidFill>
                  <a:schemeClr val="bg1"/>
                </a:solidFill>
              </a:rPr>
              <a:t> health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444BEA8-8C93-4594-A9BD-48AAF249DB3D}"/>
              </a:ext>
            </a:extLst>
          </p:cNvPr>
          <p:cNvSpPr/>
          <p:nvPr/>
        </p:nvSpPr>
        <p:spPr>
          <a:xfrm>
            <a:off x="11247120" y="4297680"/>
            <a:ext cx="294640" cy="731520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707975A-F131-42E1-B40A-685FB835CD73}"/>
              </a:ext>
            </a:extLst>
          </p:cNvPr>
          <p:cNvCxnSpPr>
            <a:stCxn id="9" idx="2"/>
          </p:cNvCxnSpPr>
          <p:nvPr/>
        </p:nvCxnSpPr>
        <p:spPr>
          <a:xfrm rot="10800000" flipV="1">
            <a:off x="11541760" y="4663439"/>
            <a:ext cx="12700" cy="1318619"/>
          </a:xfrm>
          <a:prstGeom prst="bentConnector4">
            <a:avLst>
              <a:gd name="adj1" fmla="val -1800000"/>
              <a:gd name="adj2" fmla="val 638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0AD390-3AFF-4E9E-9775-BC88EF4A9219}"/>
              </a:ext>
            </a:extLst>
          </p:cNvPr>
          <p:cNvSpPr txBox="1"/>
          <p:nvPr/>
        </p:nvSpPr>
        <p:spPr>
          <a:xfrm>
            <a:off x="8829040" y="6065520"/>
            <a:ext cx="3076541" cy="40011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Most important features</a:t>
            </a:r>
            <a:endParaRPr lang="en-I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8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58"/>
          <p:cNvGrpSpPr/>
          <p:nvPr/>
        </p:nvGrpSpPr>
        <p:grpSpPr>
          <a:xfrm>
            <a:off x="4325258" y="1544068"/>
            <a:ext cx="3541500" cy="3769801"/>
            <a:chOff x="4325258" y="1229517"/>
            <a:chExt cx="3541500" cy="3769801"/>
          </a:xfrm>
        </p:grpSpPr>
        <p:sp>
          <p:nvSpPr>
            <p:cNvPr id="979" name="Google Shape;979;p58"/>
            <p:cNvSpPr/>
            <p:nvPr/>
          </p:nvSpPr>
          <p:spPr>
            <a:xfrm>
              <a:off x="4792319" y="2392018"/>
              <a:ext cx="2607300" cy="2607300"/>
            </a:xfrm>
            <a:prstGeom prst="diamond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58"/>
            <p:cNvSpPr/>
            <p:nvPr/>
          </p:nvSpPr>
          <p:spPr>
            <a:xfrm>
              <a:off x="4325258" y="1229517"/>
              <a:ext cx="3541500" cy="3541500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81" name="Google Shape;981;p58"/>
          <p:cNvSpPr txBox="1">
            <a:spLocks noGrp="1"/>
          </p:cNvSpPr>
          <p:nvPr>
            <p:ph type="ctrTitle"/>
          </p:nvPr>
        </p:nvSpPr>
        <p:spPr>
          <a:xfrm>
            <a:off x="1524000" y="2674603"/>
            <a:ext cx="91440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US" sz="7200" b="1" dirty="0">
                <a:solidFill>
                  <a:schemeClr val="lt1"/>
                </a:solidFill>
              </a:rPr>
              <a:t>References</a:t>
            </a:r>
            <a:endParaRPr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0"/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0" name="Google Shape;510;p40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511" name="Google Shape;511;p40"/>
          <p:cNvSpPr txBox="1"/>
          <p:nvPr/>
        </p:nvSpPr>
        <p:spPr>
          <a:xfrm>
            <a:off x="228600" y="27432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Overview</a:t>
            </a:r>
            <a:br>
              <a:rPr lang="en-U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12" name="Google Shape;512;p40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513" name="Google Shape;513;p40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FETAL HEALTH</a:t>
            </a:r>
          </a:p>
        </p:txBody>
      </p:sp>
      <p:sp>
        <p:nvSpPr>
          <p:cNvPr id="514" name="Google Shape;514;p40"/>
          <p:cNvSpPr/>
          <p:nvPr/>
        </p:nvSpPr>
        <p:spPr>
          <a:xfrm>
            <a:off x="7474916" y="1818957"/>
            <a:ext cx="3621899" cy="785157"/>
          </a:xfrm>
          <a:prstGeom prst="roundRect">
            <a:avLst>
              <a:gd name="adj" fmla="val 50000"/>
            </a:avLst>
          </a:prstGeom>
          <a:solidFill>
            <a:srgbClr val="0C8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Quattrocento Sans"/>
                <a:sym typeface="Quattrocento Sans"/>
              </a:rPr>
              <a:t>PROBLEM STATEMENT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7004966" y="1743788"/>
            <a:ext cx="939900" cy="9399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8258081" y="3802087"/>
            <a:ext cx="3660900" cy="741000"/>
          </a:xfrm>
          <a:prstGeom prst="roundRect">
            <a:avLst>
              <a:gd name="adj" fmla="val 50000"/>
            </a:avLst>
          </a:prstGeom>
          <a:solidFill>
            <a:srgbClr val="0C8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DESCRIPTION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7642664" y="3692525"/>
            <a:ext cx="939900" cy="9399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1250175" y="1863114"/>
            <a:ext cx="3660900" cy="741000"/>
          </a:xfrm>
          <a:prstGeom prst="roundRect">
            <a:avLst>
              <a:gd name="adj" fmla="val 50000"/>
            </a:avLst>
          </a:prstGeom>
          <a:solidFill>
            <a:srgbClr val="0C8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267200" y="1743075"/>
            <a:ext cx="939900" cy="9399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276206" y="3791927"/>
            <a:ext cx="3660900" cy="741000"/>
          </a:xfrm>
          <a:prstGeom prst="roundRect">
            <a:avLst>
              <a:gd name="adj" fmla="val 50000"/>
            </a:avLst>
          </a:prstGeom>
          <a:solidFill>
            <a:srgbClr val="0C8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ANALYSIS OF RESULTS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3684368" y="3692525"/>
            <a:ext cx="939900" cy="9399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4275592" y="5830618"/>
            <a:ext cx="3660900" cy="741000"/>
          </a:xfrm>
          <a:prstGeom prst="roundRect">
            <a:avLst>
              <a:gd name="adj" fmla="val 50000"/>
            </a:avLst>
          </a:prstGeom>
          <a:solidFill>
            <a:srgbClr val="0C8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Quattrocento Sans" panose="020B0604020202020204" charset="0"/>
                <a:sym typeface="Arial"/>
              </a:rPr>
              <a:t>METHODOLOGY</a:t>
            </a:r>
            <a:endParaRPr sz="1600" b="1" i="0" u="none" strike="noStrike" cap="none" dirty="0">
              <a:solidFill>
                <a:schemeClr val="bg1"/>
              </a:solidFill>
              <a:latin typeface="Quattrocento Sans" panose="020B0604020202020204" charset="0"/>
              <a:sym typeface="Arial"/>
            </a:endParaRPr>
          </a:p>
        </p:txBody>
      </p:sp>
      <p:sp>
        <p:nvSpPr>
          <p:cNvPr id="527" name="Google Shape;527;p40" descr="Icon of box and whisker chart. "/>
          <p:cNvSpPr/>
          <p:nvPr/>
        </p:nvSpPr>
        <p:spPr>
          <a:xfrm>
            <a:off x="7932066" y="3975480"/>
            <a:ext cx="345757" cy="345757"/>
          </a:xfrm>
          <a:custGeom>
            <a:avLst/>
            <a:gdLst/>
            <a:ahLst/>
            <a:cxnLst/>
            <a:rect l="l" t="t" r="r" b="b"/>
            <a:pathLst>
              <a:path w="898" h="898" extrusionOk="0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9" name="Google Shape;529;p40" descr="Icon of wrench. "/>
          <p:cNvSpPr/>
          <p:nvPr/>
        </p:nvSpPr>
        <p:spPr>
          <a:xfrm>
            <a:off x="7290762" y="2025336"/>
            <a:ext cx="373996" cy="373996"/>
          </a:xfrm>
          <a:custGeom>
            <a:avLst/>
            <a:gdLst/>
            <a:ahLst/>
            <a:cxnLst/>
            <a:rect l="l" t="t" r="r" b="b"/>
            <a:pathLst>
              <a:path w="886" h="886" extrusionOk="0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5638800" y="5131776"/>
            <a:ext cx="939900" cy="9399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1" name="Google Shape;531;p40" descr="Icon of check box. "/>
          <p:cNvSpPr/>
          <p:nvPr/>
        </p:nvSpPr>
        <p:spPr>
          <a:xfrm>
            <a:off x="5943245" y="5418687"/>
            <a:ext cx="345758" cy="345758"/>
          </a:xfrm>
          <a:custGeom>
            <a:avLst/>
            <a:gdLst/>
            <a:ahLst/>
            <a:cxnLst/>
            <a:rect l="l" t="t" r="r" b="b"/>
            <a:pathLst>
              <a:path w="719" h="719" extrusionOk="0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" name="Graphic 2" descr="Research">
            <a:extLst>
              <a:ext uri="{FF2B5EF4-FFF2-40B4-BE49-F238E27FC236}">
                <a16:creationId xmlns:a16="http://schemas.microsoft.com/office/drawing/2014/main" id="{22CFA9ED-CB6E-432D-8B1A-C9E4EFB79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921" y="3904360"/>
            <a:ext cx="559156" cy="529726"/>
          </a:xfrm>
          <a:prstGeom prst="rect">
            <a:avLst/>
          </a:prstGeom>
        </p:spPr>
      </p:pic>
      <p:pic>
        <p:nvPicPr>
          <p:cNvPr id="5" name="Graphic 4" descr="Presentation with pie chart">
            <a:extLst>
              <a:ext uri="{FF2B5EF4-FFF2-40B4-BE49-F238E27FC236}">
                <a16:creationId xmlns:a16="http://schemas.microsoft.com/office/drawing/2014/main" id="{466D6373-338A-4E9C-A0AC-41D202372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4757" y="1950512"/>
            <a:ext cx="593933" cy="5626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624;p45">
            <a:extLst>
              <a:ext uri="{FF2B5EF4-FFF2-40B4-BE49-F238E27FC236}">
                <a16:creationId xmlns:a16="http://schemas.microsoft.com/office/drawing/2014/main" id="{F34574B4-61AB-4B1C-A6B9-91FFFBC17627}"/>
              </a:ext>
            </a:extLst>
          </p:cNvPr>
          <p:cNvCxnSpPr>
            <a:cxnSpLocks/>
          </p:cNvCxnSpPr>
          <p:nvPr/>
        </p:nvCxnSpPr>
        <p:spPr>
          <a:xfrm>
            <a:off x="7406640" y="573698"/>
            <a:ext cx="478543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" name="Google Shape;625;p45">
            <a:extLst>
              <a:ext uri="{FF2B5EF4-FFF2-40B4-BE49-F238E27FC236}">
                <a16:creationId xmlns:a16="http://schemas.microsoft.com/office/drawing/2014/main" id="{3AF2112E-1AC9-42CD-9128-5553801E3FB0}"/>
              </a:ext>
            </a:extLst>
          </p:cNvPr>
          <p:cNvSpPr txBox="1"/>
          <p:nvPr/>
        </p:nvSpPr>
        <p:spPr>
          <a:xfrm>
            <a:off x="167640" y="180340"/>
            <a:ext cx="117348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" name="Google Shape;626;p45">
            <a:extLst>
              <a:ext uri="{FF2B5EF4-FFF2-40B4-BE49-F238E27FC236}">
                <a16:creationId xmlns:a16="http://schemas.microsoft.com/office/drawing/2014/main" id="{0C3D5A76-35ED-4E69-884B-DB0E39AF2D69}"/>
              </a:ext>
            </a:extLst>
          </p:cNvPr>
          <p:cNvCxnSpPr>
            <a:cxnSpLocks/>
          </p:cNvCxnSpPr>
          <p:nvPr/>
        </p:nvCxnSpPr>
        <p:spPr>
          <a:xfrm>
            <a:off x="0" y="573698"/>
            <a:ext cx="464312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173E1A-A344-4553-B061-FF24A34A8A5C}"/>
              </a:ext>
            </a:extLst>
          </p:cNvPr>
          <p:cNvSpPr txBox="1"/>
          <p:nvPr/>
        </p:nvSpPr>
        <p:spPr>
          <a:xfrm>
            <a:off x="254000" y="1179360"/>
            <a:ext cx="11699240" cy="446276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</a:rPr>
              <a:t>Shee</a:t>
            </a:r>
            <a:r>
              <a:rPr lang="en-US" sz="1600" dirty="0">
                <a:latin typeface="+mj-lt"/>
              </a:rPr>
              <a:t>, Hassan &amp; Cheruiyot, </a:t>
            </a:r>
            <a:r>
              <a:rPr lang="en-US" sz="1600" dirty="0" err="1">
                <a:latin typeface="+mj-lt"/>
              </a:rPr>
              <a:t>Kipruto</a:t>
            </a:r>
            <a:r>
              <a:rPr lang="en-US" sz="1600" dirty="0">
                <a:latin typeface="+mj-lt"/>
              </a:rPr>
              <a:t> &amp; Kimani, Stephen. (2014). Application of k-Nearest </a:t>
            </a:r>
            <a:r>
              <a:rPr lang="en-US" sz="1600" dirty="0" err="1">
                <a:latin typeface="+mj-lt"/>
              </a:rPr>
              <a:t>Neighbour</a:t>
            </a:r>
            <a:r>
              <a:rPr lang="en-US" sz="1600" dirty="0">
                <a:latin typeface="+mj-lt"/>
              </a:rPr>
              <a:t> Classification in Medical Data Mining. 4. 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333333"/>
                </a:solidFill>
                <a:effectLst/>
                <a:latin typeface="+mj-lt"/>
              </a:rPr>
              <a:t>Fawagreh</a:t>
            </a:r>
            <a:r>
              <a:rPr lang="en-US" sz="1600" i="0" dirty="0">
                <a:solidFill>
                  <a:srgbClr val="333333"/>
                </a:solidFill>
                <a:effectLst/>
                <a:latin typeface="+mj-lt"/>
              </a:rPr>
              <a:t>, K., Gaber, M.M. Resource-efficient fast prediction in healthcare data analytics: A pruned Random Forest regression approach. </a:t>
            </a:r>
            <a:r>
              <a:rPr lang="en-US" sz="1600" i="1" dirty="0">
                <a:solidFill>
                  <a:srgbClr val="333333"/>
                </a:solidFill>
                <a:effectLst/>
                <a:latin typeface="+mj-lt"/>
              </a:rPr>
              <a:t>Computing</a:t>
            </a:r>
            <a:r>
              <a:rPr lang="en-US" sz="1600" i="0" dirty="0">
                <a:solidFill>
                  <a:srgbClr val="333333"/>
                </a:solidFill>
                <a:effectLst/>
                <a:latin typeface="+mj-lt"/>
              </a:rPr>
              <a:t> 102, 1187–1198 (2020</a:t>
            </a:r>
            <a:r>
              <a:rPr lang="en-US" sz="1600" i="0" dirty="0">
                <a:solidFill>
                  <a:schemeClr val="tx1"/>
                </a:solidFill>
                <a:effectLst/>
                <a:latin typeface="+mj-lt"/>
              </a:rPr>
              <a:t>). </a:t>
            </a:r>
            <a:r>
              <a:rPr lang="en-US" sz="1600" i="0" dirty="0">
                <a:solidFill>
                  <a:schemeClr val="tx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https://doi.org/10.1007/s00607-019-00785-6</a:t>
            </a:r>
            <a:endParaRPr lang="en-US" sz="1600" i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500" i="0" dirty="0">
              <a:solidFill>
                <a:srgbClr val="333333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rgbClr val="212121"/>
                </a:solidFill>
                <a:effectLst/>
                <a:latin typeface="+mj-lt"/>
              </a:rPr>
              <a:t>Daly N, Brennan D, Foley M, </a:t>
            </a:r>
            <a:r>
              <a:rPr lang="en-IN" sz="1600" i="0" dirty="0" err="1">
                <a:solidFill>
                  <a:srgbClr val="212121"/>
                </a:solidFill>
                <a:effectLst/>
                <a:latin typeface="+mj-lt"/>
              </a:rPr>
              <a:t>O'Herlihy</a:t>
            </a:r>
            <a:r>
              <a:rPr lang="en-IN" sz="1600" i="0" dirty="0">
                <a:solidFill>
                  <a:srgbClr val="212121"/>
                </a:solidFill>
                <a:effectLst/>
                <a:latin typeface="+mj-lt"/>
              </a:rPr>
              <a:t> C. Cardiotocography as a predictor of </a:t>
            </a:r>
            <a:r>
              <a:rPr lang="en-IN" sz="1600" i="0" dirty="0" err="1">
                <a:solidFill>
                  <a:srgbClr val="212121"/>
                </a:solidFill>
                <a:effectLst/>
                <a:latin typeface="+mj-lt"/>
              </a:rPr>
              <a:t>fetal</a:t>
            </a:r>
            <a:r>
              <a:rPr lang="en-IN" sz="1600" i="0" dirty="0">
                <a:solidFill>
                  <a:srgbClr val="212121"/>
                </a:solidFill>
                <a:effectLst/>
                <a:latin typeface="+mj-lt"/>
              </a:rPr>
              <a:t> outcome in women presenting with reduced </a:t>
            </a:r>
            <a:r>
              <a:rPr lang="en-IN" sz="1600" i="0" dirty="0" err="1">
                <a:solidFill>
                  <a:srgbClr val="212121"/>
                </a:solidFill>
                <a:effectLst/>
                <a:latin typeface="+mj-lt"/>
              </a:rPr>
              <a:t>fetal</a:t>
            </a:r>
            <a:r>
              <a:rPr lang="en-IN" sz="1600" i="0" dirty="0">
                <a:solidFill>
                  <a:srgbClr val="212121"/>
                </a:solidFill>
                <a:effectLst/>
                <a:latin typeface="+mj-lt"/>
              </a:rPr>
              <a:t> movement. Eur J </a:t>
            </a:r>
            <a:r>
              <a:rPr lang="en-IN" sz="1600" i="0" dirty="0" err="1">
                <a:solidFill>
                  <a:srgbClr val="212121"/>
                </a:solidFill>
                <a:effectLst/>
                <a:latin typeface="+mj-lt"/>
              </a:rPr>
              <a:t>Obstet</a:t>
            </a:r>
            <a:r>
              <a:rPr lang="en-IN" sz="160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N" sz="1600" i="0" dirty="0" err="1">
                <a:solidFill>
                  <a:srgbClr val="212121"/>
                </a:solidFill>
                <a:effectLst/>
                <a:latin typeface="+mj-lt"/>
              </a:rPr>
              <a:t>Gynecol</a:t>
            </a:r>
            <a:r>
              <a:rPr lang="en-IN" sz="160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N" sz="1600" i="0" dirty="0" err="1">
                <a:solidFill>
                  <a:srgbClr val="212121"/>
                </a:solidFill>
                <a:effectLst/>
                <a:latin typeface="+mj-lt"/>
              </a:rPr>
              <a:t>Reprod</a:t>
            </a:r>
            <a:r>
              <a:rPr lang="en-IN" sz="1600" i="0" dirty="0">
                <a:solidFill>
                  <a:srgbClr val="212121"/>
                </a:solidFill>
                <a:effectLst/>
                <a:latin typeface="+mj-lt"/>
              </a:rPr>
              <a:t> Biol. 2011 Nov;159(1):57-61. </a:t>
            </a:r>
            <a:r>
              <a:rPr lang="en-IN" sz="1600" i="0" dirty="0" err="1">
                <a:solidFill>
                  <a:srgbClr val="212121"/>
                </a:solidFill>
                <a:effectLst/>
                <a:latin typeface="+mj-lt"/>
              </a:rPr>
              <a:t>doi</a:t>
            </a:r>
            <a:r>
              <a:rPr lang="en-IN" sz="1600" i="0" dirty="0">
                <a:solidFill>
                  <a:srgbClr val="212121"/>
                </a:solidFill>
                <a:effectLst/>
                <a:latin typeface="+mj-lt"/>
              </a:rPr>
              <a:t>: 10.1016/j.ejogrb.2011.07.002. </a:t>
            </a:r>
            <a:r>
              <a:rPr lang="en-IN" sz="1600" i="0" dirty="0" err="1">
                <a:solidFill>
                  <a:srgbClr val="212121"/>
                </a:solidFill>
                <a:effectLst/>
                <a:latin typeface="+mj-lt"/>
              </a:rPr>
              <a:t>Epub</a:t>
            </a:r>
            <a:r>
              <a:rPr lang="en-IN" sz="1600" i="0" dirty="0">
                <a:solidFill>
                  <a:srgbClr val="212121"/>
                </a:solidFill>
                <a:effectLst/>
                <a:latin typeface="+mj-lt"/>
              </a:rPr>
              <a:t> 2011 Sep 6. PMID: 21899943.</a:t>
            </a:r>
          </a:p>
          <a:p>
            <a:pPr>
              <a:lnSpc>
                <a:spcPct val="150000"/>
              </a:lnSpc>
            </a:pPr>
            <a:endParaRPr lang="en-IN" sz="500" i="0" dirty="0">
              <a:solidFill>
                <a:srgbClr val="212121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+mj-lt"/>
              </a:rPr>
              <a:t>Ayres de Campos et al. (2000) </a:t>
            </a:r>
            <a:r>
              <a:rPr lang="en-IN" sz="1600" i="0" dirty="0" err="1">
                <a:effectLst/>
                <a:latin typeface="+mj-lt"/>
              </a:rPr>
              <a:t>SisPorto</a:t>
            </a:r>
            <a:r>
              <a:rPr lang="en-IN" sz="1600" i="0" dirty="0">
                <a:effectLst/>
                <a:latin typeface="+mj-lt"/>
              </a:rPr>
              <a:t> 2.0 A Program for Automated Analysis of </a:t>
            </a:r>
            <a:r>
              <a:rPr lang="en-IN" sz="1600" i="0" dirty="0" err="1">
                <a:effectLst/>
                <a:latin typeface="+mj-lt"/>
              </a:rPr>
              <a:t>Cardiotocograms</a:t>
            </a:r>
            <a:r>
              <a:rPr lang="en-IN" sz="1600" i="0" dirty="0">
                <a:effectLst/>
                <a:latin typeface="+mj-lt"/>
              </a:rPr>
              <a:t>. J </a:t>
            </a:r>
            <a:r>
              <a:rPr lang="en-IN" sz="1600" i="0" dirty="0" err="1">
                <a:effectLst/>
                <a:latin typeface="+mj-lt"/>
              </a:rPr>
              <a:t>Matern</a:t>
            </a:r>
            <a:r>
              <a:rPr lang="en-IN" sz="1600" i="0" dirty="0">
                <a:effectLst/>
                <a:latin typeface="+mj-lt"/>
              </a:rPr>
              <a:t> </a:t>
            </a:r>
            <a:r>
              <a:rPr lang="en-IN" sz="1600" i="0" dirty="0" err="1">
                <a:effectLst/>
                <a:latin typeface="+mj-lt"/>
              </a:rPr>
              <a:t>Fetal</a:t>
            </a:r>
            <a:r>
              <a:rPr lang="en-IN" sz="1600" i="0" dirty="0">
                <a:effectLst/>
                <a:latin typeface="+mj-lt"/>
              </a:rPr>
              <a:t> Med 5:311-318 </a:t>
            </a:r>
          </a:p>
          <a:p>
            <a:pPr>
              <a:lnSpc>
                <a:spcPct val="150000"/>
              </a:lnSpc>
            </a:pPr>
            <a:endParaRPr lang="en-US" sz="500" dirty="0">
              <a:solidFill>
                <a:srgbClr val="21212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121"/>
                </a:solidFill>
                <a:effectLst/>
                <a:latin typeface="+mj-lt"/>
              </a:rPr>
              <a:t>Data retrieve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d from https://www.kaggle.com/andrewmvd/fetal-health-classification</a:t>
            </a:r>
            <a:endParaRPr lang="en-IN" sz="1600" i="0" dirty="0">
              <a:solidFill>
                <a:srgbClr val="21212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34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63"/>
          <p:cNvGrpSpPr/>
          <p:nvPr/>
        </p:nvGrpSpPr>
        <p:grpSpPr>
          <a:xfrm>
            <a:off x="4325258" y="1544068"/>
            <a:ext cx="3541500" cy="3769801"/>
            <a:chOff x="4325258" y="1229517"/>
            <a:chExt cx="3541500" cy="3769801"/>
          </a:xfrm>
        </p:grpSpPr>
        <p:sp>
          <p:nvSpPr>
            <p:cNvPr id="1169" name="Google Shape;1169;p63"/>
            <p:cNvSpPr/>
            <p:nvPr/>
          </p:nvSpPr>
          <p:spPr>
            <a:xfrm>
              <a:off x="4792319" y="2392018"/>
              <a:ext cx="2607300" cy="2607300"/>
            </a:xfrm>
            <a:prstGeom prst="diamond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63"/>
            <p:cNvSpPr/>
            <p:nvPr/>
          </p:nvSpPr>
          <p:spPr>
            <a:xfrm>
              <a:off x="4325258" y="1229517"/>
              <a:ext cx="3541500" cy="3541500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71" name="Google Shape;1171;p63"/>
          <p:cNvSpPr txBox="1">
            <a:spLocks noGrp="1"/>
          </p:cNvSpPr>
          <p:nvPr>
            <p:ph type="ctrTitle"/>
          </p:nvPr>
        </p:nvSpPr>
        <p:spPr>
          <a:xfrm>
            <a:off x="1524000" y="2674603"/>
            <a:ext cx="91440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US" sz="7200" b="1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41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539" name="Google Shape;539;p41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41" name="Google Shape;541;p41"/>
          <p:cNvSpPr txBox="1">
            <a:spLocks noGrp="1"/>
          </p:cNvSpPr>
          <p:nvPr>
            <p:ph type="ctrTitle"/>
          </p:nvPr>
        </p:nvSpPr>
        <p:spPr>
          <a:xfrm>
            <a:off x="1524000" y="2674603"/>
            <a:ext cx="91440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US" sz="7200" b="1">
                <a:solidFill>
                  <a:schemeClr val="lt1"/>
                </a:solidFill>
              </a:rPr>
              <a:t>Problem Statement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624;p45">
            <a:extLst>
              <a:ext uri="{FF2B5EF4-FFF2-40B4-BE49-F238E27FC236}">
                <a16:creationId xmlns:a16="http://schemas.microsoft.com/office/drawing/2014/main" id="{F34574B4-61AB-4B1C-A6B9-91FFFBC17627}"/>
              </a:ext>
            </a:extLst>
          </p:cNvPr>
          <p:cNvCxnSpPr>
            <a:cxnSpLocks/>
          </p:cNvCxnSpPr>
          <p:nvPr/>
        </p:nvCxnSpPr>
        <p:spPr>
          <a:xfrm>
            <a:off x="7487845" y="578436"/>
            <a:ext cx="478543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" name="Google Shape;625;p45">
            <a:extLst>
              <a:ext uri="{FF2B5EF4-FFF2-40B4-BE49-F238E27FC236}">
                <a16:creationId xmlns:a16="http://schemas.microsoft.com/office/drawing/2014/main" id="{3AF2112E-1AC9-42CD-9128-5553801E3FB0}"/>
              </a:ext>
            </a:extLst>
          </p:cNvPr>
          <p:cNvSpPr txBox="1"/>
          <p:nvPr/>
        </p:nvSpPr>
        <p:spPr>
          <a:xfrm>
            <a:off x="167640" y="180340"/>
            <a:ext cx="117348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Domain</a:t>
            </a: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" name="Google Shape;626;p45">
            <a:extLst>
              <a:ext uri="{FF2B5EF4-FFF2-40B4-BE49-F238E27FC236}">
                <a16:creationId xmlns:a16="http://schemas.microsoft.com/office/drawing/2014/main" id="{0C3D5A76-35ED-4E69-884B-DB0E39AF2D69}"/>
              </a:ext>
            </a:extLst>
          </p:cNvPr>
          <p:cNvCxnSpPr>
            <a:cxnSpLocks/>
          </p:cNvCxnSpPr>
          <p:nvPr/>
        </p:nvCxnSpPr>
        <p:spPr>
          <a:xfrm>
            <a:off x="-60960" y="563538"/>
            <a:ext cx="464312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1026" name="Picture 2" descr="Cardiotocography (CTG)">
            <a:extLst>
              <a:ext uri="{FF2B5EF4-FFF2-40B4-BE49-F238E27FC236}">
                <a16:creationId xmlns:a16="http://schemas.microsoft.com/office/drawing/2014/main" id="{974E6DD2-B33E-4D53-82D8-9C072375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88" y="955840"/>
            <a:ext cx="3177752" cy="346375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ACD7F-AF22-40B6-A777-F96785257518}"/>
              </a:ext>
            </a:extLst>
          </p:cNvPr>
          <p:cNvSpPr txBox="1"/>
          <p:nvPr/>
        </p:nvSpPr>
        <p:spPr>
          <a:xfrm>
            <a:off x="8724688" y="4602480"/>
            <a:ext cx="3177752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Cardiotocograms (CTGs</a:t>
            </a:r>
            <a:r>
              <a:rPr lang="en-IN" sz="20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) </a:t>
            </a: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586C3-D28B-49B5-8E59-74F462A62BA2}"/>
              </a:ext>
            </a:extLst>
          </p:cNvPr>
          <p:cNvSpPr txBox="1"/>
          <p:nvPr/>
        </p:nvSpPr>
        <p:spPr>
          <a:xfrm>
            <a:off x="167640" y="1087120"/>
            <a:ext cx="828548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AIM: </a:t>
            </a:r>
            <a:r>
              <a:rPr lang="en-US" sz="1600" dirty="0"/>
              <a:t>The project aims to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reduce the fetal and maternal mortality rate </a:t>
            </a:r>
            <a:r>
              <a:rPr lang="en-US" sz="1600" dirty="0"/>
              <a:t>by examining fetal health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using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Cardiotocograms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(CTGs).  </a:t>
            </a:r>
            <a:r>
              <a:rPr lang="en-US" sz="1600" dirty="0"/>
              <a:t>CTGs evaluate fetal health based on parameters like uterine contractions, fetal movement, decelerations etc</a:t>
            </a:r>
            <a:r>
              <a:rPr lang="en-US" sz="1800" dirty="0"/>
              <a:t>. </a:t>
            </a:r>
            <a:r>
              <a:rPr lang="en-US" sz="1600" dirty="0"/>
              <a:t>A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multiclass classification model</a:t>
            </a:r>
            <a:r>
              <a:rPr lang="en-US" sz="1600" dirty="0"/>
              <a:t> that can predict fetal health based on these features beforehand will give will give the doctor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enough time to take necessary actions </a:t>
            </a:r>
            <a:r>
              <a:rPr lang="en-US" sz="1600" dirty="0"/>
              <a:t>and prevent death of newborns and their mothers.</a:t>
            </a:r>
            <a:endParaRPr lang="en-IN" sz="18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F4E6D9-4357-4FF0-9AE5-7A61CC32F5FD}"/>
              </a:ext>
            </a:extLst>
          </p:cNvPr>
          <p:cNvCxnSpPr>
            <a:cxnSpLocks/>
          </p:cNvCxnSpPr>
          <p:nvPr/>
        </p:nvCxnSpPr>
        <p:spPr>
          <a:xfrm flipH="1">
            <a:off x="1645920" y="2687558"/>
            <a:ext cx="1173481" cy="2114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D79013-8868-4E2E-A0C2-C881AF4B0FF1}"/>
              </a:ext>
            </a:extLst>
          </p:cNvPr>
          <p:cNvCxnSpPr>
            <a:cxnSpLocks/>
          </p:cNvCxnSpPr>
          <p:nvPr/>
        </p:nvCxnSpPr>
        <p:spPr>
          <a:xfrm>
            <a:off x="4744720" y="2687558"/>
            <a:ext cx="0" cy="209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07E069-1752-4AE6-974F-1F70012E9AD0}"/>
              </a:ext>
            </a:extLst>
          </p:cNvPr>
          <p:cNvCxnSpPr>
            <a:cxnSpLocks/>
          </p:cNvCxnSpPr>
          <p:nvPr/>
        </p:nvCxnSpPr>
        <p:spPr>
          <a:xfrm>
            <a:off x="6474323" y="2695594"/>
            <a:ext cx="1127685" cy="1969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AE3D6C-9CBD-4C55-B8E6-F3940C92D219}"/>
              </a:ext>
            </a:extLst>
          </p:cNvPr>
          <p:cNvSpPr txBox="1"/>
          <p:nvPr/>
        </p:nvSpPr>
        <p:spPr>
          <a:xfrm>
            <a:off x="332778" y="4843175"/>
            <a:ext cx="2847301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Simple and fast method to use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FCBE2C-9DBC-4B17-8046-DF9184AEA28F}"/>
              </a:ext>
            </a:extLst>
          </p:cNvPr>
          <p:cNvSpPr txBox="1"/>
          <p:nvPr/>
        </p:nvSpPr>
        <p:spPr>
          <a:xfrm>
            <a:off x="3627120" y="4842282"/>
            <a:ext cx="2357108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Can be made vastly available.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94D4A-A959-4CA3-A580-DDCD00088E60}"/>
              </a:ext>
            </a:extLst>
          </p:cNvPr>
          <p:cNvSpPr txBox="1"/>
          <p:nvPr/>
        </p:nvSpPr>
        <p:spPr>
          <a:xfrm>
            <a:off x="6286277" y="4782458"/>
            <a:ext cx="2438411" cy="83099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Can be applied in low-resource settings where mortality rate is high.</a:t>
            </a:r>
            <a:endParaRPr lang="en-IN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C6A39E-367B-4AAA-B54E-001ED4D1CF85}"/>
              </a:ext>
            </a:extLst>
          </p:cNvPr>
          <p:cNvSpPr/>
          <p:nvPr/>
        </p:nvSpPr>
        <p:spPr>
          <a:xfrm>
            <a:off x="1471734" y="555813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679641-7083-49AE-BA28-7A22A6EF2C3E}"/>
              </a:ext>
            </a:extLst>
          </p:cNvPr>
          <p:cNvSpPr/>
          <p:nvPr/>
        </p:nvSpPr>
        <p:spPr>
          <a:xfrm>
            <a:off x="4358214" y="555813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4A3517-0FA2-43DE-BA9A-31D59983BE84}"/>
              </a:ext>
            </a:extLst>
          </p:cNvPr>
          <p:cNvSpPr/>
          <p:nvPr/>
        </p:nvSpPr>
        <p:spPr>
          <a:xfrm>
            <a:off x="7375949" y="555813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74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46"/>
          <p:cNvGrpSpPr/>
          <p:nvPr/>
        </p:nvGrpSpPr>
        <p:grpSpPr>
          <a:xfrm>
            <a:off x="4325258" y="1544068"/>
            <a:ext cx="3541500" cy="3769801"/>
            <a:chOff x="4325258" y="1229517"/>
            <a:chExt cx="3541500" cy="3769801"/>
          </a:xfrm>
        </p:grpSpPr>
        <p:sp>
          <p:nvSpPr>
            <p:cNvPr id="648" name="Google Shape;648;p46"/>
            <p:cNvSpPr/>
            <p:nvPr/>
          </p:nvSpPr>
          <p:spPr>
            <a:xfrm>
              <a:off x="4792319" y="2392018"/>
              <a:ext cx="2607300" cy="2607300"/>
            </a:xfrm>
            <a:prstGeom prst="diamond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4325258" y="1229517"/>
              <a:ext cx="3541500" cy="3541500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50" name="Google Shape;650;p46"/>
          <p:cNvSpPr txBox="1">
            <a:spLocks noGrp="1"/>
          </p:cNvSpPr>
          <p:nvPr>
            <p:ph type="ctrTitle"/>
          </p:nvPr>
        </p:nvSpPr>
        <p:spPr>
          <a:xfrm>
            <a:off x="1524000" y="2674603"/>
            <a:ext cx="91440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US" sz="7200" b="1" dirty="0">
                <a:solidFill>
                  <a:schemeClr val="lt1"/>
                </a:solidFill>
              </a:rPr>
              <a:t>Dataset Description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624;p45">
            <a:extLst>
              <a:ext uri="{FF2B5EF4-FFF2-40B4-BE49-F238E27FC236}">
                <a16:creationId xmlns:a16="http://schemas.microsoft.com/office/drawing/2014/main" id="{F34574B4-61AB-4B1C-A6B9-91FFFBC17627}"/>
              </a:ext>
            </a:extLst>
          </p:cNvPr>
          <p:cNvCxnSpPr>
            <a:cxnSpLocks/>
          </p:cNvCxnSpPr>
          <p:nvPr/>
        </p:nvCxnSpPr>
        <p:spPr>
          <a:xfrm>
            <a:off x="7609765" y="568276"/>
            <a:ext cx="478543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" name="Google Shape;625;p45">
            <a:extLst>
              <a:ext uri="{FF2B5EF4-FFF2-40B4-BE49-F238E27FC236}">
                <a16:creationId xmlns:a16="http://schemas.microsoft.com/office/drawing/2014/main" id="{3AF2112E-1AC9-42CD-9128-5553801E3FB0}"/>
              </a:ext>
            </a:extLst>
          </p:cNvPr>
          <p:cNvSpPr txBox="1"/>
          <p:nvPr/>
        </p:nvSpPr>
        <p:spPr>
          <a:xfrm>
            <a:off x="167640" y="180340"/>
            <a:ext cx="117348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r>
              <a:rPr lang="en-US" sz="2800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Description</a:t>
            </a:r>
            <a:endParaRPr lang="en-US"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" name="Google Shape;626;p45">
            <a:extLst>
              <a:ext uri="{FF2B5EF4-FFF2-40B4-BE49-F238E27FC236}">
                <a16:creationId xmlns:a16="http://schemas.microsoft.com/office/drawing/2014/main" id="{0C3D5A76-35ED-4E69-884B-DB0E39AF2D69}"/>
              </a:ext>
            </a:extLst>
          </p:cNvPr>
          <p:cNvCxnSpPr>
            <a:cxnSpLocks/>
          </p:cNvCxnSpPr>
          <p:nvPr/>
        </p:nvCxnSpPr>
        <p:spPr>
          <a:xfrm>
            <a:off x="-254000" y="573698"/>
            <a:ext cx="464312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A460E4-5ECF-4915-802A-0221189CB74B}"/>
              </a:ext>
            </a:extLst>
          </p:cNvPr>
          <p:cNvSpPr txBox="1"/>
          <p:nvPr/>
        </p:nvSpPr>
        <p:spPr>
          <a:xfrm>
            <a:off x="1254760" y="1420852"/>
            <a:ext cx="3357880" cy="4939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Baseline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ccelerations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etal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U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terine contractions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Li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ght decelerations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Severe decelerations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Prolonged decelerations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Abnormal short term </a:t>
            </a: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V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ean value of short term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Percentage of time with abnormal long term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ean value of long term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istogram width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istogram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Histogram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istogram number of peaks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istogram number of zeroes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istogram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istogram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istogram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Histogram tendency </a:t>
            </a:r>
            <a:endParaRPr lang="en-IN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C84F5-585B-4A4D-A518-71DDDF309354}"/>
              </a:ext>
            </a:extLst>
          </p:cNvPr>
          <p:cNvSpPr txBox="1"/>
          <p:nvPr/>
        </p:nvSpPr>
        <p:spPr>
          <a:xfrm>
            <a:off x="1229360" y="1006640"/>
            <a:ext cx="3403600" cy="31415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2126 records of 21 features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D44AF-0558-46ED-9B5C-1C807CA58659}"/>
              </a:ext>
            </a:extLst>
          </p:cNvPr>
          <p:cNvCxnSpPr>
            <a:cxnSpLocks/>
          </p:cNvCxnSpPr>
          <p:nvPr/>
        </p:nvCxnSpPr>
        <p:spPr>
          <a:xfrm flipV="1">
            <a:off x="4612640" y="2033484"/>
            <a:ext cx="3149600" cy="1026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13C6E3-76A2-4F0E-B1AA-BA946A9F6EFE}"/>
              </a:ext>
            </a:extLst>
          </p:cNvPr>
          <p:cNvCxnSpPr>
            <a:cxnSpLocks/>
          </p:cNvCxnSpPr>
          <p:nvPr/>
        </p:nvCxnSpPr>
        <p:spPr>
          <a:xfrm flipV="1">
            <a:off x="4632960" y="3576321"/>
            <a:ext cx="3251200" cy="81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5D788-9CB3-4D61-89F0-FC2626095EF1}"/>
              </a:ext>
            </a:extLst>
          </p:cNvPr>
          <p:cNvCxnSpPr>
            <a:cxnSpLocks/>
          </p:cNvCxnSpPr>
          <p:nvPr/>
        </p:nvCxnSpPr>
        <p:spPr>
          <a:xfrm>
            <a:off x="4612640" y="4370540"/>
            <a:ext cx="3342640" cy="633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7F6D80-E849-48F1-A83C-E53B7678492E}"/>
              </a:ext>
            </a:extLst>
          </p:cNvPr>
          <p:cNvSpPr txBox="1"/>
          <p:nvPr/>
        </p:nvSpPr>
        <p:spPr>
          <a:xfrm>
            <a:off x="7843520" y="1849120"/>
            <a:ext cx="249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NORMAL (Class 1)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28DC4-809B-42FB-BC10-9D811964A652}"/>
              </a:ext>
            </a:extLst>
          </p:cNvPr>
          <p:cNvSpPr txBox="1"/>
          <p:nvPr/>
        </p:nvSpPr>
        <p:spPr>
          <a:xfrm>
            <a:off x="7894320" y="337312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SUSPECT (Class 2)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F84E7C-69F4-4FE5-8AC9-33ACB5047655}"/>
              </a:ext>
            </a:extLst>
          </p:cNvPr>
          <p:cNvSpPr txBox="1"/>
          <p:nvPr/>
        </p:nvSpPr>
        <p:spPr>
          <a:xfrm>
            <a:off x="7985760" y="4826000"/>
            <a:ext cx="266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PATHOLOGICAL (Class 3)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EFE55-E057-49F8-9C89-611D1F941480}"/>
              </a:ext>
            </a:extLst>
          </p:cNvPr>
          <p:cNvCxnSpPr>
            <a:cxnSpLocks/>
          </p:cNvCxnSpPr>
          <p:nvPr/>
        </p:nvCxnSpPr>
        <p:spPr>
          <a:xfrm>
            <a:off x="10881360" y="1564640"/>
            <a:ext cx="0" cy="426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57D0DF-BC76-4844-879B-194647B569D3}"/>
              </a:ext>
            </a:extLst>
          </p:cNvPr>
          <p:cNvCxnSpPr/>
          <p:nvPr/>
        </p:nvCxnSpPr>
        <p:spPr>
          <a:xfrm>
            <a:off x="9855200" y="1544320"/>
            <a:ext cx="105664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2C9B86-9FB2-435C-997B-BECD35A45A73}"/>
              </a:ext>
            </a:extLst>
          </p:cNvPr>
          <p:cNvCxnSpPr/>
          <p:nvPr/>
        </p:nvCxnSpPr>
        <p:spPr>
          <a:xfrm>
            <a:off x="9845040" y="5821680"/>
            <a:ext cx="105664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F72874E-7A5C-4631-B040-C11CED7D800C}"/>
              </a:ext>
            </a:extLst>
          </p:cNvPr>
          <p:cNvSpPr txBox="1"/>
          <p:nvPr/>
        </p:nvSpPr>
        <p:spPr>
          <a:xfrm>
            <a:off x="11068411" y="1747519"/>
            <a:ext cx="615553" cy="39827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US" sz="2800" dirty="0"/>
              <a:t>THREE CLASSES</a:t>
            </a:r>
            <a:endParaRPr lang="en-IN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92AA91-22C5-4431-B6EC-6E6F1CD26E1B}"/>
              </a:ext>
            </a:extLst>
          </p:cNvPr>
          <p:cNvSpPr txBox="1"/>
          <p:nvPr/>
        </p:nvSpPr>
        <p:spPr>
          <a:xfrm>
            <a:off x="674192" y="1420852"/>
            <a:ext cx="430887" cy="493981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Results from </a:t>
            </a:r>
            <a:r>
              <a:rPr lang="en-US" sz="1600" b="1" dirty="0" err="1">
                <a:solidFill>
                  <a:schemeClr val="bg1"/>
                </a:solidFill>
              </a:rPr>
              <a:t>Cardiotocograms</a:t>
            </a:r>
            <a:r>
              <a:rPr lang="en-US" sz="1600" b="1" dirty="0">
                <a:solidFill>
                  <a:schemeClr val="bg1"/>
                </a:solidFill>
              </a:rPr>
              <a:t> (CTGs) exams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E12D4-7F56-4112-9F85-143AE8140A39}"/>
              </a:ext>
            </a:extLst>
          </p:cNvPr>
          <p:cNvSpPr txBox="1"/>
          <p:nvPr/>
        </p:nvSpPr>
        <p:spPr>
          <a:xfrm>
            <a:off x="0" y="6525278"/>
            <a:ext cx="12092940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N" sz="1050" i="0" dirty="0">
                <a:effectLst/>
                <a:latin typeface="+mj-lt"/>
              </a:rPr>
              <a:t>Ayres de Campos et al. (2000) </a:t>
            </a:r>
            <a:r>
              <a:rPr lang="en-IN" sz="1050" i="0" dirty="0" err="1">
                <a:effectLst/>
                <a:latin typeface="+mj-lt"/>
              </a:rPr>
              <a:t>SisPorto</a:t>
            </a:r>
            <a:r>
              <a:rPr lang="en-IN" sz="1050" i="0" dirty="0">
                <a:effectLst/>
                <a:latin typeface="+mj-lt"/>
              </a:rPr>
              <a:t> 2.0 A Program for Automated Analysis of </a:t>
            </a:r>
            <a:r>
              <a:rPr lang="en-IN" sz="1050" i="0" dirty="0" err="1">
                <a:effectLst/>
                <a:latin typeface="+mj-lt"/>
              </a:rPr>
              <a:t>Cardiotocograms</a:t>
            </a:r>
            <a:r>
              <a:rPr lang="en-IN" sz="1050" i="0" dirty="0">
                <a:effectLst/>
                <a:latin typeface="+mj-lt"/>
              </a:rPr>
              <a:t>. J </a:t>
            </a:r>
            <a:r>
              <a:rPr lang="en-IN" sz="1050" i="0" dirty="0" err="1">
                <a:effectLst/>
                <a:latin typeface="+mj-lt"/>
              </a:rPr>
              <a:t>Matern</a:t>
            </a:r>
            <a:r>
              <a:rPr lang="en-IN" sz="1050" i="0" dirty="0">
                <a:effectLst/>
                <a:latin typeface="+mj-lt"/>
              </a:rPr>
              <a:t> </a:t>
            </a:r>
            <a:r>
              <a:rPr lang="en-IN" sz="1050" i="0" dirty="0" err="1">
                <a:effectLst/>
                <a:latin typeface="+mj-lt"/>
              </a:rPr>
              <a:t>Fetal</a:t>
            </a:r>
            <a:r>
              <a:rPr lang="en-IN" sz="1050" i="0" dirty="0">
                <a:effectLst/>
                <a:latin typeface="+mj-lt"/>
              </a:rPr>
              <a:t> Med 5:311-318 </a:t>
            </a:r>
          </a:p>
        </p:txBody>
      </p:sp>
    </p:spTree>
    <p:extLst>
      <p:ext uri="{BB962C8B-B14F-4D97-AF65-F5344CB8AC3E}">
        <p14:creationId xmlns:p14="http://schemas.microsoft.com/office/powerpoint/2010/main" val="88592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53"/>
          <p:cNvGrpSpPr/>
          <p:nvPr/>
        </p:nvGrpSpPr>
        <p:grpSpPr>
          <a:xfrm>
            <a:off x="4325258" y="1544068"/>
            <a:ext cx="3541500" cy="3769801"/>
            <a:chOff x="4325258" y="1229517"/>
            <a:chExt cx="3541500" cy="3769801"/>
          </a:xfrm>
        </p:grpSpPr>
        <p:sp>
          <p:nvSpPr>
            <p:cNvPr id="891" name="Google Shape;891;p53"/>
            <p:cNvSpPr/>
            <p:nvPr/>
          </p:nvSpPr>
          <p:spPr>
            <a:xfrm>
              <a:off x="4792319" y="2392018"/>
              <a:ext cx="2607300" cy="2607300"/>
            </a:xfrm>
            <a:prstGeom prst="diamond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4325258" y="1229517"/>
              <a:ext cx="3541500" cy="3541500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93" name="Google Shape;893;p53"/>
          <p:cNvSpPr txBox="1">
            <a:spLocks noGrp="1"/>
          </p:cNvSpPr>
          <p:nvPr>
            <p:ph type="ctrTitle"/>
          </p:nvPr>
        </p:nvSpPr>
        <p:spPr>
          <a:xfrm>
            <a:off x="1524000" y="2674603"/>
            <a:ext cx="91440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US" sz="7200" b="1" dirty="0">
                <a:solidFill>
                  <a:schemeClr val="lt1"/>
                </a:solidFill>
              </a:rPr>
              <a:t>Methodology</a:t>
            </a:r>
            <a:endParaRPr sz="72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8" name="Google Shape;948;p57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949" name="Google Shape;949;p57"/>
          <p:cNvSpPr txBox="1"/>
          <p:nvPr/>
        </p:nvSpPr>
        <p:spPr>
          <a:xfrm>
            <a:off x="4325440" y="305388"/>
            <a:ext cx="3456600" cy="41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 Followed</a:t>
            </a: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50" name="Google Shape;950;p57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951" name="Google Shape;951;p57"/>
          <p:cNvSpPr/>
          <p:nvPr/>
        </p:nvSpPr>
        <p:spPr>
          <a:xfrm rot="5400000">
            <a:off x="-870941" y="2600034"/>
            <a:ext cx="4568371" cy="2118761"/>
          </a:xfrm>
          <a:prstGeom prst="trapezoid">
            <a:avLst>
              <a:gd name="adj" fmla="val 25000"/>
            </a:avLst>
          </a:prstGeom>
          <a:solidFill>
            <a:srgbClr val="0C8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2" name="Google Shape;952;p57"/>
          <p:cNvSpPr/>
          <p:nvPr/>
        </p:nvSpPr>
        <p:spPr>
          <a:xfrm rot="5400000">
            <a:off x="1679765" y="2520929"/>
            <a:ext cx="4336200" cy="2044800"/>
          </a:xfrm>
          <a:prstGeom prst="trapezoid">
            <a:avLst>
              <a:gd name="adj" fmla="val 25000"/>
            </a:avLst>
          </a:prstGeom>
          <a:solidFill>
            <a:srgbClr val="CA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3" name="Google Shape;953;p57"/>
          <p:cNvSpPr/>
          <p:nvPr/>
        </p:nvSpPr>
        <p:spPr>
          <a:xfrm rot="5400000">
            <a:off x="4049764" y="2520929"/>
            <a:ext cx="4336200" cy="2044800"/>
          </a:xfrm>
          <a:prstGeom prst="trapezoid">
            <a:avLst>
              <a:gd name="adj" fmla="val 25000"/>
            </a:avLst>
          </a:prstGeom>
          <a:solidFill>
            <a:srgbClr val="0C8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4" name="Google Shape;954;p57"/>
          <p:cNvSpPr/>
          <p:nvPr/>
        </p:nvSpPr>
        <p:spPr>
          <a:xfrm rot="5400000">
            <a:off x="6389281" y="2478833"/>
            <a:ext cx="4336200" cy="2044800"/>
          </a:xfrm>
          <a:prstGeom prst="trapezoid">
            <a:avLst>
              <a:gd name="adj" fmla="val 25000"/>
            </a:avLst>
          </a:prstGeom>
          <a:solidFill>
            <a:srgbClr val="CA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5" name="Google Shape;955;p57"/>
          <p:cNvSpPr/>
          <p:nvPr/>
        </p:nvSpPr>
        <p:spPr>
          <a:xfrm>
            <a:off x="578217" y="2587224"/>
            <a:ext cx="1613144" cy="46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Standardization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7"/>
          <p:cNvSpPr/>
          <p:nvPr/>
        </p:nvSpPr>
        <p:spPr>
          <a:xfrm>
            <a:off x="3000250" y="2642720"/>
            <a:ext cx="1736673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Exploratory Data Analysis (EDA)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7"/>
          <p:cNvSpPr/>
          <p:nvPr/>
        </p:nvSpPr>
        <p:spPr>
          <a:xfrm>
            <a:off x="5288280" y="2537207"/>
            <a:ext cx="1761099" cy="53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Predictive Model Building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7"/>
          <p:cNvSpPr/>
          <p:nvPr/>
        </p:nvSpPr>
        <p:spPr>
          <a:xfrm>
            <a:off x="7591040" y="2734159"/>
            <a:ext cx="1934564" cy="60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Parameter Tuning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2" name="Google Shape;962;p57" descr="Icon of abacus. "/>
          <p:cNvGrpSpPr/>
          <p:nvPr/>
        </p:nvGrpSpPr>
        <p:grpSpPr>
          <a:xfrm>
            <a:off x="8178801" y="2026920"/>
            <a:ext cx="569864" cy="499247"/>
            <a:chOff x="877888" y="771525"/>
            <a:chExt cx="287338" cy="287339"/>
          </a:xfrm>
        </p:grpSpPr>
        <p:sp>
          <p:nvSpPr>
            <p:cNvPr id="963" name="Google Shape;963;p57"/>
            <p:cNvSpPr/>
            <p:nvPr/>
          </p:nvSpPr>
          <p:spPr>
            <a:xfrm>
              <a:off x="877888" y="771525"/>
              <a:ext cx="61913" cy="287339"/>
            </a:xfrm>
            <a:custGeom>
              <a:avLst/>
              <a:gdLst/>
              <a:ahLst/>
              <a:cxnLst/>
              <a:rect l="l" t="t" r="r" b="b"/>
              <a:pathLst>
                <a:path w="196" h="903" extrusionOk="0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1027113" y="771525"/>
              <a:ext cx="66675" cy="287339"/>
            </a:xfrm>
            <a:custGeom>
              <a:avLst/>
              <a:gdLst/>
              <a:ahLst/>
              <a:cxnLst/>
              <a:rect l="l" t="t" r="r" b="b"/>
              <a:pathLst>
                <a:path w="211" h="903" extrusionOk="0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949325" y="771525"/>
              <a:ext cx="68263" cy="287339"/>
            </a:xfrm>
            <a:custGeom>
              <a:avLst/>
              <a:gdLst/>
              <a:ahLst/>
              <a:cxnLst/>
              <a:rect l="l" t="t" r="r" b="b"/>
              <a:pathLst>
                <a:path w="211" h="903" extrusionOk="0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1103313" y="771525"/>
              <a:ext cx="61913" cy="287339"/>
            </a:xfrm>
            <a:custGeom>
              <a:avLst/>
              <a:gdLst/>
              <a:ahLst/>
              <a:cxnLst/>
              <a:rect l="l" t="t" r="r" b="b"/>
              <a:pathLst>
                <a:path w="195" h="903" extrusionOk="0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8" name="Google Shape;958;p57">
            <a:extLst>
              <a:ext uri="{FF2B5EF4-FFF2-40B4-BE49-F238E27FC236}">
                <a16:creationId xmlns:a16="http://schemas.microsoft.com/office/drawing/2014/main" id="{69FA8E80-D087-47FE-9C91-4EDE34618156}"/>
              </a:ext>
            </a:extLst>
          </p:cNvPr>
          <p:cNvSpPr/>
          <p:nvPr/>
        </p:nvSpPr>
        <p:spPr>
          <a:xfrm>
            <a:off x="10736760" y="2886560"/>
            <a:ext cx="13716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B2B PROPOSALS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962;p57" descr="Icon of abacus. ">
            <a:extLst>
              <a:ext uri="{FF2B5EF4-FFF2-40B4-BE49-F238E27FC236}">
                <a16:creationId xmlns:a16="http://schemas.microsoft.com/office/drawing/2014/main" id="{B26AD10D-331C-42DF-8987-6FD85C281C6C}"/>
              </a:ext>
            </a:extLst>
          </p:cNvPr>
          <p:cNvGrpSpPr/>
          <p:nvPr/>
        </p:nvGrpSpPr>
        <p:grpSpPr>
          <a:xfrm>
            <a:off x="11231337" y="2296119"/>
            <a:ext cx="382447" cy="382448"/>
            <a:chOff x="877888" y="771525"/>
            <a:chExt cx="287338" cy="287339"/>
          </a:xfrm>
        </p:grpSpPr>
        <p:sp>
          <p:nvSpPr>
            <p:cNvPr id="30" name="Google Shape;963;p57">
              <a:extLst>
                <a:ext uri="{FF2B5EF4-FFF2-40B4-BE49-F238E27FC236}">
                  <a16:creationId xmlns:a16="http://schemas.microsoft.com/office/drawing/2014/main" id="{B915A00A-5DB5-4B2B-8A71-86D0F4D353DB}"/>
                </a:ext>
              </a:extLst>
            </p:cNvPr>
            <p:cNvSpPr/>
            <p:nvPr/>
          </p:nvSpPr>
          <p:spPr>
            <a:xfrm>
              <a:off x="877888" y="771525"/>
              <a:ext cx="61913" cy="287339"/>
            </a:xfrm>
            <a:custGeom>
              <a:avLst/>
              <a:gdLst/>
              <a:ahLst/>
              <a:cxnLst/>
              <a:rect l="l" t="t" r="r" b="b"/>
              <a:pathLst>
                <a:path w="196" h="903" extrusionOk="0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964;p57">
              <a:extLst>
                <a:ext uri="{FF2B5EF4-FFF2-40B4-BE49-F238E27FC236}">
                  <a16:creationId xmlns:a16="http://schemas.microsoft.com/office/drawing/2014/main" id="{9FCA79B7-7F30-4DAE-BAE7-DDAD515E7894}"/>
                </a:ext>
              </a:extLst>
            </p:cNvPr>
            <p:cNvSpPr/>
            <p:nvPr/>
          </p:nvSpPr>
          <p:spPr>
            <a:xfrm>
              <a:off x="1027113" y="771525"/>
              <a:ext cx="66675" cy="287339"/>
            </a:xfrm>
            <a:custGeom>
              <a:avLst/>
              <a:gdLst/>
              <a:ahLst/>
              <a:cxnLst/>
              <a:rect l="l" t="t" r="r" b="b"/>
              <a:pathLst>
                <a:path w="211" h="903" extrusionOk="0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965;p57">
              <a:extLst>
                <a:ext uri="{FF2B5EF4-FFF2-40B4-BE49-F238E27FC236}">
                  <a16:creationId xmlns:a16="http://schemas.microsoft.com/office/drawing/2014/main" id="{D51A02F1-6019-4BBF-9498-2AB5301F45E0}"/>
                </a:ext>
              </a:extLst>
            </p:cNvPr>
            <p:cNvSpPr/>
            <p:nvPr/>
          </p:nvSpPr>
          <p:spPr>
            <a:xfrm>
              <a:off x="949325" y="771525"/>
              <a:ext cx="68263" cy="287339"/>
            </a:xfrm>
            <a:custGeom>
              <a:avLst/>
              <a:gdLst/>
              <a:ahLst/>
              <a:cxnLst/>
              <a:rect l="l" t="t" r="r" b="b"/>
              <a:pathLst>
                <a:path w="211" h="903" extrusionOk="0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966;p57">
              <a:extLst>
                <a:ext uri="{FF2B5EF4-FFF2-40B4-BE49-F238E27FC236}">
                  <a16:creationId xmlns:a16="http://schemas.microsoft.com/office/drawing/2014/main" id="{F16517BD-B7B9-4BE2-899D-CA63D0D825A7}"/>
                </a:ext>
              </a:extLst>
            </p:cNvPr>
            <p:cNvSpPr/>
            <p:nvPr/>
          </p:nvSpPr>
          <p:spPr>
            <a:xfrm>
              <a:off x="1103313" y="771525"/>
              <a:ext cx="61913" cy="287339"/>
            </a:xfrm>
            <a:custGeom>
              <a:avLst/>
              <a:gdLst/>
              <a:ahLst/>
              <a:cxnLst/>
              <a:rect l="l" t="t" r="r" b="b"/>
              <a:pathLst>
                <a:path w="195" h="903" extrusionOk="0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5" name="Google Shape;953;p57">
            <a:extLst>
              <a:ext uri="{FF2B5EF4-FFF2-40B4-BE49-F238E27FC236}">
                <a16:creationId xmlns:a16="http://schemas.microsoft.com/office/drawing/2014/main" id="{B15C9C2A-44E1-4095-AEAB-B6543AF70ACD}"/>
              </a:ext>
            </a:extLst>
          </p:cNvPr>
          <p:cNvSpPr/>
          <p:nvPr/>
        </p:nvSpPr>
        <p:spPr>
          <a:xfrm rot="5400000">
            <a:off x="8753844" y="2673329"/>
            <a:ext cx="4336200" cy="2044800"/>
          </a:xfrm>
          <a:prstGeom prst="trapezoid">
            <a:avLst>
              <a:gd name="adj" fmla="val 25000"/>
            </a:avLst>
          </a:prstGeom>
          <a:solidFill>
            <a:srgbClr val="0C8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" name="Google Shape;957;p57">
            <a:extLst>
              <a:ext uri="{FF2B5EF4-FFF2-40B4-BE49-F238E27FC236}">
                <a16:creationId xmlns:a16="http://schemas.microsoft.com/office/drawing/2014/main" id="{BCA0C633-B103-4DBC-9E7E-803B4147B081}"/>
              </a:ext>
            </a:extLst>
          </p:cNvPr>
          <p:cNvSpPr/>
          <p:nvPr/>
        </p:nvSpPr>
        <p:spPr>
          <a:xfrm>
            <a:off x="9932622" y="2689608"/>
            <a:ext cx="2011722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Quattrocento Sans"/>
                <a:sym typeface="Quattrocento Sans"/>
              </a:rPr>
              <a:t>Evaluation of results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2ADD2975-A174-4D4F-88C5-A9610CF9D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3154" y="1872154"/>
            <a:ext cx="704276" cy="704276"/>
          </a:xfrm>
          <a:prstGeom prst="rect">
            <a:avLst/>
          </a:prstGeom>
        </p:spPr>
      </p:pic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B7AEE3B6-2FA0-4038-B2EE-5620DDFEE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6480" y="1864360"/>
            <a:ext cx="670560" cy="67056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8D52B08-72E1-47DB-8028-375F04491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960" y="1894840"/>
            <a:ext cx="605669" cy="605669"/>
          </a:xfrm>
          <a:prstGeom prst="rect">
            <a:avLst/>
          </a:prstGeom>
        </p:spPr>
      </p:pic>
      <p:pic>
        <p:nvPicPr>
          <p:cNvPr id="9" name="Graphic 8" descr="Presentation with checklist">
            <a:extLst>
              <a:ext uri="{FF2B5EF4-FFF2-40B4-BE49-F238E27FC236}">
                <a16:creationId xmlns:a16="http://schemas.microsoft.com/office/drawing/2014/main" id="{12EAE71D-77FA-4FED-9D19-EE1B2D4448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8640" y="2026920"/>
            <a:ext cx="623590" cy="623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2811B1-F8B6-489B-A032-A3A4EA14AA37}"/>
              </a:ext>
            </a:extLst>
          </p:cNvPr>
          <p:cNvSpPr txBox="1"/>
          <p:nvPr/>
        </p:nvSpPr>
        <p:spPr>
          <a:xfrm>
            <a:off x="5245415" y="3230380"/>
            <a:ext cx="2061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Two classification algorithms : </a:t>
            </a:r>
            <a:r>
              <a:rPr lang="en-US" sz="1200" b="1" dirty="0">
                <a:solidFill>
                  <a:schemeClr val="bg1"/>
                </a:solidFill>
              </a:rPr>
              <a:t>KNN and Random Forest </a:t>
            </a:r>
            <a:r>
              <a:rPr lang="en-US" sz="1200" dirty="0">
                <a:solidFill>
                  <a:schemeClr val="bg1"/>
                </a:solidFill>
              </a:rPr>
              <a:t>were used for classification.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Among the two, </a:t>
            </a:r>
            <a:r>
              <a:rPr lang="en-US" sz="1200" b="1" dirty="0">
                <a:solidFill>
                  <a:schemeClr val="bg1"/>
                </a:solidFill>
              </a:rPr>
              <a:t>best model was selected </a:t>
            </a:r>
            <a:r>
              <a:rPr lang="en-US" sz="1200" dirty="0">
                <a:solidFill>
                  <a:schemeClr val="bg1"/>
                </a:solidFill>
              </a:rPr>
              <a:t>based on their efficiency to classify.</a:t>
            </a:r>
          </a:p>
          <a:p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3C6F3-B1B6-4F6E-B93F-27AB9FCE2BC3}"/>
              </a:ext>
            </a:extLst>
          </p:cNvPr>
          <p:cNvSpPr txBox="1"/>
          <p:nvPr/>
        </p:nvSpPr>
        <p:spPr>
          <a:xfrm>
            <a:off x="7680234" y="3219954"/>
            <a:ext cx="1721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bg1"/>
                </a:solidFill>
              </a:rPr>
              <a:t>GridSearchCV</a:t>
            </a:r>
            <a:r>
              <a:rPr lang="en-US" sz="1200" dirty="0">
                <a:solidFill>
                  <a:schemeClr val="bg1"/>
                </a:solidFill>
              </a:rPr>
              <a:t> was used to tune the parameters that will give the best possible score for each model.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64959-1C7C-4C39-849A-782B598E5907}"/>
              </a:ext>
            </a:extLst>
          </p:cNvPr>
          <p:cNvSpPr txBox="1"/>
          <p:nvPr/>
        </p:nvSpPr>
        <p:spPr>
          <a:xfrm>
            <a:off x="2876873" y="3282160"/>
            <a:ext cx="18712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Distribution</a:t>
            </a:r>
            <a:r>
              <a:rPr lang="en-US" sz="1200" dirty="0">
                <a:solidFill>
                  <a:schemeClr val="bg1"/>
                </a:solidFill>
              </a:rPr>
              <a:t> of features.</a:t>
            </a:r>
          </a:p>
          <a:p>
            <a:endParaRPr lang="en-US" sz="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Correlation</a:t>
            </a:r>
            <a:r>
              <a:rPr lang="en-US" sz="1200" dirty="0">
                <a:solidFill>
                  <a:schemeClr val="bg1"/>
                </a:solidFill>
              </a:rPr>
              <a:t> among the features.</a:t>
            </a:r>
          </a:p>
          <a:p>
            <a:endParaRPr lang="en-US" sz="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Statistical description </a:t>
            </a:r>
            <a:r>
              <a:rPr lang="en-US" sz="1200" dirty="0">
                <a:solidFill>
                  <a:schemeClr val="bg1"/>
                </a:solidFill>
              </a:rPr>
              <a:t>for the numerical variables.</a:t>
            </a:r>
          </a:p>
          <a:p>
            <a:endParaRPr lang="en-US" sz="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Data visualization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9175A-EE5E-4483-9935-2E4684D56021}"/>
              </a:ext>
            </a:extLst>
          </p:cNvPr>
          <p:cNvSpPr txBox="1"/>
          <p:nvPr/>
        </p:nvSpPr>
        <p:spPr>
          <a:xfrm>
            <a:off x="487681" y="3282160"/>
            <a:ext cx="18389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-apple-system"/>
              </a:rPr>
              <a:t>Using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-apple-system"/>
              </a:rPr>
              <a:t>sklearn.preprocessing.StandardScaler</a:t>
            </a:r>
            <a:endParaRPr lang="en-US" sz="12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en-US" sz="5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-apple-system"/>
              </a:rPr>
              <a:t>Standardized features by removing the mean and scaling to unit variance.</a:t>
            </a:r>
          </a:p>
          <a:p>
            <a:endParaRPr lang="en-US" sz="5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-apple-system"/>
              </a:rPr>
              <a:t>Thus, </a:t>
            </a:r>
            <a:r>
              <a:rPr lang="en-US" sz="1200" b="1" dirty="0">
                <a:solidFill>
                  <a:schemeClr val="bg1"/>
                </a:solidFill>
                <a:latin typeface="-apple-system"/>
              </a:rPr>
              <a:t>mean=0, S.D=1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A4326-A0B2-4986-AC27-CAD958245373}"/>
              </a:ext>
            </a:extLst>
          </p:cNvPr>
          <p:cNvSpPr txBox="1"/>
          <p:nvPr/>
        </p:nvSpPr>
        <p:spPr>
          <a:xfrm>
            <a:off x="9965938" y="2955365"/>
            <a:ext cx="18721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performance of each model was done </a:t>
            </a:r>
            <a:r>
              <a:rPr lang="en-US" sz="1200" b="1" dirty="0">
                <a:solidFill>
                  <a:schemeClr val="bg1"/>
                </a:solidFill>
              </a:rPr>
              <a:t>through confusion matrix and classification report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Parameters evaluated: </a:t>
            </a:r>
            <a:r>
              <a:rPr lang="en-US" sz="1200" dirty="0">
                <a:solidFill>
                  <a:schemeClr val="bg1"/>
                </a:solidFill>
              </a:rPr>
              <a:t>Accuracy, Precision, Recall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Identify </a:t>
            </a:r>
            <a:r>
              <a:rPr lang="en-US" sz="1200" b="1" dirty="0">
                <a:solidFill>
                  <a:schemeClr val="bg1"/>
                </a:solidFill>
              </a:rPr>
              <a:t>important features </a:t>
            </a:r>
            <a:r>
              <a:rPr lang="en-US" sz="1200" dirty="0">
                <a:solidFill>
                  <a:schemeClr val="bg1"/>
                </a:solidFill>
              </a:rPr>
              <a:t>that influence fetal health.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73E3BF6-0C9E-4961-8B94-72F7EEA9579A}"/>
              </a:ext>
            </a:extLst>
          </p:cNvPr>
          <p:cNvSpPr/>
          <p:nvPr/>
        </p:nvSpPr>
        <p:spPr>
          <a:xfrm>
            <a:off x="3000250" y="5943600"/>
            <a:ext cx="6579531" cy="53596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" grpId="0" animBg="1"/>
      <p:bldP spid="952" grpId="0" animBg="1"/>
      <p:bldP spid="953" grpId="0" animBg="1"/>
      <p:bldP spid="954" grpId="0" animBg="1"/>
      <p:bldP spid="955" grpId="0"/>
      <p:bldP spid="956" grpId="0"/>
      <p:bldP spid="957" grpId="0"/>
      <p:bldP spid="958" grpId="0"/>
      <p:bldP spid="35" grpId="0" animBg="1"/>
      <p:bldP spid="36" grpId="0"/>
      <p:bldP spid="10" grpId="0"/>
      <p:bldP spid="11" grpId="0"/>
      <p:bldP spid="12" grpId="0"/>
      <p:bldP spid="13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56"/>
          <p:cNvGrpSpPr/>
          <p:nvPr/>
        </p:nvGrpSpPr>
        <p:grpSpPr>
          <a:xfrm>
            <a:off x="4325258" y="1544068"/>
            <a:ext cx="3541500" cy="3769801"/>
            <a:chOff x="4325258" y="1229517"/>
            <a:chExt cx="3541500" cy="3769801"/>
          </a:xfrm>
        </p:grpSpPr>
        <p:sp>
          <p:nvSpPr>
            <p:cNvPr id="938" name="Google Shape;938;p56"/>
            <p:cNvSpPr/>
            <p:nvPr/>
          </p:nvSpPr>
          <p:spPr>
            <a:xfrm>
              <a:off x="4792319" y="2392018"/>
              <a:ext cx="2607300" cy="2607300"/>
            </a:xfrm>
            <a:prstGeom prst="diamond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4325258" y="1229517"/>
              <a:ext cx="3541500" cy="3541500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40" name="Google Shape;940;p56"/>
          <p:cNvSpPr txBox="1">
            <a:spLocks noGrp="1"/>
          </p:cNvSpPr>
          <p:nvPr>
            <p:ph type="ctrTitle"/>
          </p:nvPr>
        </p:nvSpPr>
        <p:spPr>
          <a:xfrm>
            <a:off x="1524000" y="2674603"/>
            <a:ext cx="91440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US" sz="7200" b="1" dirty="0">
                <a:solidFill>
                  <a:schemeClr val="lt1"/>
                </a:solidFill>
              </a:rPr>
              <a:t>Analysis of Results</a:t>
            </a:r>
            <a:endParaRPr sz="72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902</Words>
  <Application>Microsoft Office PowerPoint</Application>
  <PresentationFormat>Widescreen</PresentationFormat>
  <Paragraphs>147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Quattrocento Sans</vt:lpstr>
      <vt:lpstr>Century Gothic</vt:lpstr>
      <vt:lpstr>Barlow Semi Condensed SemiBold</vt:lpstr>
      <vt:lpstr>Calibri</vt:lpstr>
      <vt:lpstr>Roboto Condensed</vt:lpstr>
      <vt:lpstr>Fira Sans Extra Condensed Medium</vt:lpstr>
      <vt:lpstr>-apple-system</vt:lpstr>
      <vt:lpstr>Roboto Slab</vt:lpstr>
      <vt:lpstr>Muli</vt:lpstr>
      <vt:lpstr>Cambria Math</vt:lpstr>
      <vt:lpstr>Arial</vt:lpstr>
      <vt:lpstr>Roboto Condensed Light</vt:lpstr>
      <vt:lpstr>Times New Roman</vt:lpstr>
      <vt:lpstr>Office Theme</vt:lpstr>
      <vt:lpstr>Fetal Health Classification Final-Project Presentation</vt:lpstr>
      <vt:lpstr>PowerPoint Presentation</vt:lpstr>
      <vt:lpstr>Problem Statement</vt:lpstr>
      <vt:lpstr>PowerPoint Presentation</vt:lpstr>
      <vt:lpstr>Dataset Description</vt:lpstr>
      <vt:lpstr>PowerPoint Presentation</vt:lpstr>
      <vt:lpstr>Methodology</vt:lpstr>
      <vt:lpstr>PowerPoint Presentation</vt:lpstr>
      <vt:lpstr>Analysis of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PowerPoint Presentation</vt:lpstr>
      <vt:lpstr>PowerPoint Presentation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Fetal Health Classification Final-Project Presentation</dc:title>
  <dc:creator>Kritika</dc:creator>
  <cp:lastModifiedBy>KRITIKA GARG</cp:lastModifiedBy>
  <cp:revision>50</cp:revision>
  <dcterms:modified xsi:type="dcterms:W3CDTF">2020-12-13T14:21:26Z</dcterms:modified>
</cp:coreProperties>
</file>