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Default Extension="docx" ContentType="application/vnd.openxmlformats-officedocument.wordprocessingml.document"/>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6" r:id="rId6"/>
    <p:sldId id="269" r:id="rId7"/>
    <p:sldId id="265" r:id="rId8"/>
    <p:sldId id="263" r:id="rId9"/>
    <p:sldId id="264" r:id="rId10"/>
    <p:sldId id="267" r:id="rId11"/>
    <p:sldId id="268" r:id="rId12"/>
    <p:sldId id="271" r:id="rId13"/>
    <p:sldId id="27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73B6"/>
    <a:srgbClr val="FF66FF"/>
    <a:srgbClr val="FF66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2" autoAdjust="0"/>
    <p:restoredTop sz="94673" autoAdjust="0"/>
  </p:normalViewPr>
  <p:slideViewPr>
    <p:cSldViewPr>
      <p:cViewPr varScale="1">
        <p:scale>
          <a:sx n="112" d="100"/>
          <a:sy n="112" d="100"/>
        </p:scale>
        <p:origin x="-1075"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113112.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3"/>
  <c:chart>
    <c:plotArea>
      <c:layout>
        <c:manualLayout>
          <c:layoutTarget val="inner"/>
          <c:xMode val="edge"/>
          <c:yMode val="edge"/>
          <c:x val="0.33180203169048311"/>
          <c:y val="2.9982569455384855E-4"/>
          <c:w val="0.65189780570358424"/>
          <c:h val="0.74381792879916853"/>
        </c:manualLayout>
      </c:layout>
      <c:barChart>
        <c:barDir val="bar"/>
        <c:grouping val="stacked"/>
        <c:ser>
          <c:idx val="0"/>
          <c:order val="0"/>
          <c:tx>
            <c:strRef>
              <c:f>Sheet1!$B$1</c:f>
              <c:strCache>
                <c:ptCount val="1"/>
                <c:pt idx="0">
                  <c:v>Start</c:v>
                </c:pt>
              </c:strCache>
            </c:strRef>
          </c:tx>
          <c:spPr>
            <a:noFill/>
            <a:ln>
              <a:noFill/>
            </a:ln>
            <a:effectLst/>
          </c:spP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noFill/>
                    <a:latin typeface="+mn-lt"/>
                    <a:ea typeface="+mn-ea"/>
                    <a:cs typeface="+mn-cs"/>
                  </a:defRPr>
                </a:pPr>
                <a:endParaRPr lang="en-US"/>
              </a:p>
            </c:txPr>
            <c:dLblPos val="ctr"/>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Sheet1!$A$10:$A$15</c:f>
              <c:strCache>
                <c:ptCount val="6"/>
                <c:pt idx="0">
                  <c:v>Documentation and Report</c:v>
                </c:pt>
                <c:pt idx="1">
                  <c:v>Testing and Debugging</c:v>
                </c:pt>
                <c:pt idx="2">
                  <c:v>Coding</c:v>
                </c:pt>
                <c:pt idx="3">
                  <c:v>Designing</c:v>
                </c:pt>
                <c:pt idx="4">
                  <c:v>Familiarization of Tools</c:v>
                </c:pt>
                <c:pt idx="5">
                  <c:v>Research</c:v>
                </c:pt>
              </c:strCache>
            </c:strRef>
          </c:cat>
          <c:val>
            <c:numRef>
              <c:f>Sheet1!$B$10:$B$15</c:f>
              <c:numCache>
                <c:formatCode>General</c:formatCode>
                <c:ptCount val="6"/>
                <c:pt idx="1">
                  <c:v>4</c:v>
                </c:pt>
                <c:pt idx="2">
                  <c:v>2</c:v>
                </c:pt>
                <c:pt idx="3">
                  <c:v>2</c:v>
                </c:pt>
                <c:pt idx="4">
                  <c:v>0</c:v>
                </c:pt>
                <c:pt idx="5">
                  <c:v>0</c:v>
                </c:pt>
              </c:numCache>
            </c:numRef>
          </c:val>
          <c:extLst xmlns:c16r2="http://schemas.microsoft.com/office/drawing/2015/06/chart">
            <c:ext xmlns:c16="http://schemas.microsoft.com/office/drawing/2014/chart" uri="{C3380CC4-5D6E-409C-BE32-E72D297353CC}">
              <c16:uniqueId val="{00000000-9BAE-4B1A-9E87-7AA4EBB21B68}"/>
            </c:ext>
          </c:extLst>
        </c:ser>
        <c:ser>
          <c:idx val="1"/>
          <c:order val="1"/>
          <c:tx>
            <c:strRef>
              <c:f>Sheet1!$C$1</c:f>
              <c:strCache>
                <c:ptCount val="1"/>
                <c:pt idx="0">
                  <c:v>Duration</c:v>
                </c:pt>
              </c:strCache>
            </c:strRef>
          </c:tx>
          <c:spPr>
            <a:solidFill>
              <a:schemeClr val="tx1"/>
            </a:solidFill>
            <a:ln>
              <a:noFill/>
            </a:ln>
            <a:effectLst/>
          </c:spPr>
          <c:dLbls>
            <c:delete val="1"/>
          </c:dLbls>
          <c:cat>
            <c:strRef>
              <c:f>Sheet1!$A$10:$A$15</c:f>
              <c:strCache>
                <c:ptCount val="6"/>
                <c:pt idx="0">
                  <c:v>Documentation and Report</c:v>
                </c:pt>
                <c:pt idx="1">
                  <c:v>Testing and Debugging</c:v>
                </c:pt>
                <c:pt idx="2">
                  <c:v>Coding</c:v>
                </c:pt>
                <c:pt idx="3">
                  <c:v>Designing</c:v>
                </c:pt>
                <c:pt idx="4">
                  <c:v>Familiarization of Tools</c:v>
                </c:pt>
                <c:pt idx="5">
                  <c:v>Research</c:v>
                </c:pt>
              </c:strCache>
            </c:strRef>
          </c:cat>
          <c:val>
            <c:numRef>
              <c:f>Sheet1!$C$10:$C$15</c:f>
              <c:numCache>
                <c:formatCode>General</c:formatCode>
                <c:ptCount val="6"/>
                <c:pt idx="0">
                  <c:v>9</c:v>
                </c:pt>
                <c:pt idx="1">
                  <c:v>5</c:v>
                </c:pt>
                <c:pt idx="2">
                  <c:v>6</c:v>
                </c:pt>
                <c:pt idx="3">
                  <c:v>4</c:v>
                </c:pt>
                <c:pt idx="4">
                  <c:v>2</c:v>
                </c:pt>
                <c:pt idx="5">
                  <c:v>4</c:v>
                </c:pt>
              </c:numCache>
            </c:numRef>
          </c:val>
          <c:extLst xmlns:c16r2="http://schemas.microsoft.com/office/drawing/2015/06/chart">
            <c:ext xmlns:c16="http://schemas.microsoft.com/office/drawing/2014/chart" uri="{C3380CC4-5D6E-409C-BE32-E72D297353CC}">
              <c16:uniqueId val="{00000001-9BAE-4B1A-9E87-7AA4EBB21B68}"/>
            </c:ext>
          </c:extLst>
        </c:ser>
        <c:dLbls>
          <c:showVal val="1"/>
        </c:dLbls>
        <c:overlap val="100"/>
        <c:axId val="119268096"/>
        <c:axId val="124697216"/>
      </c:barChart>
      <c:catAx>
        <c:axId val="119268096"/>
        <c:scaling>
          <c:orientation val="minMax"/>
        </c:scaling>
        <c:axPos val="l"/>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24697216"/>
        <c:crosses val="autoZero"/>
        <c:auto val="1"/>
        <c:lblAlgn val="ctr"/>
        <c:lblOffset val="100"/>
      </c:catAx>
      <c:valAx>
        <c:axId val="124697216"/>
        <c:scaling>
          <c:orientation val="minMax"/>
          <c:max val="10"/>
        </c:scaling>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weeks</a:t>
                </a:r>
              </a:p>
            </c:rich>
          </c:tx>
          <c:layout>
            <c:manualLayout>
              <c:xMode val="edge"/>
              <c:yMode val="edge"/>
              <c:x val="0.90342392096821156"/>
              <c:y val="0.89601174853143362"/>
            </c:manualLayout>
          </c:layout>
          <c:spPr>
            <a:noFill/>
            <a:ln>
              <a:noFill/>
            </a:ln>
            <a:effectLst/>
          </c:spPr>
        </c:title>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268096"/>
        <c:crosses val="autoZero"/>
        <c:crossBetween val="between"/>
      </c:valAx>
      <c:spPr>
        <a:noFill/>
        <a:ln>
          <a:noFill/>
        </a:ln>
        <a:effectLst/>
      </c:spPr>
    </c:plotArea>
    <c:plotVisOnly val="1"/>
    <c:dispBlanksAs val="gap"/>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979A7F-C042-4C3C-8E19-8F99CF84D043}" type="datetimeFigureOut">
              <a:rPr lang="en-US" smtClean="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D04848D-EEB7-4B8D-A8CC-473D284DF70A}"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979A7F-C042-4C3C-8E19-8F99CF84D043}" type="datetimeFigureOut">
              <a:rPr lang="en-US" smtClean="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D04848D-EEB7-4B8D-A8CC-473D284DF70A}"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979A7F-C042-4C3C-8E19-8F99CF84D043}" type="datetimeFigureOut">
              <a:rPr lang="en-US" smtClean="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D04848D-EEB7-4B8D-A8CC-473D284DF70A}"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242647" y="339510"/>
            <a:ext cx="8679898"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자유형: 도형 71">
            <a:extLst>
              <a:ext uri="{FF2B5EF4-FFF2-40B4-BE49-F238E27FC236}">
                <a16:creationId xmlns:a16="http://schemas.microsoft.com/office/drawing/2014/main" xmlns="" id="{2A49B234-4043-4882-9511-A782AE39971F}"/>
              </a:ext>
            </a:extLst>
          </p:cNvPr>
          <p:cNvSpPr/>
          <p:nvPr userDrawn="1"/>
        </p:nvSpPr>
        <p:spPr>
          <a:xfrm flipH="1">
            <a:off x="8302557" y="5934426"/>
            <a:ext cx="576637" cy="681342"/>
          </a:xfrm>
          <a:custGeom>
            <a:avLst/>
            <a:gdLst>
              <a:gd name="connsiteX0" fmla="*/ 1290726 w 1677791"/>
              <a:gd name="connsiteY0" fmla="*/ 1211742 h 1486830"/>
              <a:gd name="connsiteX1" fmla="*/ 1212213 w 1677791"/>
              <a:gd name="connsiteY1" fmla="*/ 1263785 h 1486830"/>
              <a:gd name="connsiteX2" fmla="*/ 1210535 w 1677791"/>
              <a:gd name="connsiteY2" fmla="*/ 1272092 h 1486830"/>
              <a:gd name="connsiteX3" fmla="*/ 1210535 w 1677791"/>
              <a:gd name="connsiteY3" fmla="*/ 1321812 h 1486830"/>
              <a:gd name="connsiteX4" fmla="*/ 1212213 w 1677791"/>
              <a:gd name="connsiteY4" fmla="*/ 1330120 h 1486830"/>
              <a:gd name="connsiteX5" fmla="*/ 1290726 w 1677791"/>
              <a:gd name="connsiteY5" fmla="*/ 1382162 h 1486830"/>
              <a:gd name="connsiteX6" fmla="*/ 1375936 w 1677791"/>
              <a:gd name="connsiteY6" fmla="*/ 1296952 h 1486830"/>
              <a:gd name="connsiteX7" fmla="*/ 1290726 w 1677791"/>
              <a:gd name="connsiteY7" fmla="*/ 1211742 h 1486830"/>
              <a:gd name="connsiteX8" fmla="*/ 682149 w 1677791"/>
              <a:gd name="connsiteY8" fmla="*/ 1211742 h 1486830"/>
              <a:gd name="connsiteX9" fmla="*/ 596939 w 1677791"/>
              <a:gd name="connsiteY9" fmla="*/ 1296952 h 1486830"/>
              <a:gd name="connsiteX10" fmla="*/ 682149 w 1677791"/>
              <a:gd name="connsiteY10" fmla="*/ 1382162 h 1486830"/>
              <a:gd name="connsiteX11" fmla="*/ 767359 w 1677791"/>
              <a:gd name="connsiteY11" fmla="*/ 1296952 h 1486830"/>
              <a:gd name="connsiteX12" fmla="*/ 682149 w 1677791"/>
              <a:gd name="connsiteY12" fmla="*/ 1211742 h 1486830"/>
              <a:gd name="connsiteX13" fmla="*/ 1392841 w 1677791"/>
              <a:gd name="connsiteY13" fmla="*/ 640871 h 1486830"/>
              <a:gd name="connsiteX14" fmla="*/ 1360870 w 1677791"/>
              <a:gd name="connsiteY14" fmla="*/ 788070 h 1486830"/>
              <a:gd name="connsiteX15" fmla="*/ 625002 w 1677791"/>
              <a:gd name="connsiteY15" fmla="*/ 791267 h 1486830"/>
              <a:gd name="connsiteX16" fmla="*/ 577044 w 1677791"/>
              <a:gd name="connsiteY16" fmla="*/ 650464 h 1486830"/>
              <a:gd name="connsiteX17" fmla="*/ 1444679 w 1677791"/>
              <a:gd name="connsiteY17" fmla="*/ 433897 h 1486830"/>
              <a:gd name="connsiteX18" fmla="*/ 1406313 w 1677791"/>
              <a:gd name="connsiteY18" fmla="*/ 574698 h 1486830"/>
              <a:gd name="connsiteX19" fmla="*/ 543426 w 1677791"/>
              <a:gd name="connsiteY19" fmla="*/ 584292 h 1486830"/>
              <a:gd name="connsiteX20" fmla="*/ 492271 w 1677791"/>
              <a:gd name="connsiteY20" fmla="*/ 437094 h 1486830"/>
              <a:gd name="connsiteX21" fmla="*/ 393221 w 1677791"/>
              <a:gd name="connsiteY21" fmla="*/ 348324 h 1486830"/>
              <a:gd name="connsiteX22" fmla="*/ 580583 w 1677791"/>
              <a:gd name="connsiteY22" fmla="*/ 864764 h 1486830"/>
              <a:gd name="connsiteX23" fmla="*/ 1407174 w 1677791"/>
              <a:gd name="connsiteY23" fmla="*/ 864764 h 1486830"/>
              <a:gd name="connsiteX24" fmla="*/ 1508184 w 1677791"/>
              <a:gd name="connsiteY24" fmla="*/ 348324 h 1486830"/>
              <a:gd name="connsiteX25" fmla="*/ 34808 w 1677791"/>
              <a:gd name="connsiteY25" fmla="*/ 0 h 1486830"/>
              <a:gd name="connsiteX26" fmla="*/ 294110 w 1677791"/>
              <a:gd name="connsiteY26" fmla="*/ 64594 h 1486830"/>
              <a:gd name="connsiteX27" fmla="*/ 292553 w 1677791"/>
              <a:gd name="connsiteY27" fmla="*/ 70844 h 1486830"/>
              <a:gd name="connsiteX28" fmla="*/ 340979 w 1677791"/>
              <a:gd name="connsiteY28" fmla="*/ 204324 h 1486830"/>
              <a:gd name="connsiteX29" fmla="*/ 1536349 w 1677791"/>
              <a:gd name="connsiteY29" fmla="*/ 204324 h 1486830"/>
              <a:gd name="connsiteX30" fmla="*/ 1536474 w 1677791"/>
              <a:gd name="connsiteY30" fmla="*/ 203688 h 1486830"/>
              <a:gd name="connsiteX31" fmla="*/ 1579508 w 1677791"/>
              <a:gd name="connsiteY31" fmla="*/ 204324 h 1486830"/>
              <a:gd name="connsiteX32" fmla="*/ 1631907 w 1677791"/>
              <a:gd name="connsiteY32" fmla="*/ 204324 h 1486830"/>
              <a:gd name="connsiteX33" fmla="*/ 1631907 w 1677791"/>
              <a:gd name="connsiteY33" fmla="*/ 205098 h 1486830"/>
              <a:gd name="connsiteX34" fmla="*/ 1677791 w 1677791"/>
              <a:gd name="connsiteY34" fmla="*/ 205776 h 1486830"/>
              <a:gd name="connsiteX35" fmla="*/ 1525738 w 1677791"/>
              <a:gd name="connsiteY35" fmla="*/ 1008764 h 1486830"/>
              <a:gd name="connsiteX36" fmla="*/ 1518818 w 1677791"/>
              <a:gd name="connsiteY36" fmla="*/ 1007409 h 1486830"/>
              <a:gd name="connsiteX37" fmla="*/ 1518818 w 1677791"/>
              <a:gd name="connsiteY37" fmla="*/ 1008764 h 1486830"/>
              <a:gd name="connsiteX38" fmla="*/ 632825 w 1677791"/>
              <a:gd name="connsiteY38" fmla="*/ 1008764 h 1486830"/>
              <a:gd name="connsiteX39" fmla="*/ 668973 w 1677791"/>
              <a:gd name="connsiteY39" fmla="*/ 1108403 h 1486830"/>
              <a:gd name="connsiteX40" fmla="*/ 682149 w 1677791"/>
              <a:gd name="connsiteY40" fmla="*/ 1107074 h 1486830"/>
              <a:gd name="connsiteX41" fmla="*/ 816413 w 1677791"/>
              <a:gd name="connsiteY41" fmla="*/ 1162688 h 1486830"/>
              <a:gd name="connsiteX42" fmla="*/ 853014 w 1677791"/>
              <a:gd name="connsiteY42" fmla="*/ 1216974 h 1486830"/>
              <a:gd name="connsiteX43" fmla="*/ 1119861 w 1677791"/>
              <a:gd name="connsiteY43" fmla="*/ 1216974 h 1486830"/>
              <a:gd name="connsiteX44" fmla="*/ 1156462 w 1677791"/>
              <a:gd name="connsiteY44" fmla="*/ 1162688 h 1486830"/>
              <a:gd name="connsiteX45" fmla="*/ 1290726 w 1677791"/>
              <a:gd name="connsiteY45" fmla="*/ 1107074 h 1486830"/>
              <a:gd name="connsiteX46" fmla="*/ 1480604 w 1677791"/>
              <a:gd name="connsiteY46" fmla="*/ 1296952 h 1486830"/>
              <a:gd name="connsiteX47" fmla="*/ 1290726 w 1677791"/>
              <a:gd name="connsiteY47" fmla="*/ 1486830 h 1486830"/>
              <a:gd name="connsiteX48" fmla="*/ 1115770 w 1677791"/>
              <a:gd name="connsiteY48" fmla="*/ 1370861 h 1486830"/>
              <a:gd name="connsiteX49" fmla="*/ 1113774 w 1677791"/>
              <a:gd name="connsiteY49" fmla="*/ 1360974 h 1486830"/>
              <a:gd name="connsiteX50" fmla="*/ 859102 w 1677791"/>
              <a:gd name="connsiteY50" fmla="*/ 1360974 h 1486830"/>
              <a:gd name="connsiteX51" fmla="*/ 857106 w 1677791"/>
              <a:gd name="connsiteY51" fmla="*/ 1370861 h 1486830"/>
              <a:gd name="connsiteX52" fmla="*/ 682149 w 1677791"/>
              <a:gd name="connsiteY52" fmla="*/ 1486830 h 1486830"/>
              <a:gd name="connsiteX53" fmla="*/ 492271 w 1677791"/>
              <a:gd name="connsiteY53" fmla="*/ 1296952 h 1486830"/>
              <a:gd name="connsiteX54" fmla="*/ 507193 w 1677791"/>
              <a:gd name="connsiteY54" fmla="*/ 1223043 h 1486830"/>
              <a:gd name="connsiteX55" fmla="*/ 539822 w 1677791"/>
              <a:gd name="connsiteY55" fmla="*/ 1174647 h 1486830"/>
              <a:gd name="connsiteX56" fmla="*/ 180691 w 1677791"/>
              <a:gd name="connsiteY56" fmla="*/ 184741 h 1486830"/>
              <a:gd name="connsiteX57" fmla="*/ 0 w 1677791"/>
              <a:gd name="connsiteY57" fmla="*/ 139730 h 1486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677791" h="1486830">
                <a:moveTo>
                  <a:pt x="1290726" y="1211742"/>
                </a:moveTo>
                <a:cubicBezTo>
                  <a:pt x="1255431" y="1211742"/>
                  <a:pt x="1225148" y="1233202"/>
                  <a:pt x="1212213" y="1263785"/>
                </a:cubicBezTo>
                <a:lnTo>
                  <a:pt x="1210535" y="1272092"/>
                </a:lnTo>
                <a:lnTo>
                  <a:pt x="1210535" y="1321812"/>
                </a:lnTo>
                <a:lnTo>
                  <a:pt x="1212213" y="1330120"/>
                </a:lnTo>
                <a:cubicBezTo>
                  <a:pt x="1225148" y="1360703"/>
                  <a:pt x="1255431" y="1382162"/>
                  <a:pt x="1290726" y="1382162"/>
                </a:cubicBezTo>
                <a:cubicBezTo>
                  <a:pt x="1337786" y="1382162"/>
                  <a:pt x="1375936" y="1344012"/>
                  <a:pt x="1375936" y="1296952"/>
                </a:cubicBezTo>
                <a:cubicBezTo>
                  <a:pt x="1375936" y="1249892"/>
                  <a:pt x="1337786" y="1211742"/>
                  <a:pt x="1290726" y="1211742"/>
                </a:cubicBezTo>
                <a:close/>
                <a:moveTo>
                  <a:pt x="682149" y="1211742"/>
                </a:moveTo>
                <a:cubicBezTo>
                  <a:pt x="635089" y="1211742"/>
                  <a:pt x="596939" y="1249892"/>
                  <a:pt x="596939" y="1296952"/>
                </a:cubicBezTo>
                <a:cubicBezTo>
                  <a:pt x="596939" y="1344012"/>
                  <a:pt x="635089" y="1382162"/>
                  <a:pt x="682149" y="1382162"/>
                </a:cubicBezTo>
                <a:cubicBezTo>
                  <a:pt x="729209" y="1382162"/>
                  <a:pt x="767359" y="1344012"/>
                  <a:pt x="767359" y="1296952"/>
                </a:cubicBezTo>
                <a:cubicBezTo>
                  <a:pt x="767359" y="1249892"/>
                  <a:pt x="729209" y="1211742"/>
                  <a:pt x="682149" y="1211742"/>
                </a:cubicBezTo>
                <a:close/>
                <a:moveTo>
                  <a:pt x="1392841" y="640871"/>
                </a:moveTo>
                <a:lnTo>
                  <a:pt x="1360870" y="788070"/>
                </a:lnTo>
                <a:lnTo>
                  <a:pt x="625002" y="791267"/>
                </a:lnTo>
                <a:lnTo>
                  <a:pt x="577044" y="650464"/>
                </a:lnTo>
                <a:close/>
                <a:moveTo>
                  <a:pt x="1444679" y="433897"/>
                </a:moveTo>
                <a:lnTo>
                  <a:pt x="1406313" y="574698"/>
                </a:lnTo>
                <a:lnTo>
                  <a:pt x="543426" y="584292"/>
                </a:lnTo>
                <a:lnTo>
                  <a:pt x="492271" y="437094"/>
                </a:lnTo>
                <a:close/>
                <a:moveTo>
                  <a:pt x="393221" y="348324"/>
                </a:moveTo>
                <a:lnTo>
                  <a:pt x="580583" y="864764"/>
                </a:lnTo>
                <a:lnTo>
                  <a:pt x="1407174" y="864764"/>
                </a:lnTo>
                <a:lnTo>
                  <a:pt x="1508184" y="348324"/>
                </a:lnTo>
                <a:close/>
                <a:moveTo>
                  <a:pt x="34808" y="0"/>
                </a:moveTo>
                <a:lnTo>
                  <a:pt x="294110" y="64594"/>
                </a:lnTo>
                <a:lnTo>
                  <a:pt x="292553" y="70844"/>
                </a:lnTo>
                <a:lnTo>
                  <a:pt x="340979" y="204324"/>
                </a:lnTo>
                <a:lnTo>
                  <a:pt x="1536349" y="204324"/>
                </a:lnTo>
                <a:lnTo>
                  <a:pt x="1536474" y="203688"/>
                </a:lnTo>
                <a:lnTo>
                  <a:pt x="1579508" y="204324"/>
                </a:lnTo>
                <a:lnTo>
                  <a:pt x="1631907" y="204324"/>
                </a:lnTo>
                <a:lnTo>
                  <a:pt x="1631907" y="205098"/>
                </a:lnTo>
                <a:lnTo>
                  <a:pt x="1677791" y="205776"/>
                </a:lnTo>
                <a:lnTo>
                  <a:pt x="1525738" y="1008764"/>
                </a:lnTo>
                <a:lnTo>
                  <a:pt x="1518818" y="1007409"/>
                </a:lnTo>
                <a:lnTo>
                  <a:pt x="1518818" y="1008764"/>
                </a:lnTo>
                <a:lnTo>
                  <a:pt x="632825" y="1008764"/>
                </a:lnTo>
                <a:lnTo>
                  <a:pt x="668973" y="1108403"/>
                </a:lnTo>
                <a:lnTo>
                  <a:pt x="682149" y="1107074"/>
                </a:lnTo>
                <a:cubicBezTo>
                  <a:pt x="734583" y="1107074"/>
                  <a:pt x="782052" y="1128327"/>
                  <a:pt x="816413" y="1162688"/>
                </a:cubicBezTo>
                <a:lnTo>
                  <a:pt x="853014" y="1216974"/>
                </a:lnTo>
                <a:lnTo>
                  <a:pt x="1119861" y="1216974"/>
                </a:lnTo>
                <a:lnTo>
                  <a:pt x="1156462" y="1162688"/>
                </a:lnTo>
                <a:cubicBezTo>
                  <a:pt x="1190823" y="1128327"/>
                  <a:pt x="1238293" y="1107074"/>
                  <a:pt x="1290726" y="1107074"/>
                </a:cubicBezTo>
                <a:cubicBezTo>
                  <a:pt x="1395593" y="1107074"/>
                  <a:pt x="1480604" y="1192085"/>
                  <a:pt x="1480604" y="1296952"/>
                </a:cubicBezTo>
                <a:cubicBezTo>
                  <a:pt x="1480604" y="1401819"/>
                  <a:pt x="1395593" y="1486830"/>
                  <a:pt x="1290726" y="1486830"/>
                </a:cubicBezTo>
                <a:cubicBezTo>
                  <a:pt x="1212076" y="1486830"/>
                  <a:pt x="1144595" y="1439012"/>
                  <a:pt x="1115770" y="1370861"/>
                </a:cubicBezTo>
                <a:lnTo>
                  <a:pt x="1113774" y="1360974"/>
                </a:lnTo>
                <a:lnTo>
                  <a:pt x="859102" y="1360974"/>
                </a:lnTo>
                <a:lnTo>
                  <a:pt x="857106" y="1370861"/>
                </a:lnTo>
                <a:cubicBezTo>
                  <a:pt x="828281" y="1439012"/>
                  <a:pt x="760800" y="1486830"/>
                  <a:pt x="682149" y="1486830"/>
                </a:cubicBezTo>
                <a:cubicBezTo>
                  <a:pt x="577282" y="1486830"/>
                  <a:pt x="492271" y="1401819"/>
                  <a:pt x="492271" y="1296952"/>
                </a:cubicBezTo>
                <a:cubicBezTo>
                  <a:pt x="492271" y="1270736"/>
                  <a:pt x="497584" y="1245760"/>
                  <a:pt x="507193" y="1223043"/>
                </a:cubicBezTo>
                <a:lnTo>
                  <a:pt x="539822" y="1174647"/>
                </a:lnTo>
                <a:lnTo>
                  <a:pt x="180691" y="184741"/>
                </a:lnTo>
                <a:lnTo>
                  <a:pt x="0" y="1397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4" name="Rectangle 3">
            <a:extLst>
              <a:ext uri="{FF2B5EF4-FFF2-40B4-BE49-F238E27FC236}">
                <a16:creationId xmlns:a16="http://schemas.microsoft.com/office/drawing/2014/main" xmlns="" id="{48FB66C5-532B-4BA1-A4C2-ED9DFB4BC247}"/>
              </a:ext>
            </a:extLst>
          </p:cNvPr>
          <p:cNvSpPr/>
          <p:nvPr userDrawn="1"/>
        </p:nvSpPr>
        <p:spPr>
          <a:xfrm>
            <a:off x="264806" y="6624537"/>
            <a:ext cx="8614389" cy="972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2296684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979A7F-C042-4C3C-8E19-8F99CF84D043}" type="datetimeFigureOut">
              <a:rPr lang="en-US" smtClean="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D04848D-EEB7-4B8D-A8CC-473D284DF70A}"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979A7F-C042-4C3C-8E19-8F99CF84D043}" type="datetimeFigureOut">
              <a:rPr lang="en-US" smtClean="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D04848D-EEB7-4B8D-A8CC-473D284DF70A}"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979A7F-C042-4C3C-8E19-8F99CF84D043}" type="datetimeFigureOut">
              <a:rPr lang="en-US" smtClean="0"/>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D04848D-EEB7-4B8D-A8CC-473D284DF70A}"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979A7F-C042-4C3C-8E19-8F99CF84D043}" type="datetimeFigureOut">
              <a:rPr lang="en-US" smtClean="0"/>
              <a:t>6/1/2022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D04848D-EEB7-4B8D-A8CC-473D284DF70A}"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979A7F-C042-4C3C-8E19-8F99CF84D043}" type="datetimeFigureOut">
              <a:rPr lang="en-US" smtClean="0"/>
              <a:t>6/1/2022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D04848D-EEB7-4B8D-A8CC-473D284DF70A}"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979A7F-C042-4C3C-8E19-8F99CF84D043}" type="datetimeFigureOut">
              <a:rPr lang="en-US" smtClean="0"/>
              <a:t>6/1/2022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D04848D-EEB7-4B8D-A8CC-473D284DF70A}"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979A7F-C042-4C3C-8E19-8F99CF84D043}" type="datetimeFigureOut">
              <a:rPr lang="en-US" smtClean="0"/>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D04848D-EEB7-4B8D-A8CC-473D284DF70A}"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979A7F-C042-4C3C-8E19-8F99CF84D043}" type="datetimeFigureOut">
              <a:rPr lang="en-US" smtClean="0"/>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D04848D-EEB7-4B8D-A8CC-473D284DF70A}"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19000" t="-9000" b="-1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979A7F-C042-4C3C-8E19-8F99CF84D043}" type="datetimeFigureOut">
              <a:rPr lang="en-US" smtClean="0"/>
              <a:t>6/1/2022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04848D-EEB7-4B8D-A8CC-473D284DF70A}"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hyperlink" Target="https://www.clinicone.com.np/online-consultation-in-nepal/" TargetMode="External"/><Relationship Id="rId2" Type="http://schemas.openxmlformats.org/officeDocument/2006/relationships/hyperlink" Target="https://www.hamrodoctor.com/" TargetMode="External"/><Relationship Id="rId1" Type="http://schemas.openxmlformats.org/officeDocument/2006/relationships/slideLayout" Target="../slideLayouts/slideLayout2.xml"/><Relationship Id="rId5" Type="http://schemas.openxmlformats.org/officeDocument/2006/relationships/hyperlink" Target="https://www.merodoctor.com/doctors/finddoctors?dep=true" TargetMode="External"/><Relationship Id="rId4" Type="http://schemas.openxmlformats.org/officeDocument/2006/relationships/hyperlink" Target="https://doctorsoncall.com.np/appointmen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Office_Word_Document1.docx"/><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457200"/>
            <a:ext cx="9525000" cy="2898775"/>
          </a:xfrm>
        </p:spPr>
        <p:txBody>
          <a:bodyPr>
            <a:normAutofit/>
          </a:bodyPr>
          <a:lstStyle/>
          <a:p>
            <a:r>
              <a:rPr lang="en-US" b="1" i="1" dirty="0" smtClean="0">
                <a:effectLst>
                  <a:outerShdw blurRad="38100" dist="38100" dir="2700000" algn="tl">
                    <a:srgbClr val="000000">
                      <a:alpha val="43137"/>
                    </a:srgbClr>
                  </a:outerShdw>
                </a:effectLst>
                <a:latin typeface="Colonna MT" pitchFamily="82" charset="0"/>
              </a:rPr>
              <a:t>         HEALTH  CARE  APPOINTMENT </a:t>
            </a:r>
            <a:br>
              <a:rPr lang="en-US" b="1" i="1" dirty="0" smtClean="0">
                <a:effectLst>
                  <a:outerShdw blurRad="38100" dist="38100" dir="2700000" algn="tl">
                    <a:srgbClr val="000000">
                      <a:alpha val="43137"/>
                    </a:srgbClr>
                  </a:outerShdw>
                </a:effectLst>
                <a:latin typeface="Colonna MT" pitchFamily="82" charset="0"/>
              </a:rPr>
            </a:br>
            <a:r>
              <a:rPr lang="en-US" b="1" i="1" dirty="0" smtClean="0">
                <a:effectLst>
                  <a:outerShdw blurRad="38100" dist="38100" dir="2700000" algn="tl">
                    <a:srgbClr val="000000">
                      <a:alpha val="43137"/>
                    </a:srgbClr>
                  </a:outerShdw>
                </a:effectLst>
                <a:latin typeface="Colonna MT" pitchFamily="82" charset="0"/>
              </a:rPr>
              <a:t>                             BOOKING  WEBSITE</a:t>
            </a:r>
            <a:br>
              <a:rPr lang="en-US" b="1" i="1" dirty="0" smtClean="0">
                <a:effectLst>
                  <a:outerShdw blurRad="38100" dist="38100" dir="2700000" algn="tl">
                    <a:srgbClr val="000000">
                      <a:alpha val="43137"/>
                    </a:srgbClr>
                  </a:outerShdw>
                </a:effectLst>
                <a:latin typeface="Colonna MT" pitchFamily="82" charset="0"/>
              </a:rPr>
            </a:br>
            <a:endParaRPr lang="en-US" dirty="0">
              <a:effectLst>
                <a:outerShdw blurRad="38100" dist="38100" dir="2700000" algn="tl">
                  <a:srgbClr val="000000">
                    <a:alpha val="43137"/>
                  </a:srgbClr>
                </a:outerShdw>
              </a:effectLst>
              <a:latin typeface="Colonna MT" pitchFamily="82" charset="0"/>
            </a:endParaRPr>
          </a:p>
        </p:txBody>
      </p:sp>
      <p:sp>
        <p:nvSpPr>
          <p:cNvPr id="3" name="Subtitle 2"/>
          <p:cNvSpPr>
            <a:spLocks noGrp="1"/>
          </p:cNvSpPr>
          <p:nvPr>
            <p:ph type="subTitle" idx="1"/>
          </p:nvPr>
        </p:nvSpPr>
        <p:spPr>
          <a:xfrm>
            <a:off x="3962400" y="4495800"/>
            <a:ext cx="6400800" cy="2819400"/>
          </a:xfrm>
        </p:spPr>
        <p:txBody>
          <a:bodyPr>
            <a:noAutofit/>
          </a:bodyPr>
          <a:lstStyle/>
          <a:p>
            <a:r>
              <a:rPr lang="en-US" sz="1800" b="1" dirty="0" smtClean="0">
                <a:solidFill>
                  <a:schemeClr val="tx1"/>
                </a:solidFill>
                <a:effectLst>
                  <a:outerShdw blurRad="38100" dist="38100" dir="2700000" algn="tl">
                    <a:srgbClr val="000000">
                      <a:alpha val="43137"/>
                    </a:srgbClr>
                  </a:outerShdw>
                </a:effectLst>
                <a:latin typeface="Algerian" pitchFamily="82" charset="0"/>
              </a:rPr>
              <a:t>    Submitted </a:t>
            </a:r>
            <a:r>
              <a:rPr lang="en-US" sz="1800" b="1" dirty="0">
                <a:solidFill>
                  <a:schemeClr val="tx1"/>
                </a:solidFill>
                <a:effectLst>
                  <a:outerShdw blurRad="38100" dist="38100" dir="2700000" algn="tl">
                    <a:srgbClr val="000000">
                      <a:alpha val="43137"/>
                    </a:srgbClr>
                  </a:outerShdw>
                </a:effectLst>
                <a:latin typeface="Algerian" pitchFamily="82" charset="0"/>
              </a:rPr>
              <a:t>by</a:t>
            </a:r>
            <a:r>
              <a:rPr lang="en-US" sz="1800" b="1" dirty="0" smtClean="0">
                <a:solidFill>
                  <a:schemeClr val="tx1"/>
                </a:solidFill>
                <a:effectLst>
                  <a:outerShdw blurRad="38100" dist="38100" dir="2700000" algn="tl">
                    <a:srgbClr val="000000">
                      <a:alpha val="43137"/>
                    </a:srgbClr>
                  </a:outerShdw>
                </a:effectLst>
                <a:latin typeface="Algerian" pitchFamily="82" charset="0"/>
              </a:rPr>
              <a:t>:</a:t>
            </a:r>
          </a:p>
          <a:p>
            <a:endParaRPr lang="en-US" sz="1800" b="1" dirty="0">
              <a:solidFill>
                <a:schemeClr val="tx1"/>
              </a:solidFill>
              <a:effectLst>
                <a:outerShdw blurRad="38100" dist="38100" dir="2700000" algn="tl">
                  <a:srgbClr val="000000">
                    <a:alpha val="43137"/>
                  </a:srgbClr>
                </a:outerShdw>
              </a:effectLst>
              <a:latin typeface="Algerian" pitchFamily="82" charset="0"/>
            </a:endParaRPr>
          </a:p>
          <a:p>
            <a:r>
              <a:rPr lang="en-US" sz="1800" b="1" dirty="0" err="1">
                <a:solidFill>
                  <a:schemeClr val="tx1"/>
                </a:solidFill>
                <a:effectLst>
                  <a:outerShdw blurRad="38100" dist="38100" dir="2700000" algn="tl">
                    <a:srgbClr val="000000">
                      <a:alpha val="43137"/>
                    </a:srgbClr>
                  </a:outerShdw>
                </a:effectLst>
                <a:latin typeface="Algerian" pitchFamily="82" charset="0"/>
              </a:rPr>
              <a:t>Bibek</a:t>
            </a:r>
            <a:r>
              <a:rPr lang="en-US" sz="1800" b="1" dirty="0">
                <a:solidFill>
                  <a:schemeClr val="tx1"/>
                </a:solidFill>
                <a:effectLst>
                  <a:outerShdw blurRad="38100" dist="38100" dir="2700000" algn="tl">
                    <a:srgbClr val="000000">
                      <a:alpha val="43137"/>
                    </a:srgbClr>
                  </a:outerShdw>
                </a:effectLst>
                <a:latin typeface="Algerian" pitchFamily="82" charset="0"/>
              </a:rPr>
              <a:t> </a:t>
            </a:r>
            <a:r>
              <a:rPr lang="en-US" sz="1800" b="1" dirty="0" err="1">
                <a:solidFill>
                  <a:schemeClr val="tx1"/>
                </a:solidFill>
                <a:effectLst>
                  <a:outerShdw blurRad="38100" dist="38100" dir="2700000" algn="tl">
                    <a:srgbClr val="000000">
                      <a:alpha val="43137"/>
                    </a:srgbClr>
                  </a:outerShdw>
                </a:effectLst>
                <a:latin typeface="Algerian" pitchFamily="82" charset="0"/>
              </a:rPr>
              <a:t>Poudel</a:t>
            </a:r>
            <a:r>
              <a:rPr lang="en-US" sz="1800" b="1" dirty="0">
                <a:solidFill>
                  <a:schemeClr val="tx1"/>
                </a:solidFill>
                <a:effectLst>
                  <a:outerShdw blurRad="38100" dist="38100" dir="2700000" algn="tl">
                    <a:srgbClr val="000000">
                      <a:alpha val="43137"/>
                    </a:srgbClr>
                  </a:outerShdw>
                </a:effectLst>
                <a:latin typeface="Algerian" pitchFamily="82" charset="0"/>
              </a:rPr>
              <a:t>        [BEC-2019-04]</a:t>
            </a:r>
          </a:p>
          <a:p>
            <a:r>
              <a:rPr lang="en-US" sz="1800" b="1" dirty="0" err="1">
                <a:solidFill>
                  <a:schemeClr val="tx1"/>
                </a:solidFill>
                <a:effectLst>
                  <a:outerShdw blurRad="38100" dist="38100" dir="2700000" algn="tl">
                    <a:srgbClr val="000000">
                      <a:alpha val="43137"/>
                    </a:srgbClr>
                  </a:outerShdw>
                </a:effectLst>
                <a:latin typeface="Algerian" pitchFamily="82" charset="0"/>
              </a:rPr>
              <a:t>Kushal</a:t>
            </a:r>
            <a:r>
              <a:rPr lang="en-US" sz="1800" b="1" dirty="0">
                <a:solidFill>
                  <a:schemeClr val="tx1"/>
                </a:solidFill>
                <a:effectLst>
                  <a:outerShdw blurRad="38100" dist="38100" dir="2700000" algn="tl">
                    <a:srgbClr val="000000">
                      <a:alpha val="43137"/>
                    </a:srgbClr>
                  </a:outerShdw>
                </a:effectLst>
                <a:latin typeface="Algerian" pitchFamily="82" charset="0"/>
              </a:rPr>
              <a:t> </a:t>
            </a:r>
            <a:r>
              <a:rPr lang="en-US" sz="1800" b="1" dirty="0" err="1">
                <a:solidFill>
                  <a:schemeClr val="tx1"/>
                </a:solidFill>
                <a:effectLst>
                  <a:outerShdw blurRad="38100" dist="38100" dir="2700000" algn="tl">
                    <a:srgbClr val="000000">
                      <a:alpha val="43137"/>
                    </a:srgbClr>
                  </a:outerShdw>
                </a:effectLst>
                <a:latin typeface="Algerian" pitchFamily="82" charset="0"/>
              </a:rPr>
              <a:t>Duwadi</a:t>
            </a:r>
            <a:r>
              <a:rPr lang="en-US" sz="1800" b="1" dirty="0">
                <a:solidFill>
                  <a:schemeClr val="tx1"/>
                </a:solidFill>
                <a:effectLst>
                  <a:outerShdw blurRad="38100" dist="38100" dir="2700000" algn="tl">
                    <a:srgbClr val="000000">
                      <a:alpha val="43137"/>
                    </a:srgbClr>
                  </a:outerShdw>
                </a:effectLst>
                <a:latin typeface="Algerian" pitchFamily="82" charset="0"/>
              </a:rPr>
              <a:t>     [BEC-2019-11]</a:t>
            </a:r>
          </a:p>
          <a:p>
            <a:r>
              <a:rPr lang="en-US" sz="1800" b="1" dirty="0" err="1">
                <a:solidFill>
                  <a:schemeClr val="tx1"/>
                </a:solidFill>
                <a:effectLst>
                  <a:outerShdw blurRad="38100" dist="38100" dir="2700000" algn="tl">
                    <a:srgbClr val="000000">
                      <a:alpha val="43137"/>
                    </a:srgbClr>
                  </a:outerShdw>
                </a:effectLst>
                <a:latin typeface="Algerian" pitchFamily="82" charset="0"/>
              </a:rPr>
              <a:t>Kritika</a:t>
            </a:r>
            <a:r>
              <a:rPr lang="en-US" sz="1800" b="1" dirty="0">
                <a:solidFill>
                  <a:schemeClr val="tx1"/>
                </a:solidFill>
                <a:effectLst>
                  <a:outerShdw blurRad="38100" dist="38100" dir="2700000" algn="tl">
                    <a:srgbClr val="000000">
                      <a:alpha val="43137"/>
                    </a:srgbClr>
                  </a:outerShdw>
                </a:effectLst>
                <a:latin typeface="Algerian" pitchFamily="82" charset="0"/>
              </a:rPr>
              <a:t> </a:t>
            </a:r>
            <a:r>
              <a:rPr lang="en-US" sz="1800" b="1" dirty="0" err="1">
                <a:solidFill>
                  <a:schemeClr val="tx1"/>
                </a:solidFill>
                <a:effectLst>
                  <a:outerShdw blurRad="38100" dist="38100" dir="2700000" algn="tl">
                    <a:srgbClr val="000000">
                      <a:alpha val="43137"/>
                    </a:srgbClr>
                  </a:outerShdw>
                </a:effectLst>
                <a:latin typeface="Algerian" pitchFamily="82" charset="0"/>
              </a:rPr>
              <a:t>Shrestha</a:t>
            </a:r>
            <a:r>
              <a:rPr lang="en-US" sz="1800" b="1" dirty="0">
                <a:solidFill>
                  <a:schemeClr val="tx1"/>
                </a:solidFill>
                <a:effectLst>
                  <a:outerShdw blurRad="38100" dist="38100" dir="2700000" algn="tl">
                    <a:srgbClr val="000000">
                      <a:alpha val="43137"/>
                    </a:srgbClr>
                  </a:outerShdw>
                </a:effectLst>
                <a:latin typeface="Algerian" pitchFamily="82" charset="0"/>
              </a:rPr>
              <a:t>    [BEC-2019-10]</a:t>
            </a:r>
          </a:p>
          <a:p>
            <a:r>
              <a:rPr lang="en-US" sz="1800" b="1" dirty="0" err="1">
                <a:solidFill>
                  <a:schemeClr val="tx1"/>
                </a:solidFill>
                <a:effectLst>
                  <a:outerShdw blurRad="38100" dist="38100" dir="2700000" algn="tl">
                    <a:srgbClr val="000000">
                      <a:alpha val="43137"/>
                    </a:srgbClr>
                  </a:outerShdw>
                </a:effectLst>
                <a:latin typeface="Algerian" pitchFamily="82" charset="0"/>
              </a:rPr>
              <a:t>Smriti</a:t>
            </a:r>
            <a:r>
              <a:rPr lang="en-US" sz="1800" b="1" dirty="0">
                <a:solidFill>
                  <a:schemeClr val="tx1"/>
                </a:solidFill>
                <a:effectLst>
                  <a:outerShdw blurRad="38100" dist="38100" dir="2700000" algn="tl">
                    <a:srgbClr val="000000">
                      <a:alpha val="43137"/>
                    </a:srgbClr>
                  </a:outerShdw>
                </a:effectLst>
                <a:latin typeface="Algerian" pitchFamily="82" charset="0"/>
              </a:rPr>
              <a:t> </a:t>
            </a:r>
            <a:r>
              <a:rPr lang="en-US" sz="1800" b="1" dirty="0" err="1">
                <a:solidFill>
                  <a:schemeClr val="tx1"/>
                </a:solidFill>
                <a:effectLst>
                  <a:outerShdw blurRad="38100" dist="38100" dir="2700000" algn="tl">
                    <a:srgbClr val="000000">
                      <a:alpha val="43137"/>
                    </a:srgbClr>
                  </a:outerShdw>
                </a:effectLst>
                <a:latin typeface="Algerian" pitchFamily="82" charset="0"/>
              </a:rPr>
              <a:t>Kafle</a:t>
            </a:r>
            <a:r>
              <a:rPr lang="en-US" sz="1800" b="1" dirty="0">
                <a:solidFill>
                  <a:schemeClr val="tx1"/>
                </a:solidFill>
                <a:effectLst>
                  <a:outerShdw blurRad="38100" dist="38100" dir="2700000" algn="tl">
                    <a:srgbClr val="000000">
                      <a:alpha val="43137"/>
                    </a:srgbClr>
                  </a:outerShdw>
                </a:effectLst>
                <a:latin typeface="Algerian" pitchFamily="82" charset="0"/>
              </a:rPr>
              <a:t>           [BEC-2019-24]</a:t>
            </a:r>
          </a:p>
          <a:p>
            <a:r>
              <a:rPr lang="en-US" sz="1800" b="1" dirty="0" err="1">
                <a:solidFill>
                  <a:schemeClr val="tx1"/>
                </a:solidFill>
                <a:effectLst>
                  <a:outerShdw blurRad="38100" dist="38100" dir="2700000" algn="tl">
                    <a:srgbClr val="000000">
                      <a:alpha val="43137"/>
                    </a:srgbClr>
                  </a:outerShdw>
                </a:effectLst>
                <a:latin typeface="Algerian" pitchFamily="82" charset="0"/>
              </a:rPr>
              <a:t>Paras</a:t>
            </a:r>
            <a:r>
              <a:rPr lang="en-US" sz="1800" b="1" dirty="0">
                <a:solidFill>
                  <a:schemeClr val="tx1"/>
                </a:solidFill>
                <a:effectLst>
                  <a:outerShdw blurRad="38100" dist="38100" dir="2700000" algn="tl">
                    <a:srgbClr val="000000">
                      <a:alpha val="43137"/>
                    </a:srgbClr>
                  </a:outerShdw>
                </a:effectLst>
                <a:latin typeface="Algerian" pitchFamily="82" charset="0"/>
              </a:rPr>
              <a:t> </a:t>
            </a:r>
            <a:r>
              <a:rPr lang="en-US" sz="1800" b="1" dirty="0" err="1">
                <a:solidFill>
                  <a:schemeClr val="tx1"/>
                </a:solidFill>
                <a:effectLst>
                  <a:outerShdw blurRad="38100" dist="38100" dir="2700000" algn="tl">
                    <a:srgbClr val="000000">
                      <a:alpha val="43137"/>
                    </a:srgbClr>
                  </a:outerShdw>
                </a:effectLst>
                <a:latin typeface="Algerian" pitchFamily="82" charset="0"/>
              </a:rPr>
              <a:t>Poudel</a:t>
            </a:r>
            <a:r>
              <a:rPr lang="en-US" sz="1800" b="1" dirty="0">
                <a:solidFill>
                  <a:schemeClr val="tx1"/>
                </a:solidFill>
                <a:effectLst>
                  <a:outerShdw blurRad="38100" dist="38100" dir="2700000" algn="tl">
                    <a:srgbClr val="000000">
                      <a:alpha val="43137"/>
                    </a:srgbClr>
                  </a:outerShdw>
                </a:effectLst>
                <a:latin typeface="Algerian" pitchFamily="82" charset="0"/>
              </a:rPr>
              <a:t>        [BEC-2019-13]</a:t>
            </a:r>
          </a:p>
          <a:p>
            <a:r>
              <a:rPr lang="en-US" sz="1800" b="1" dirty="0">
                <a:solidFill>
                  <a:schemeClr val="tx1"/>
                </a:solidFill>
                <a:effectLst>
                  <a:outerShdw blurRad="38100" dist="38100" dir="2700000" algn="tl">
                    <a:srgbClr val="000000">
                      <a:alpha val="43137"/>
                    </a:srgbClr>
                  </a:outerShdw>
                </a:effectLst>
                <a:latin typeface="Algerian" pitchFamily="82" charset="0"/>
              </a:rPr>
              <a:t> </a:t>
            </a:r>
          </a:p>
          <a:p>
            <a:endParaRPr lang="en-US" sz="1800" b="1" dirty="0">
              <a:solidFill>
                <a:schemeClr val="tx1"/>
              </a:solidFill>
              <a:effectLst>
                <a:outerShdw blurRad="38100" dist="38100" dir="2700000" algn="tl">
                  <a:srgbClr val="000000">
                    <a:alpha val="43137"/>
                  </a:srgbClr>
                </a:outerShdw>
              </a:effectLst>
              <a:latin typeface="Algerian" pitchFamily="82" charset="0"/>
            </a:endParaRPr>
          </a:p>
        </p:txBody>
      </p:sp>
      <p:sp>
        <p:nvSpPr>
          <p:cNvPr id="8" name="TextBox 7"/>
          <p:cNvSpPr txBox="1"/>
          <p:nvPr/>
        </p:nvSpPr>
        <p:spPr>
          <a:xfrm>
            <a:off x="152400" y="76200"/>
            <a:ext cx="184731" cy="646331"/>
          </a:xfrm>
          <a:prstGeom prst="rect">
            <a:avLst/>
          </a:prstGeom>
          <a:noFill/>
        </p:spPr>
        <p:txBody>
          <a:bodyPr wrap="none" rtlCol="0">
            <a:spAutoFit/>
          </a:bodyPr>
          <a:lstStyle/>
          <a:p>
            <a:endParaRPr lang="en-US" sz="3600" b="1" i="1" dirty="0"/>
          </a:p>
        </p:txBody>
      </p:sp>
    </p:spTree>
  </p:cSld>
  <p:clrMapOvr>
    <a:masterClrMapping/>
  </p:clrMapOvr>
  <p:transition spd="slow">
    <p:spli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1417638"/>
            <a:ext cx="152400" cy="106362"/>
          </a:xfrm>
        </p:spPr>
        <p:txBody>
          <a:bodyPr>
            <a:normAutofit fontScale="90000"/>
          </a:bodyPr>
          <a:lstStyle/>
          <a:p>
            <a:r>
              <a:rPr lang="en-US" dirty="0" smtClean="0"/>
              <a:t> </a:t>
            </a:r>
            <a:endParaRPr lang="en-US" dirty="0"/>
          </a:p>
        </p:txBody>
      </p:sp>
      <p:graphicFrame>
        <p:nvGraphicFramePr>
          <p:cNvPr id="4" name="Content Placeholder 3"/>
          <p:cNvGraphicFramePr>
            <a:graphicFrameLocks noGrp="1"/>
          </p:cNvGraphicFramePr>
          <p:nvPr>
            <p:ph idx="1"/>
          </p:nvPr>
        </p:nvGraphicFramePr>
        <p:xfrm>
          <a:off x="914400" y="1295400"/>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a:off x="0" y="0"/>
            <a:ext cx="1752600" cy="68580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0" y="685800"/>
            <a:ext cx="1828800" cy="1200329"/>
          </a:xfrm>
          <a:prstGeom prst="rect">
            <a:avLst/>
          </a:prstGeom>
          <a:noFill/>
        </p:spPr>
        <p:txBody>
          <a:bodyPr wrap="square" rtlCol="0">
            <a:spAutoFit/>
          </a:bodyPr>
          <a:lstStyle/>
          <a:p>
            <a:r>
              <a:rPr lang="en-US" sz="3600" b="1" i="1" dirty="0" smtClean="0">
                <a:solidFill>
                  <a:schemeClr val="bg1"/>
                </a:solidFill>
                <a:latin typeface="Colonna MT" pitchFamily="82" charset="0"/>
              </a:rPr>
              <a:t>GANTT </a:t>
            </a:r>
          </a:p>
          <a:p>
            <a:r>
              <a:rPr lang="en-US" sz="3600" b="1" i="1" dirty="0" smtClean="0">
                <a:solidFill>
                  <a:schemeClr val="bg1"/>
                </a:solidFill>
                <a:latin typeface="Colonna MT" pitchFamily="82" charset="0"/>
              </a:rPr>
              <a:t>CHART</a:t>
            </a:r>
            <a:endParaRPr lang="en-US" sz="3600" b="1" i="1" dirty="0">
              <a:solidFill>
                <a:schemeClr val="bg1"/>
              </a:solidFill>
              <a:latin typeface="Colonna MT" pitchFamily="82" charset="0"/>
            </a:endParaRPr>
          </a:p>
        </p:txBody>
      </p:sp>
      <p:sp>
        <p:nvSpPr>
          <p:cNvPr id="7" name="TextBox 6"/>
          <p:cNvSpPr txBox="1"/>
          <p:nvPr/>
        </p:nvSpPr>
        <p:spPr>
          <a:xfrm>
            <a:off x="3962400" y="6172200"/>
            <a:ext cx="2261773" cy="369332"/>
          </a:xfrm>
          <a:prstGeom prst="rect">
            <a:avLst/>
          </a:prstGeom>
          <a:noFill/>
        </p:spPr>
        <p:txBody>
          <a:bodyPr wrap="none" rtlCol="0">
            <a:spAutoFit/>
          </a:bodyPr>
          <a:lstStyle/>
          <a:p>
            <a:r>
              <a:rPr lang="en-US" b="1" dirty="0" smtClean="0">
                <a:effectLst>
                  <a:outerShdw blurRad="38100" dist="38100" dir="2700000" algn="tl">
                    <a:srgbClr val="000000">
                      <a:alpha val="43137"/>
                    </a:srgbClr>
                  </a:outerShdw>
                </a:effectLst>
              </a:rPr>
              <a:t>Figure: GANTT CHART</a:t>
            </a:r>
            <a:endParaRPr lang="en-US"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smtClean="0">
                <a:latin typeface="Algerian" pitchFamily="82" charset="0"/>
              </a:rPr>
              <a:t>SOFTWARE DEVELOPMENT</a:t>
            </a:r>
            <a:endParaRPr lang="en-US" b="1" i="1" u="sng" dirty="0">
              <a:latin typeface="Algerian" pitchFamily="82" charset="0"/>
            </a:endParaRPr>
          </a:p>
        </p:txBody>
      </p:sp>
      <p:pic>
        <p:nvPicPr>
          <p:cNvPr id="8" name="Content Placeholder 7" descr="CSS3_logo_and_wordmark.svg.png"/>
          <p:cNvPicPr>
            <a:picLocks noGrp="1" noChangeAspect="1"/>
          </p:cNvPicPr>
          <p:nvPr>
            <p:ph idx="1"/>
          </p:nvPr>
        </p:nvPicPr>
        <p:blipFill>
          <a:blip r:embed="rId2" cstate="print"/>
          <a:stretch>
            <a:fillRect/>
          </a:stretch>
        </p:blipFill>
        <p:spPr>
          <a:xfrm>
            <a:off x="152400" y="1905000"/>
            <a:ext cx="1620319" cy="2286000"/>
          </a:xfrm>
        </p:spPr>
      </p:pic>
      <p:pic>
        <p:nvPicPr>
          <p:cNvPr id="9" name="Picture 8" descr="1200px-HTML5_logo_and_wordmark.svg.png"/>
          <p:cNvPicPr>
            <a:picLocks noChangeAspect="1"/>
          </p:cNvPicPr>
          <p:nvPr/>
        </p:nvPicPr>
        <p:blipFill>
          <a:blip r:embed="rId3" cstate="print"/>
          <a:stretch>
            <a:fillRect/>
          </a:stretch>
        </p:blipFill>
        <p:spPr>
          <a:xfrm>
            <a:off x="3124200" y="1905000"/>
            <a:ext cx="2286000" cy="2286000"/>
          </a:xfrm>
          <a:prstGeom prst="rect">
            <a:avLst/>
          </a:prstGeom>
        </p:spPr>
      </p:pic>
      <p:pic>
        <p:nvPicPr>
          <p:cNvPr id="23554" name="Picture 2"/>
          <p:cNvPicPr>
            <a:picLocks noChangeAspect="1" noChangeArrowheads="1"/>
          </p:cNvPicPr>
          <p:nvPr/>
        </p:nvPicPr>
        <p:blipFill>
          <a:blip r:embed="rId4"/>
          <a:srcRect/>
          <a:stretch>
            <a:fillRect/>
          </a:stretch>
        </p:blipFill>
        <p:spPr bwMode="auto">
          <a:xfrm>
            <a:off x="6781800" y="1905000"/>
            <a:ext cx="1679545" cy="2362200"/>
          </a:xfrm>
          <a:prstGeom prst="rect">
            <a:avLst/>
          </a:prstGeom>
          <a:noFill/>
          <a:ln w="9525">
            <a:noFill/>
            <a:miter lim="800000"/>
            <a:headEnd/>
            <a:tailEnd/>
          </a:ln>
          <a:effectLst/>
        </p:spPr>
      </p:pic>
      <p:pic>
        <p:nvPicPr>
          <p:cNvPr id="23555" name="Picture 3"/>
          <p:cNvPicPr>
            <a:picLocks noChangeAspect="1" noChangeArrowheads="1"/>
          </p:cNvPicPr>
          <p:nvPr/>
        </p:nvPicPr>
        <p:blipFill>
          <a:blip r:embed="rId5"/>
          <a:srcRect/>
          <a:stretch>
            <a:fillRect/>
          </a:stretch>
        </p:blipFill>
        <p:spPr bwMode="auto">
          <a:xfrm>
            <a:off x="304800" y="4267200"/>
            <a:ext cx="6184409" cy="19812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3554"/>
                                        </p:tgtEl>
                                        <p:attrNameLst>
                                          <p:attrName>style.visibility</p:attrName>
                                        </p:attrNameLst>
                                      </p:cBhvr>
                                      <p:to>
                                        <p:strVal val="visible"/>
                                      </p:to>
                                    </p:set>
                                    <p:animEffect transition="in" filter="wipe(down)">
                                      <p:cBhvr>
                                        <p:cTn id="17" dur="500"/>
                                        <p:tgtEl>
                                          <p:spTgt spid="2355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3555"/>
                                        </p:tgtEl>
                                        <p:attrNameLst>
                                          <p:attrName>style.visibility</p:attrName>
                                        </p:attrNameLst>
                                      </p:cBhvr>
                                      <p:to>
                                        <p:strVal val="visible"/>
                                      </p:to>
                                    </p:set>
                                    <p:anim calcmode="lin" valueType="num">
                                      <p:cBhvr additive="base">
                                        <p:cTn id="22" dur="500" fill="hold"/>
                                        <p:tgtEl>
                                          <p:spTgt spid="23555"/>
                                        </p:tgtEl>
                                        <p:attrNameLst>
                                          <p:attrName>ppt_x</p:attrName>
                                        </p:attrNameLst>
                                      </p:cBhvr>
                                      <p:tavLst>
                                        <p:tav tm="0">
                                          <p:val>
                                            <p:strVal val="#ppt_x"/>
                                          </p:val>
                                        </p:tav>
                                        <p:tav tm="100000">
                                          <p:val>
                                            <p:strVal val="#ppt_x"/>
                                          </p:val>
                                        </p:tav>
                                      </p:tavLst>
                                    </p:anim>
                                    <p:anim calcmode="lin" valueType="num">
                                      <p:cBhvr additive="base">
                                        <p:cTn id="23" dur="500" fill="hold"/>
                                        <p:tgtEl>
                                          <p:spTgt spid="235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pPr>
              <a:buNone/>
            </a:pPr>
            <a:r>
              <a:rPr lang="en-US" sz="2400" dirty="0"/>
              <a:t>1.Hamro Doctor </a:t>
            </a:r>
            <a:r>
              <a:rPr lang="en-US" sz="2400" dirty="0" smtClean="0">
                <a:hlinkClick r:id="rId2"/>
              </a:rPr>
              <a:t>https</a:t>
            </a:r>
            <a:r>
              <a:rPr lang="en-US" sz="2400" dirty="0">
                <a:hlinkClick r:id="rId2"/>
              </a:rPr>
              <a:t>://www.hamrodoctor.com</a:t>
            </a:r>
            <a:r>
              <a:rPr lang="en-US" sz="2400" dirty="0" smtClean="0">
                <a:hlinkClick r:id="rId2"/>
              </a:rPr>
              <a:t>/</a:t>
            </a:r>
            <a:endParaRPr lang="en-US" sz="2400" dirty="0" smtClean="0"/>
          </a:p>
          <a:p>
            <a:pPr>
              <a:buNone/>
            </a:pPr>
            <a:endParaRPr lang="en-US" sz="2400" dirty="0"/>
          </a:p>
          <a:p>
            <a:pPr>
              <a:buNone/>
            </a:pPr>
            <a:r>
              <a:rPr lang="en-US" sz="2400" dirty="0"/>
              <a:t>2.Clinics One </a:t>
            </a:r>
            <a:r>
              <a:rPr lang="en-US" sz="2400" dirty="0" smtClean="0">
                <a:hlinkClick r:id="rId3"/>
              </a:rPr>
              <a:t>https</a:t>
            </a:r>
            <a:r>
              <a:rPr lang="en-US" sz="2400" dirty="0">
                <a:hlinkClick r:id="rId3"/>
              </a:rPr>
              <a:t>://www.clinicone.com.np/online-consultation-in-nepal</a:t>
            </a:r>
            <a:r>
              <a:rPr lang="en-US" sz="2400" dirty="0" smtClean="0">
                <a:hlinkClick r:id="rId3"/>
              </a:rPr>
              <a:t>/</a:t>
            </a:r>
            <a:endParaRPr lang="en-US" sz="2400" dirty="0" smtClean="0"/>
          </a:p>
          <a:p>
            <a:pPr>
              <a:buNone/>
            </a:pPr>
            <a:endParaRPr lang="en-US" sz="2400" dirty="0"/>
          </a:p>
          <a:p>
            <a:pPr>
              <a:buNone/>
            </a:pPr>
            <a:r>
              <a:rPr lang="en-US" sz="2400" dirty="0"/>
              <a:t>3.Doctors on Call </a:t>
            </a:r>
            <a:r>
              <a:rPr lang="en-US" sz="2400" dirty="0" smtClean="0">
                <a:hlinkClick r:id="rId4"/>
              </a:rPr>
              <a:t>https</a:t>
            </a:r>
            <a:r>
              <a:rPr lang="en-US" sz="2400" dirty="0">
                <a:hlinkClick r:id="rId4"/>
              </a:rPr>
              <a:t>://doctorsoncall.com.np/appointment</a:t>
            </a:r>
            <a:r>
              <a:rPr lang="en-US" sz="2400" dirty="0" smtClean="0">
                <a:hlinkClick r:id="rId4"/>
              </a:rPr>
              <a:t>/</a:t>
            </a:r>
            <a:endParaRPr lang="en-US" sz="2400" dirty="0" smtClean="0"/>
          </a:p>
          <a:p>
            <a:pPr>
              <a:buNone/>
            </a:pPr>
            <a:endParaRPr lang="en-US" sz="2400" dirty="0"/>
          </a:p>
          <a:p>
            <a:pPr>
              <a:buNone/>
            </a:pPr>
            <a:r>
              <a:rPr lang="en-US" sz="2400" dirty="0"/>
              <a:t>4.Mero Doctor "</a:t>
            </a:r>
            <a:r>
              <a:rPr lang="en-US" sz="2400" dirty="0">
                <a:hlinkClick r:id="rId5"/>
              </a:rPr>
              <a:t>https://www.merodoctor.com/doctors/finddoctors?dep=true</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srcRect/>
          <a:stretch>
            <a:fillRect/>
          </a:stretch>
        </p:blipFill>
        <p:spPr bwMode="auto">
          <a:xfrm>
            <a:off x="0" y="4696558"/>
            <a:ext cx="3429000" cy="2161442"/>
          </a:xfrm>
          <a:prstGeom prst="rect">
            <a:avLst/>
          </a:prstGeom>
          <a:noFill/>
          <a:ln w="9525">
            <a:noFill/>
            <a:miter lim="800000"/>
            <a:headEnd/>
            <a:tailEnd/>
          </a:ln>
          <a:effectLst>
            <a:outerShdw blurRad="50800" dist="50800" dir="5400000" algn="ctr" rotWithShape="0">
              <a:srgbClr val="000000">
                <a:alpha val="0"/>
              </a:srgbClr>
            </a:outerShdw>
          </a:effectLst>
        </p:spPr>
      </p:pic>
      <p:pic>
        <p:nvPicPr>
          <p:cNvPr id="2051" name="Picture 3" descr="C:\Program Files (x86)\Microsoft Office\MEDIA\CAGCAT10\j0235319.wmf"/>
          <p:cNvPicPr>
            <a:picLocks noChangeAspect="1" noChangeArrowheads="1"/>
          </p:cNvPicPr>
          <p:nvPr/>
        </p:nvPicPr>
        <p:blipFill>
          <a:blip r:embed="rId3"/>
          <a:srcRect/>
          <a:stretch>
            <a:fillRect/>
          </a:stretch>
        </p:blipFill>
        <p:spPr bwMode="auto">
          <a:xfrm>
            <a:off x="5029200" y="0"/>
            <a:ext cx="3864255" cy="3945419"/>
          </a:xfrm>
          <a:prstGeom prst="rect">
            <a:avLst/>
          </a:prstGeom>
          <a:noFill/>
        </p:spPr>
      </p:pic>
      <p:sp>
        <p:nvSpPr>
          <p:cNvPr id="2" name="Title 1"/>
          <p:cNvSpPr>
            <a:spLocks noGrp="1"/>
          </p:cNvSpPr>
          <p:nvPr>
            <p:ph type="title"/>
          </p:nvPr>
        </p:nvSpPr>
        <p:spPr>
          <a:xfrm>
            <a:off x="-1371600" y="0"/>
            <a:ext cx="8229600" cy="1143000"/>
          </a:xfrm>
        </p:spPr>
        <p:txBody>
          <a:bodyPr/>
          <a:lstStyle/>
          <a:p>
            <a:r>
              <a:rPr lang="en-US" b="1" i="1" u="sng" dirty="0" smtClean="0">
                <a:effectLst>
                  <a:outerShdw blurRad="38100" dist="38100" dir="2700000" algn="tl">
                    <a:srgbClr val="000000">
                      <a:alpha val="43137"/>
                    </a:srgbClr>
                  </a:outerShdw>
                </a:effectLst>
                <a:latin typeface="Colonna MT" pitchFamily="82" charset="0"/>
              </a:rPr>
              <a:t>INDRODUCTION</a:t>
            </a:r>
            <a:endParaRPr lang="en-US" b="1" i="1" u="sng" dirty="0">
              <a:effectLst>
                <a:outerShdw blurRad="38100" dist="38100" dir="2700000" algn="tl">
                  <a:srgbClr val="000000">
                    <a:alpha val="43137"/>
                  </a:srgbClr>
                </a:outerShdw>
              </a:effectLst>
              <a:latin typeface="Colonna MT" pitchFamily="82" charset="0"/>
            </a:endParaRPr>
          </a:p>
        </p:txBody>
      </p:sp>
      <p:sp>
        <p:nvSpPr>
          <p:cNvPr id="3" name="Content Placeholder 2"/>
          <p:cNvSpPr>
            <a:spLocks noGrp="1"/>
          </p:cNvSpPr>
          <p:nvPr>
            <p:ph idx="1"/>
          </p:nvPr>
        </p:nvSpPr>
        <p:spPr>
          <a:xfrm>
            <a:off x="304800" y="1066800"/>
            <a:ext cx="8229600" cy="4525963"/>
          </a:xfrm>
        </p:spPr>
        <p:txBody>
          <a:bodyPr>
            <a:normAutofit/>
          </a:bodyPr>
          <a:lstStyle/>
          <a:p>
            <a:pPr algn="just">
              <a:buNone/>
            </a:pPr>
            <a:r>
              <a:rPr lang="en-US" sz="2400" dirty="0" smtClean="0"/>
              <a:t>     </a:t>
            </a:r>
            <a:r>
              <a:rPr lang="en-US" sz="2400" dirty="0"/>
              <a:t>Healthcare booking  system is a web based computerized system that provides a platform for hospitals, clinics and other health services providing organizations to manage hospital facilities through online medium. It is mainly focused to provide the best facilities to each and every patients. This web based design will make easier to subscribe the package and further expansion on package will be possible with less effort. Hospitals and Clinics have the access to control the official package/offers or to add/delete/update information the doctors or the facilities available.</a:t>
            </a:r>
          </a:p>
        </p:txBody>
      </p:sp>
    </p:spTree>
  </p:cSld>
  <p:clrMapOvr>
    <a:masterClrMapping/>
  </p:clrMapOvr>
  <p:transition>
    <p:split dir="in"/>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56EFB67C-EE02-4305-B24F-1D0DE2CE10C3}"/>
              </a:ext>
            </a:extLst>
          </p:cNvPr>
          <p:cNvSpPr>
            <a:spLocks noChangeArrowheads="1"/>
          </p:cNvSpPr>
          <p:nvPr/>
        </p:nvSpPr>
        <p:spPr bwMode="auto">
          <a:xfrm>
            <a:off x="1981200" y="5105400"/>
            <a:ext cx="6489507" cy="825874"/>
          </a:xfrm>
          <a:prstGeom prst="roundRect">
            <a:avLst>
              <a:gd name="adj" fmla="val 50000"/>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sz="2700"/>
          </a:p>
        </p:txBody>
      </p:sp>
      <p:sp>
        <p:nvSpPr>
          <p:cNvPr id="6" name="Rectangle 6">
            <a:extLst>
              <a:ext uri="{FF2B5EF4-FFF2-40B4-BE49-F238E27FC236}">
                <a16:creationId xmlns:a16="http://schemas.microsoft.com/office/drawing/2014/main" xmlns="" id="{56EFB67C-EE02-4305-B24F-1D0DE2CE10C3}"/>
              </a:ext>
            </a:extLst>
          </p:cNvPr>
          <p:cNvSpPr>
            <a:spLocks noChangeArrowheads="1"/>
          </p:cNvSpPr>
          <p:nvPr/>
        </p:nvSpPr>
        <p:spPr bwMode="auto">
          <a:xfrm>
            <a:off x="1600200" y="3886200"/>
            <a:ext cx="6489507" cy="825874"/>
          </a:xfrm>
          <a:prstGeom prst="roundRect">
            <a:avLst>
              <a:gd name="adj" fmla="val 50000"/>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sz="2700" dirty="0"/>
          </a:p>
        </p:txBody>
      </p:sp>
      <p:sp>
        <p:nvSpPr>
          <p:cNvPr id="5" name="Rectangle 6">
            <a:extLst>
              <a:ext uri="{FF2B5EF4-FFF2-40B4-BE49-F238E27FC236}">
                <a16:creationId xmlns:a16="http://schemas.microsoft.com/office/drawing/2014/main" xmlns="" id="{56EFB67C-EE02-4305-B24F-1D0DE2CE10C3}"/>
              </a:ext>
            </a:extLst>
          </p:cNvPr>
          <p:cNvSpPr>
            <a:spLocks noChangeArrowheads="1"/>
          </p:cNvSpPr>
          <p:nvPr/>
        </p:nvSpPr>
        <p:spPr bwMode="auto">
          <a:xfrm>
            <a:off x="1066800" y="2667000"/>
            <a:ext cx="6489507" cy="825874"/>
          </a:xfrm>
          <a:prstGeom prst="roundRect">
            <a:avLst>
              <a:gd name="adj" fmla="val 50000"/>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sz="2700"/>
          </a:p>
        </p:txBody>
      </p:sp>
      <p:sp>
        <p:nvSpPr>
          <p:cNvPr id="4" name="Rectangle 6">
            <a:extLst>
              <a:ext uri="{FF2B5EF4-FFF2-40B4-BE49-F238E27FC236}">
                <a16:creationId xmlns:a16="http://schemas.microsoft.com/office/drawing/2014/main" xmlns="" id="{56EFB67C-EE02-4305-B24F-1D0DE2CE10C3}"/>
              </a:ext>
            </a:extLst>
          </p:cNvPr>
          <p:cNvSpPr>
            <a:spLocks noChangeArrowheads="1"/>
          </p:cNvSpPr>
          <p:nvPr/>
        </p:nvSpPr>
        <p:spPr bwMode="auto">
          <a:xfrm>
            <a:off x="609600" y="1524000"/>
            <a:ext cx="6489507" cy="825874"/>
          </a:xfrm>
          <a:prstGeom prst="roundRect">
            <a:avLst>
              <a:gd name="adj" fmla="val 50000"/>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sz="2700"/>
          </a:p>
        </p:txBody>
      </p:sp>
      <p:sp>
        <p:nvSpPr>
          <p:cNvPr id="2" name="Title 1"/>
          <p:cNvSpPr>
            <a:spLocks noGrp="1"/>
          </p:cNvSpPr>
          <p:nvPr>
            <p:ph type="title"/>
          </p:nvPr>
        </p:nvSpPr>
        <p:spPr>
          <a:xfrm>
            <a:off x="-533400" y="0"/>
            <a:ext cx="8229600" cy="1143000"/>
          </a:xfrm>
        </p:spPr>
        <p:txBody>
          <a:bodyPr/>
          <a:lstStyle/>
          <a:p>
            <a:r>
              <a:rPr lang="en-US" b="1" i="1" u="sng" dirty="0" smtClean="0">
                <a:effectLst>
                  <a:outerShdw blurRad="38100" dist="38100" dir="2700000" algn="tl">
                    <a:srgbClr val="000000">
                      <a:alpha val="43137"/>
                    </a:srgbClr>
                  </a:outerShdw>
                </a:effectLst>
                <a:latin typeface="Colonna MT" pitchFamily="82" charset="0"/>
              </a:rPr>
              <a:t>STATEMENT OF PROBLEM</a:t>
            </a:r>
            <a:endParaRPr lang="en-US" b="1" i="1" u="sng" dirty="0">
              <a:effectLst>
                <a:outerShdw blurRad="38100" dist="38100" dir="2700000" algn="tl">
                  <a:srgbClr val="000000">
                    <a:alpha val="43137"/>
                  </a:srgbClr>
                </a:outerShdw>
              </a:effectLst>
              <a:latin typeface="Colonna MT" pitchFamily="82" charset="0"/>
            </a:endParaRPr>
          </a:p>
        </p:txBody>
      </p:sp>
      <p:sp>
        <p:nvSpPr>
          <p:cNvPr id="3" name="Content Placeholder 2"/>
          <p:cNvSpPr>
            <a:spLocks noGrp="1"/>
          </p:cNvSpPr>
          <p:nvPr>
            <p:ph idx="1"/>
          </p:nvPr>
        </p:nvSpPr>
        <p:spPr>
          <a:xfrm>
            <a:off x="457200" y="1600200"/>
            <a:ext cx="45719" cy="45719"/>
          </a:xfrm>
        </p:spPr>
        <p:txBody>
          <a:bodyPr>
            <a:normAutofit fontScale="25000" lnSpcReduction="20000"/>
          </a:bodyPr>
          <a:lstStyle/>
          <a:p>
            <a:pPr algn="just">
              <a:buNone/>
            </a:pPr>
            <a:r>
              <a:rPr lang="en-US" dirty="0" smtClean="0"/>
              <a:t> </a:t>
            </a:r>
            <a:endParaRPr lang="en-US" dirty="0"/>
          </a:p>
        </p:txBody>
      </p:sp>
      <p:sp>
        <p:nvSpPr>
          <p:cNvPr id="8" name="Oval 7">
            <a:extLst>
              <a:ext uri="{FF2B5EF4-FFF2-40B4-BE49-F238E27FC236}">
                <a16:creationId xmlns:a16="http://schemas.microsoft.com/office/drawing/2014/main" xmlns="" id="{AFABB119-6FF8-4B6F-AE21-DD58D9B88A82}"/>
              </a:ext>
            </a:extLst>
          </p:cNvPr>
          <p:cNvSpPr/>
          <p:nvPr/>
        </p:nvSpPr>
        <p:spPr>
          <a:xfrm>
            <a:off x="685800" y="1634249"/>
            <a:ext cx="651751" cy="65175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Black" pitchFamily="34" charset="0"/>
              </a:rPr>
              <a:t>    </a:t>
            </a:r>
            <a:endParaRPr lang="en-US" b="1" dirty="0">
              <a:solidFill>
                <a:schemeClr val="tx1"/>
              </a:solidFill>
              <a:latin typeface="Arial Black" pitchFamily="34" charset="0"/>
            </a:endParaRPr>
          </a:p>
        </p:txBody>
      </p:sp>
      <p:sp>
        <p:nvSpPr>
          <p:cNvPr id="9" name="Oval 8">
            <a:extLst>
              <a:ext uri="{FF2B5EF4-FFF2-40B4-BE49-F238E27FC236}">
                <a16:creationId xmlns:a16="http://schemas.microsoft.com/office/drawing/2014/main" xmlns="" id="{AFABB119-6FF8-4B6F-AE21-DD58D9B88A82}"/>
              </a:ext>
            </a:extLst>
          </p:cNvPr>
          <p:cNvSpPr/>
          <p:nvPr/>
        </p:nvSpPr>
        <p:spPr>
          <a:xfrm>
            <a:off x="1676400" y="3962400"/>
            <a:ext cx="651751" cy="651751"/>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xmlns="" id="{AFABB119-6FF8-4B6F-AE21-DD58D9B88A82}"/>
              </a:ext>
            </a:extLst>
          </p:cNvPr>
          <p:cNvSpPr/>
          <p:nvPr/>
        </p:nvSpPr>
        <p:spPr>
          <a:xfrm>
            <a:off x="1143000" y="2743200"/>
            <a:ext cx="651751" cy="651751"/>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xmlns="" id="{AFABB119-6FF8-4B6F-AE21-DD58D9B88A82}"/>
              </a:ext>
            </a:extLst>
          </p:cNvPr>
          <p:cNvSpPr/>
          <p:nvPr/>
        </p:nvSpPr>
        <p:spPr>
          <a:xfrm>
            <a:off x="2057400" y="5181600"/>
            <a:ext cx="651751" cy="65175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09600" y="1676400"/>
            <a:ext cx="732893" cy="584775"/>
          </a:xfrm>
          <a:prstGeom prst="rect">
            <a:avLst/>
          </a:prstGeom>
          <a:noFill/>
        </p:spPr>
        <p:txBody>
          <a:bodyPr wrap="none" rtlCol="0">
            <a:spAutoFit/>
          </a:bodyPr>
          <a:lstStyle/>
          <a:p>
            <a:r>
              <a:rPr lang="en-US" sz="3200" dirty="0" smtClean="0">
                <a:solidFill>
                  <a:schemeClr val="bg1"/>
                </a:solidFill>
                <a:latin typeface="Arial Black" pitchFamily="34" charset="0"/>
              </a:rPr>
              <a:t>01</a:t>
            </a:r>
            <a:endParaRPr lang="en-US" sz="3200" dirty="0">
              <a:solidFill>
                <a:schemeClr val="bg1"/>
              </a:solidFill>
              <a:latin typeface="Arial Black" pitchFamily="34" charset="0"/>
            </a:endParaRPr>
          </a:p>
        </p:txBody>
      </p:sp>
      <p:sp>
        <p:nvSpPr>
          <p:cNvPr id="14" name="TextBox 13"/>
          <p:cNvSpPr txBox="1"/>
          <p:nvPr/>
        </p:nvSpPr>
        <p:spPr>
          <a:xfrm>
            <a:off x="1066800" y="2819400"/>
            <a:ext cx="732893" cy="584775"/>
          </a:xfrm>
          <a:prstGeom prst="rect">
            <a:avLst/>
          </a:prstGeom>
          <a:noFill/>
        </p:spPr>
        <p:txBody>
          <a:bodyPr wrap="none" rtlCol="0">
            <a:spAutoFit/>
          </a:bodyPr>
          <a:lstStyle/>
          <a:p>
            <a:r>
              <a:rPr lang="en-US" sz="3200" dirty="0" smtClean="0">
                <a:solidFill>
                  <a:schemeClr val="bg1"/>
                </a:solidFill>
                <a:latin typeface="Arial Black" pitchFamily="34" charset="0"/>
              </a:rPr>
              <a:t>02</a:t>
            </a:r>
            <a:endParaRPr lang="en-US" sz="3200" dirty="0">
              <a:solidFill>
                <a:schemeClr val="bg1"/>
              </a:solidFill>
              <a:latin typeface="Arial Black" pitchFamily="34" charset="0"/>
            </a:endParaRPr>
          </a:p>
        </p:txBody>
      </p:sp>
      <p:sp>
        <p:nvSpPr>
          <p:cNvPr id="15" name="TextBox 14"/>
          <p:cNvSpPr txBox="1"/>
          <p:nvPr/>
        </p:nvSpPr>
        <p:spPr>
          <a:xfrm>
            <a:off x="1600200" y="4038600"/>
            <a:ext cx="732893" cy="584775"/>
          </a:xfrm>
          <a:prstGeom prst="rect">
            <a:avLst/>
          </a:prstGeom>
          <a:noFill/>
        </p:spPr>
        <p:txBody>
          <a:bodyPr wrap="none" rtlCol="0">
            <a:spAutoFit/>
          </a:bodyPr>
          <a:lstStyle/>
          <a:p>
            <a:r>
              <a:rPr lang="en-US" sz="3200" dirty="0" smtClean="0">
                <a:solidFill>
                  <a:schemeClr val="bg1"/>
                </a:solidFill>
                <a:latin typeface="Arial Black" pitchFamily="34" charset="0"/>
              </a:rPr>
              <a:t>03</a:t>
            </a:r>
            <a:endParaRPr lang="en-US" sz="3200" dirty="0">
              <a:solidFill>
                <a:schemeClr val="bg1"/>
              </a:solidFill>
              <a:latin typeface="Arial Black" pitchFamily="34" charset="0"/>
            </a:endParaRPr>
          </a:p>
        </p:txBody>
      </p:sp>
      <p:sp>
        <p:nvSpPr>
          <p:cNvPr id="16" name="TextBox 15"/>
          <p:cNvSpPr txBox="1"/>
          <p:nvPr/>
        </p:nvSpPr>
        <p:spPr>
          <a:xfrm>
            <a:off x="1981200" y="5257800"/>
            <a:ext cx="732893" cy="584775"/>
          </a:xfrm>
          <a:prstGeom prst="rect">
            <a:avLst/>
          </a:prstGeom>
          <a:noFill/>
        </p:spPr>
        <p:txBody>
          <a:bodyPr wrap="none" rtlCol="0">
            <a:spAutoFit/>
          </a:bodyPr>
          <a:lstStyle/>
          <a:p>
            <a:r>
              <a:rPr lang="en-US" sz="3200" dirty="0" smtClean="0">
                <a:solidFill>
                  <a:schemeClr val="bg1"/>
                </a:solidFill>
                <a:latin typeface="Arial Black" pitchFamily="34" charset="0"/>
              </a:rPr>
              <a:t>04</a:t>
            </a:r>
            <a:endParaRPr lang="en-US" sz="3200" dirty="0">
              <a:solidFill>
                <a:schemeClr val="bg1"/>
              </a:solidFill>
              <a:latin typeface="Arial Black" pitchFamily="34" charset="0"/>
            </a:endParaRPr>
          </a:p>
        </p:txBody>
      </p:sp>
      <p:sp>
        <p:nvSpPr>
          <p:cNvPr id="17" name="TextBox 16"/>
          <p:cNvSpPr txBox="1"/>
          <p:nvPr/>
        </p:nvSpPr>
        <p:spPr>
          <a:xfrm>
            <a:off x="1295400" y="1752600"/>
            <a:ext cx="5784532" cy="615553"/>
          </a:xfrm>
          <a:prstGeom prst="rect">
            <a:avLst/>
          </a:prstGeom>
          <a:noFill/>
        </p:spPr>
        <p:txBody>
          <a:bodyPr wrap="none" rtlCol="0">
            <a:spAutoFit/>
          </a:bodyPr>
          <a:lstStyle/>
          <a:p>
            <a:r>
              <a:rPr lang="en-US" sz="1600" dirty="0">
                <a:solidFill>
                  <a:schemeClr val="accent1">
                    <a:lumMod val="20000"/>
                    <a:lumOff val="80000"/>
                  </a:schemeClr>
                </a:solidFill>
                <a:latin typeface="Arial Black" pitchFamily="34" charset="0"/>
              </a:rPr>
              <a:t>Time consuming for reservation and appointment </a:t>
            </a:r>
          </a:p>
          <a:p>
            <a:endParaRPr lang="en-US" dirty="0">
              <a:solidFill>
                <a:schemeClr val="accent1">
                  <a:lumMod val="20000"/>
                  <a:lumOff val="80000"/>
                </a:schemeClr>
              </a:solidFill>
              <a:latin typeface="Arial Black" pitchFamily="34" charset="0"/>
            </a:endParaRPr>
          </a:p>
        </p:txBody>
      </p:sp>
      <p:sp>
        <p:nvSpPr>
          <p:cNvPr id="18" name="TextBox 17"/>
          <p:cNvSpPr txBox="1"/>
          <p:nvPr/>
        </p:nvSpPr>
        <p:spPr>
          <a:xfrm>
            <a:off x="1828800" y="2895600"/>
            <a:ext cx="4503669" cy="338554"/>
          </a:xfrm>
          <a:prstGeom prst="rect">
            <a:avLst/>
          </a:prstGeom>
          <a:noFill/>
        </p:spPr>
        <p:txBody>
          <a:bodyPr wrap="none" rtlCol="0">
            <a:spAutoFit/>
          </a:bodyPr>
          <a:lstStyle/>
          <a:p>
            <a:r>
              <a:rPr lang="en-US" sz="1600" dirty="0">
                <a:solidFill>
                  <a:schemeClr val="accent1">
                    <a:lumMod val="20000"/>
                    <a:lumOff val="80000"/>
                  </a:schemeClr>
                </a:solidFill>
                <a:latin typeface="Arial Black" pitchFamily="34" charset="0"/>
              </a:rPr>
              <a:t>Data duplication and Over Reservation</a:t>
            </a:r>
          </a:p>
        </p:txBody>
      </p:sp>
      <p:sp>
        <p:nvSpPr>
          <p:cNvPr id="19" name="TextBox 18"/>
          <p:cNvSpPr txBox="1"/>
          <p:nvPr/>
        </p:nvSpPr>
        <p:spPr>
          <a:xfrm>
            <a:off x="2362200" y="4114800"/>
            <a:ext cx="5291192" cy="338554"/>
          </a:xfrm>
          <a:prstGeom prst="rect">
            <a:avLst/>
          </a:prstGeom>
          <a:noFill/>
        </p:spPr>
        <p:txBody>
          <a:bodyPr wrap="none" rtlCol="0">
            <a:spAutoFit/>
          </a:bodyPr>
          <a:lstStyle/>
          <a:p>
            <a:r>
              <a:rPr lang="en-US" sz="1600" dirty="0" smtClean="0">
                <a:solidFill>
                  <a:schemeClr val="accent1">
                    <a:lumMod val="20000"/>
                    <a:lumOff val="80000"/>
                  </a:schemeClr>
                </a:solidFill>
                <a:latin typeface="Arial Black" pitchFamily="34" charset="0"/>
              </a:rPr>
              <a:t>Limited reach for facilities to normal patients</a:t>
            </a:r>
            <a:endParaRPr lang="en-US" sz="1600" dirty="0">
              <a:solidFill>
                <a:schemeClr val="accent1">
                  <a:lumMod val="20000"/>
                  <a:lumOff val="80000"/>
                </a:schemeClr>
              </a:solidFill>
              <a:latin typeface="Arial Black" pitchFamily="34" charset="0"/>
            </a:endParaRPr>
          </a:p>
        </p:txBody>
      </p:sp>
    </p:spTree>
  </p:cSld>
  <p:clrMapOvr>
    <a:masterClrMapping/>
  </p:clrMapOvr>
  <p:transition>
    <p:spli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normAutofit fontScale="85000" lnSpcReduction="20000"/>
          </a:bodyPr>
          <a:lstStyle/>
          <a:p>
            <a:r>
              <a:rPr lang="en-US" b="1" i="1" u="sng" dirty="0" smtClean="0">
                <a:effectLst>
                  <a:outerShdw blurRad="38100" dist="38100" dir="2700000" algn="tl">
                    <a:srgbClr val="000000">
                      <a:alpha val="43137"/>
                    </a:srgbClr>
                  </a:outerShdw>
                </a:effectLst>
                <a:latin typeface="Colonna MT" pitchFamily="82" charset="0"/>
              </a:rPr>
              <a:t>OBJECTIVES</a:t>
            </a:r>
            <a:endParaRPr lang="en-US" b="1" i="1" u="sng" dirty="0">
              <a:effectLst>
                <a:outerShdw blurRad="38100" dist="38100" dir="2700000" algn="tl">
                  <a:srgbClr val="000000">
                    <a:alpha val="43137"/>
                  </a:srgbClr>
                </a:outerShdw>
              </a:effectLst>
              <a:latin typeface="Colonna MT" pitchFamily="82" charset="0"/>
            </a:endParaRPr>
          </a:p>
        </p:txBody>
      </p:sp>
      <p:grpSp>
        <p:nvGrpSpPr>
          <p:cNvPr id="3" name="Group 2">
            <a:extLst>
              <a:ext uri="{FF2B5EF4-FFF2-40B4-BE49-F238E27FC236}">
                <a16:creationId xmlns:a16="http://schemas.microsoft.com/office/drawing/2014/main" xmlns="" id="{9A5EED20-F36D-435C-9724-0758E4B7EC4E}"/>
              </a:ext>
            </a:extLst>
          </p:cNvPr>
          <p:cNvGrpSpPr/>
          <p:nvPr/>
        </p:nvGrpSpPr>
        <p:grpSpPr>
          <a:xfrm>
            <a:off x="1589778" y="1850990"/>
            <a:ext cx="3164664" cy="1632102"/>
            <a:chOff x="1096128" y="1731300"/>
            <a:chExt cx="3597956" cy="1594914"/>
          </a:xfrm>
        </p:grpSpPr>
        <p:sp>
          <p:nvSpPr>
            <p:cNvPr id="4" name="Parallelogram 3">
              <a:extLst>
                <a:ext uri="{FF2B5EF4-FFF2-40B4-BE49-F238E27FC236}">
                  <a16:creationId xmlns:a16="http://schemas.microsoft.com/office/drawing/2014/main" xmlns="" id="{5B4C4CCF-7210-4D34-8020-C4CD21F46459}"/>
                </a:ext>
              </a:extLst>
            </p:cNvPr>
            <p:cNvSpPr/>
            <p:nvPr/>
          </p:nvSpPr>
          <p:spPr>
            <a:xfrm>
              <a:off x="1096128" y="1731300"/>
              <a:ext cx="3401707" cy="1364082"/>
            </a:xfrm>
            <a:prstGeom prst="parallelogram">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Parallelogram 39">
              <a:extLst>
                <a:ext uri="{FF2B5EF4-FFF2-40B4-BE49-F238E27FC236}">
                  <a16:creationId xmlns:a16="http://schemas.microsoft.com/office/drawing/2014/main" xmlns="" id="{BFAB5A62-606D-4BF3-B79E-AEF9CE60537F}"/>
                </a:ext>
              </a:extLst>
            </p:cNvPr>
            <p:cNvSpPr/>
            <p:nvPr/>
          </p:nvSpPr>
          <p:spPr>
            <a:xfrm>
              <a:off x="1329862" y="1953539"/>
              <a:ext cx="3364222" cy="1372675"/>
            </a:xfrm>
            <a:custGeom>
              <a:avLst/>
              <a:gdLst>
                <a:gd name="connsiteX0" fmla="*/ 3206721 w 3401707"/>
                <a:gd name="connsiteY0" fmla="*/ 0 h 1364082"/>
                <a:gd name="connsiteX1" fmla="*/ 3401707 w 3401707"/>
                <a:gd name="connsiteY1" fmla="*/ 0 h 1364082"/>
                <a:gd name="connsiteX2" fmla="*/ 3060687 w 3401707"/>
                <a:gd name="connsiteY2" fmla="*/ 1364082 h 1364082"/>
                <a:gd name="connsiteX3" fmla="*/ 0 w 3401707"/>
                <a:gd name="connsiteY3" fmla="*/ 1364082 h 1364082"/>
                <a:gd name="connsiteX4" fmla="*/ 37796 w 3401707"/>
                <a:gd name="connsiteY4" fmla="*/ 1212899 h 1364082"/>
                <a:gd name="connsiteX5" fmla="*/ 2948478 w 3401707"/>
                <a:gd name="connsiteY5" fmla="*/ 1212899 h 1364082"/>
                <a:gd name="connsiteX6" fmla="*/ 3206721 w 3401707"/>
                <a:gd name="connsiteY6" fmla="*/ 0 h 1364082"/>
                <a:gd name="connsiteX0" fmla="*/ 3206721 w 3364222"/>
                <a:gd name="connsiteY0" fmla="*/ 8593 h 1372675"/>
                <a:gd name="connsiteX1" fmla="*/ 3364222 w 3364222"/>
                <a:gd name="connsiteY1" fmla="*/ 0 h 1372675"/>
                <a:gd name="connsiteX2" fmla="*/ 3060687 w 3364222"/>
                <a:gd name="connsiteY2" fmla="*/ 1372675 h 1372675"/>
                <a:gd name="connsiteX3" fmla="*/ 0 w 3364222"/>
                <a:gd name="connsiteY3" fmla="*/ 1372675 h 1372675"/>
                <a:gd name="connsiteX4" fmla="*/ 37796 w 3364222"/>
                <a:gd name="connsiteY4" fmla="*/ 1221492 h 1372675"/>
                <a:gd name="connsiteX5" fmla="*/ 2948478 w 3364222"/>
                <a:gd name="connsiteY5" fmla="*/ 1221492 h 1372675"/>
                <a:gd name="connsiteX6" fmla="*/ 3206721 w 3364222"/>
                <a:gd name="connsiteY6" fmla="*/ 8593 h 1372675"/>
                <a:gd name="connsiteX0" fmla="*/ 3206721 w 3364222"/>
                <a:gd name="connsiteY0" fmla="*/ 8593 h 1372675"/>
                <a:gd name="connsiteX1" fmla="*/ 3364222 w 3364222"/>
                <a:gd name="connsiteY1" fmla="*/ 0 h 1372675"/>
                <a:gd name="connsiteX2" fmla="*/ 3060687 w 3364222"/>
                <a:gd name="connsiteY2" fmla="*/ 1372675 h 1372675"/>
                <a:gd name="connsiteX3" fmla="*/ 0 w 3364222"/>
                <a:gd name="connsiteY3" fmla="*/ 1372675 h 1372675"/>
                <a:gd name="connsiteX4" fmla="*/ 37796 w 3364222"/>
                <a:gd name="connsiteY4" fmla="*/ 1221492 h 1372675"/>
                <a:gd name="connsiteX5" fmla="*/ 2940982 w 3364222"/>
                <a:gd name="connsiteY5" fmla="*/ 1221492 h 1372675"/>
                <a:gd name="connsiteX6" fmla="*/ 3206721 w 3364222"/>
                <a:gd name="connsiteY6" fmla="*/ 8593 h 137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64222" h="1372675">
                  <a:moveTo>
                    <a:pt x="3206721" y="8593"/>
                  </a:moveTo>
                  <a:lnTo>
                    <a:pt x="3364222" y="0"/>
                  </a:lnTo>
                  <a:lnTo>
                    <a:pt x="3060687" y="1372675"/>
                  </a:lnTo>
                  <a:lnTo>
                    <a:pt x="0" y="1372675"/>
                  </a:lnTo>
                  <a:lnTo>
                    <a:pt x="37796" y="1221492"/>
                  </a:lnTo>
                  <a:lnTo>
                    <a:pt x="2940982" y="1221492"/>
                  </a:lnTo>
                  <a:cubicBezTo>
                    <a:pt x="3042057" y="817192"/>
                    <a:pt x="3105646" y="412893"/>
                    <a:pt x="3206721" y="859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7" name="TextBox 6">
            <a:extLst>
              <a:ext uri="{FF2B5EF4-FFF2-40B4-BE49-F238E27FC236}">
                <a16:creationId xmlns:a16="http://schemas.microsoft.com/office/drawing/2014/main" xmlns="" id="{CE1C1C20-F7BA-4DAE-A5D3-D21E00ECCBF3}"/>
              </a:ext>
            </a:extLst>
          </p:cNvPr>
          <p:cNvSpPr txBox="1"/>
          <p:nvPr/>
        </p:nvSpPr>
        <p:spPr>
          <a:xfrm>
            <a:off x="2132795" y="2174762"/>
            <a:ext cx="2113944" cy="738664"/>
          </a:xfrm>
          <a:prstGeom prst="rect">
            <a:avLst/>
          </a:prstGeom>
          <a:noFill/>
        </p:spPr>
        <p:txBody>
          <a:bodyPr wrap="square" rtlCol="0">
            <a:spAutoFit/>
          </a:bodyPr>
          <a:lstStyle/>
          <a:p>
            <a:pPr lvl="0"/>
            <a:r>
              <a:rPr lang="en-US" sz="1400" b="1" dirty="0">
                <a:latin typeface="+mj-lt"/>
              </a:rPr>
              <a:t>To provide emergency information in critical situations.</a:t>
            </a:r>
          </a:p>
        </p:txBody>
      </p:sp>
      <p:grpSp>
        <p:nvGrpSpPr>
          <p:cNvPr id="6" name="Group 8">
            <a:extLst>
              <a:ext uri="{FF2B5EF4-FFF2-40B4-BE49-F238E27FC236}">
                <a16:creationId xmlns:a16="http://schemas.microsoft.com/office/drawing/2014/main" xmlns="" id="{E9960D13-5122-4AE5-BDDA-106D8FA1B5C3}"/>
              </a:ext>
            </a:extLst>
          </p:cNvPr>
          <p:cNvGrpSpPr/>
          <p:nvPr/>
        </p:nvGrpSpPr>
        <p:grpSpPr>
          <a:xfrm>
            <a:off x="1439873" y="2096746"/>
            <a:ext cx="582987" cy="777316"/>
            <a:chOff x="896255" y="1986583"/>
            <a:chExt cx="777316" cy="777316"/>
          </a:xfrm>
        </p:grpSpPr>
        <p:sp>
          <p:nvSpPr>
            <p:cNvPr id="10" name="Oval 9">
              <a:extLst>
                <a:ext uri="{FF2B5EF4-FFF2-40B4-BE49-F238E27FC236}">
                  <a16:creationId xmlns:a16="http://schemas.microsoft.com/office/drawing/2014/main" xmlns="" id="{9B4E62FC-0FB2-45AA-9EFD-4CEC1970F9ED}"/>
                </a:ext>
              </a:extLst>
            </p:cNvPr>
            <p:cNvSpPr/>
            <p:nvPr/>
          </p:nvSpPr>
          <p:spPr>
            <a:xfrm>
              <a:off x="896255" y="1986583"/>
              <a:ext cx="777316" cy="777316"/>
            </a:xfrm>
            <a:prstGeom prst="ellipse">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Oval 10">
              <a:extLst>
                <a:ext uri="{FF2B5EF4-FFF2-40B4-BE49-F238E27FC236}">
                  <a16:creationId xmlns:a16="http://schemas.microsoft.com/office/drawing/2014/main" xmlns="" id="{0131824D-431E-4662-9B0F-F26938FEC5B7}"/>
                </a:ext>
              </a:extLst>
            </p:cNvPr>
            <p:cNvSpPr/>
            <p:nvPr/>
          </p:nvSpPr>
          <p:spPr>
            <a:xfrm>
              <a:off x="987877" y="2078205"/>
              <a:ext cx="594072" cy="5940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2" name="TextBox 11">
              <a:extLst>
                <a:ext uri="{FF2B5EF4-FFF2-40B4-BE49-F238E27FC236}">
                  <a16:creationId xmlns:a16="http://schemas.microsoft.com/office/drawing/2014/main" xmlns="" id="{8B83A7F1-46B0-4CF7-9375-6A6B5C0671C9}"/>
                </a:ext>
              </a:extLst>
            </p:cNvPr>
            <p:cNvSpPr txBox="1"/>
            <p:nvPr/>
          </p:nvSpPr>
          <p:spPr>
            <a:xfrm>
              <a:off x="996882" y="2147286"/>
              <a:ext cx="576064" cy="461665"/>
            </a:xfrm>
            <a:prstGeom prst="rect">
              <a:avLst/>
            </a:prstGeom>
            <a:noFill/>
          </p:spPr>
          <p:txBody>
            <a:bodyPr wrap="square" lIns="108000" rIns="108000" rtlCol="0">
              <a:spAutoFit/>
            </a:bodyPr>
            <a:lstStyle/>
            <a:p>
              <a:pPr algn="ctr"/>
              <a:r>
                <a:rPr lang="en-US" altLang="ko-KR" sz="2400" b="1" dirty="0" smtClean="0">
                  <a:solidFill>
                    <a:schemeClr val="bg1"/>
                  </a:solidFill>
                  <a:cs typeface="Arial" pitchFamily="34" charset="0"/>
                </a:rPr>
                <a:t>1</a:t>
              </a:r>
              <a:endParaRPr lang="ko-KR" altLang="en-US" sz="2400" b="1" dirty="0">
                <a:solidFill>
                  <a:schemeClr val="bg1"/>
                </a:solidFill>
                <a:cs typeface="Arial" pitchFamily="34" charset="0"/>
              </a:endParaRPr>
            </a:p>
          </p:txBody>
        </p:sp>
      </p:grpSp>
      <p:grpSp>
        <p:nvGrpSpPr>
          <p:cNvPr id="8" name="Group 12">
            <a:extLst>
              <a:ext uri="{FF2B5EF4-FFF2-40B4-BE49-F238E27FC236}">
                <a16:creationId xmlns:a16="http://schemas.microsoft.com/office/drawing/2014/main" xmlns="" id="{D1DFD4C6-5AE2-4079-9B27-477D77398A6B}"/>
              </a:ext>
            </a:extLst>
          </p:cNvPr>
          <p:cNvGrpSpPr/>
          <p:nvPr/>
        </p:nvGrpSpPr>
        <p:grpSpPr>
          <a:xfrm>
            <a:off x="877599" y="3914064"/>
            <a:ext cx="3171258" cy="1632103"/>
            <a:chOff x="1096128" y="1731300"/>
            <a:chExt cx="3605453" cy="1594915"/>
          </a:xfrm>
        </p:grpSpPr>
        <p:sp>
          <p:nvSpPr>
            <p:cNvPr id="14" name="Parallelogram 13">
              <a:extLst>
                <a:ext uri="{FF2B5EF4-FFF2-40B4-BE49-F238E27FC236}">
                  <a16:creationId xmlns:a16="http://schemas.microsoft.com/office/drawing/2014/main" xmlns="" id="{41015AC2-093C-415E-84ED-88917D1C9BA5}"/>
                </a:ext>
              </a:extLst>
            </p:cNvPr>
            <p:cNvSpPr/>
            <p:nvPr/>
          </p:nvSpPr>
          <p:spPr>
            <a:xfrm>
              <a:off x="1096128" y="1731300"/>
              <a:ext cx="3401707" cy="1364082"/>
            </a:xfrm>
            <a:prstGeom prst="parallelogram">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Parallelogram 39">
              <a:extLst>
                <a:ext uri="{FF2B5EF4-FFF2-40B4-BE49-F238E27FC236}">
                  <a16:creationId xmlns:a16="http://schemas.microsoft.com/office/drawing/2014/main" xmlns="" id="{00C57D5E-5CF0-4ACF-AC2C-58E84EFB96B7}"/>
                </a:ext>
              </a:extLst>
            </p:cNvPr>
            <p:cNvSpPr/>
            <p:nvPr/>
          </p:nvSpPr>
          <p:spPr>
            <a:xfrm>
              <a:off x="1329863" y="1962133"/>
              <a:ext cx="3371718" cy="1364082"/>
            </a:xfrm>
            <a:custGeom>
              <a:avLst/>
              <a:gdLst>
                <a:gd name="connsiteX0" fmla="*/ 3206721 w 3401707"/>
                <a:gd name="connsiteY0" fmla="*/ 0 h 1364082"/>
                <a:gd name="connsiteX1" fmla="*/ 3401707 w 3401707"/>
                <a:gd name="connsiteY1" fmla="*/ 0 h 1364082"/>
                <a:gd name="connsiteX2" fmla="*/ 3060687 w 3401707"/>
                <a:gd name="connsiteY2" fmla="*/ 1364082 h 1364082"/>
                <a:gd name="connsiteX3" fmla="*/ 0 w 3401707"/>
                <a:gd name="connsiteY3" fmla="*/ 1364082 h 1364082"/>
                <a:gd name="connsiteX4" fmla="*/ 37796 w 3401707"/>
                <a:gd name="connsiteY4" fmla="*/ 1212899 h 1364082"/>
                <a:gd name="connsiteX5" fmla="*/ 2940981 w 3401707"/>
                <a:gd name="connsiteY5" fmla="*/ 1221491 h 1364082"/>
                <a:gd name="connsiteX6" fmla="*/ 3206721 w 3401707"/>
                <a:gd name="connsiteY6" fmla="*/ 0 h 1364082"/>
                <a:gd name="connsiteX0" fmla="*/ 3206721 w 3371718"/>
                <a:gd name="connsiteY0" fmla="*/ 0 h 1364082"/>
                <a:gd name="connsiteX1" fmla="*/ 3371718 w 3371718"/>
                <a:gd name="connsiteY1" fmla="*/ 0 h 1364082"/>
                <a:gd name="connsiteX2" fmla="*/ 3060687 w 3371718"/>
                <a:gd name="connsiteY2" fmla="*/ 1364082 h 1364082"/>
                <a:gd name="connsiteX3" fmla="*/ 0 w 3371718"/>
                <a:gd name="connsiteY3" fmla="*/ 1364082 h 1364082"/>
                <a:gd name="connsiteX4" fmla="*/ 37796 w 3371718"/>
                <a:gd name="connsiteY4" fmla="*/ 1212899 h 1364082"/>
                <a:gd name="connsiteX5" fmla="*/ 2940981 w 3371718"/>
                <a:gd name="connsiteY5" fmla="*/ 1221491 h 1364082"/>
                <a:gd name="connsiteX6" fmla="*/ 3206721 w 3371718"/>
                <a:gd name="connsiteY6" fmla="*/ 0 h 1364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71718" h="1364082">
                  <a:moveTo>
                    <a:pt x="3206721" y="0"/>
                  </a:moveTo>
                  <a:lnTo>
                    <a:pt x="3371718" y="0"/>
                  </a:lnTo>
                  <a:lnTo>
                    <a:pt x="3060687" y="1364082"/>
                  </a:lnTo>
                  <a:lnTo>
                    <a:pt x="0" y="1364082"/>
                  </a:lnTo>
                  <a:lnTo>
                    <a:pt x="37796" y="1212899"/>
                  </a:lnTo>
                  <a:lnTo>
                    <a:pt x="2940981" y="1221491"/>
                  </a:lnTo>
                  <a:cubicBezTo>
                    <a:pt x="3042056" y="817191"/>
                    <a:pt x="3105646" y="404300"/>
                    <a:pt x="320672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17" name="TextBox 16">
            <a:extLst>
              <a:ext uri="{FF2B5EF4-FFF2-40B4-BE49-F238E27FC236}">
                <a16:creationId xmlns:a16="http://schemas.microsoft.com/office/drawing/2014/main" xmlns="" id="{A62E9F92-1F3F-4FE8-BD2A-A45462D02871}"/>
              </a:ext>
            </a:extLst>
          </p:cNvPr>
          <p:cNvSpPr txBox="1"/>
          <p:nvPr/>
        </p:nvSpPr>
        <p:spPr>
          <a:xfrm>
            <a:off x="1447925" y="4322595"/>
            <a:ext cx="2113944" cy="738664"/>
          </a:xfrm>
          <a:prstGeom prst="rect">
            <a:avLst/>
          </a:prstGeom>
          <a:noFill/>
        </p:spPr>
        <p:txBody>
          <a:bodyPr wrap="square" rtlCol="0">
            <a:spAutoFit/>
          </a:bodyPr>
          <a:lstStyle/>
          <a:p>
            <a:pPr lvl="0"/>
            <a:r>
              <a:rPr lang="en-US" sz="1400" b="1" dirty="0"/>
              <a:t>To improve the quality of patients care and patients satisfactions.</a:t>
            </a:r>
            <a:endParaRPr lang="en-GB" sz="1400" b="1" dirty="0"/>
          </a:p>
        </p:txBody>
      </p:sp>
      <p:grpSp>
        <p:nvGrpSpPr>
          <p:cNvPr id="9" name="Group 18">
            <a:extLst>
              <a:ext uri="{FF2B5EF4-FFF2-40B4-BE49-F238E27FC236}">
                <a16:creationId xmlns:a16="http://schemas.microsoft.com/office/drawing/2014/main" xmlns="" id="{8332C642-8915-4021-9E12-F9B1AB29A3D4}"/>
              </a:ext>
            </a:extLst>
          </p:cNvPr>
          <p:cNvGrpSpPr/>
          <p:nvPr/>
        </p:nvGrpSpPr>
        <p:grpSpPr>
          <a:xfrm>
            <a:off x="727694" y="4169344"/>
            <a:ext cx="582987" cy="777316"/>
            <a:chOff x="896255" y="1986583"/>
            <a:chExt cx="777316" cy="777316"/>
          </a:xfrm>
        </p:grpSpPr>
        <p:sp>
          <p:nvSpPr>
            <p:cNvPr id="20" name="Oval 19">
              <a:extLst>
                <a:ext uri="{FF2B5EF4-FFF2-40B4-BE49-F238E27FC236}">
                  <a16:creationId xmlns:a16="http://schemas.microsoft.com/office/drawing/2014/main" xmlns="" id="{30DD5E66-C3E3-4173-9C91-79CBD9D89B21}"/>
                </a:ext>
              </a:extLst>
            </p:cNvPr>
            <p:cNvSpPr/>
            <p:nvPr/>
          </p:nvSpPr>
          <p:spPr>
            <a:xfrm>
              <a:off x="896255" y="1986583"/>
              <a:ext cx="777316" cy="777316"/>
            </a:xfrm>
            <a:prstGeom prst="ellipse">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1" name="Oval 20">
              <a:extLst>
                <a:ext uri="{FF2B5EF4-FFF2-40B4-BE49-F238E27FC236}">
                  <a16:creationId xmlns:a16="http://schemas.microsoft.com/office/drawing/2014/main" xmlns="" id="{FC8E2E5F-97E0-4690-9EBF-CE0EF2D6E624}"/>
                </a:ext>
              </a:extLst>
            </p:cNvPr>
            <p:cNvSpPr/>
            <p:nvPr/>
          </p:nvSpPr>
          <p:spPr>
            <a:xfrm>
              <a:off x="987877" y="2078205"/>
              <a:ext cx="594072" cy="594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22" name="TextBox 21">
              <a:extLst>
                <a:ext uri="{FF2B5EF4-FFF2-40B4-BE49-F238E27FC236}">
                  <a16:creationId xmlns:a16="http://schemas.microsoft.com/office/drawing/2014/main" xmlns="" id="{3E14289D-D50D-4893-9AE1-C6E39914CA90}"/>
                </a:ext>
              </a:extLst>
            </p:cNvPr>
            <p:cNvSpPr txBox="1"/>
            <p:nvPr/>
          </p:nvSpPr>
          <p:spPr>
            <a:xfrm>
              <a:off x="996882" y="2147286"/>
              <a:ext cx="576064" cy="461665"/>
            </a:xfrm>
            <a:prstGeom prst="rect">
              <a:avLst/>
            </a:prstGeom>
            <a:noFill/>
          </p:spPr>
          <p:txBody>
            <a:bodyPr wrap="square" lIns="108000" rIns="108000" rtlCol="0">
              <a:spAutoFit/>
            </a:bodyPr>
            <a:lstStyle/>
            <a:p>
              <a:pPr algn="ctr"/>
              <a:r>
                <a:rPr lang="en-US" altLang="ko-KR" sz="2400" b="1" dirty="0" smtClean="0">
                  <a:solidFill>
                    <a:schemeClr val="bg1"/>
                  </a:solidFill>
                  <a:cs typeface="Arial" pitchFamily="34" charset="0"/>
                </a:rPr>
                <a:t>3</a:t>
              </a:r>
              <a:endParaRPr lang="ko-KR" altLang="en-US" sz="2400" b="1" dirty="0">
                <a:solidFill>
                  <a:schemeClr val="bg1"/>
                </a:solidFill>
                <a:cs typeface="Arial" pitchFamily="34" charset="0"/>
              </a:endParaRPr>
            </a:p>
          </p:txBody>
        </p:sp>
      </p:grpSp>
      <p:grpSp>
        <p:nvGrpSpPr>
          <p:cNvPr id="13" name="Group 22">
            <a:extLst>
              <a:ext uri="{FF2B5EF4-FFF2-40B4-BE49-F238E27FC236}">
                <a16:creationId xmlns:a16="http://schemas.microsoft.com/office/drawing/2014/main" xmlns="" id="{7A5E1025-C9F1-4108-A6F4-0DDDE150131C}"/>
              </a:ext>
            </a:extLst>
          </p:cNvPr>
          <p:cNvGrpSpPr/>
          <p:nvPr/>
        </p:nvGrpSpPr>
        <p:grpSpPr>
          <a:xfrm>
            <a:off x="5259649" y="2476554"/>
            <a:ext cx="3171258" cy="1632103"/>
            <a:chOff x="1096128" y="1731300"/>
            <a:chExt cx="3605453" cy="1594915"/>
          </a:xfrm>
        </p:grpSpPr>
        <p:sp>
          <p:nvSpPr>
            <p:cNvPr id="24" name="Parallelogram 23">
              <a:extLst>
                <a:ext uri="{FF2B5EF4-FFF2-40B4-BE49-F238E27FC236}">
                  <a16:creationId xmlns:a16="http://schemas.microsoft.com/office/drawing/2014/main" xmlns="" id="{B253BEE6-6A81-43FC-87FC-F344A3D01867}"/>
                </a:ext>
              </a:extLst>
            </p:cNvPr>
            <p:cNvSpPr/>
            <p:nvPr/>
          </p:nvSpPr>
          <p:spPr>
            <a:xfrm>
              <a:off x="1096128" y="1731300"/>
              <a:ext cx="3401707" cy="1364082"/>
            </a:xfrm>
            <a:prstGeom prst="parallelogram">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 name="Parallelogram 39">
              <a:extLst>
                <a:ext uri="{FF2B5EF4-FFF2-40B4-BE49-F238E27FC236}">
                  <a16:creationId xmlns:a16="http://schemas.microsoft.com/office/drawing/2014/main" xmlns="" id="{E352DCA2-53B3-4ACA-9413-67DFE597BD8C}"/>
                </a:ext>
              </a:extLst>
            </p:cNvPr>
            <p:cNvSpPr/>
            <p:nvPr/>
          </p:nvSpPr>
          <p:spPr>
            <a:xfrm>
              <a:off x="1329862" y="1962133"/>
              <a:ext cx="3371719" cy="1364082"/>
            </a:xfrm>
            <a:custGeom>
              <a:avLst/>
              <a:gdLst>
                <a:gd name="connsiteX0" fmla="*/ 3206721 w 3401707"/>
                <a:gd name="connsiteY0" fmla="*/ 0 h 1364082"/>
                <a:gd name="connsiteX1" fmla="*/ 3401707 w 3401707"/>
                <a:gd name="connsiteY1" fmla="*/ 0 h 1364082"/>
                <a:gd name="connsiteX2" fmla="*/ 3060687 w 3401707"/>
                <a:gd name="connsiteY2" fmla="*/ 1364082 h 1364082"/>
                <a:gd name="connsiteX3" fmla="*/ 0 w 3401707"/>
                <a:gd name="connsiteY3" fmla="*/ 1364082 h 1364082"/>
                <a:gd name="connsiteX4" fmla="*/ 37796 w 3401707"/>
                <a:gd name="connsiteY4" fmla="*/ 1212899 h 1364082"/>
                <a:gd name="connsiteX5" fmla="*/ 2970970 w 3401707"/>
                <a:gd name="connsiteY5" fmla="*/ 1212899 h 1364082"/>
                <a:gd name="connsiteX6" fmla="*/ 3206721 w 3401707"/>
                <a:gd name="connsiteY6" fmla="*/ 0 h 1364082"/>
                <a:gd name="connsiteX0" fmla="*/ 3206721 w 3401707"/>
                <a:gd name="connsiteY0" fmla="*/ 0 h 1364082"/>
                <a:gd name="connsiteX1" fmla="*/ 3401707 w 3401707"/>
                <a:gd name="connsiteY1" fmla="*/ 0 h 1364082"/>
                <a:gd name="connsiteX2" fmla="*/ 3060687 w 3401707"/>
                <a:gd name="connsiteY2" fmla="*/ 1364082 h 1364082"/>
                <a:gd name="connsiteX3" fmla="*/ 0 w 3401707"/>
                <a:gd name="connsiteY3" fmla="*/ 1364082 h 1364082"/>
                <a:gd name="connsiteX4" fmla="*/ 37796 w 3401707"/>
                <a:gd name="connsiteY4" fmla="*/ 1212899 h 1364082"/>
                <a:gd name="connsiteX5" fmla="*/ 2940982 w 3401707"/>
                <a:gd name="connsiteY5" fmla="*/ 1212899 h 1364082"/>
                <a:gd name="connsiteX6" fmla="*/ 3206721 w 3401707"/>
                <a:gd name="connsiteY6" fmla="*/ 0 h 1364082"/>
                <a:gd name="connsiteX0" fmla="*/ 3206721 w 3371719"/>
                <a:gd name="connsiteY0" fmla="*/ 0 h 1364082"/>
                <a:gd name="connsiteX1" fmla="*/ 3371719 w 3371719"/>
                <a:gd name="connsiteY1" fmla="*/ 8592 h 1364082"/>
                <a:gd name="connsiteX2" fmla="*/ 3060687 w 3371719"/>
                <a:gd name="connsiteY2" fmla="*/ 1364082 h 1364082"/>
                <a:gd name="connsiteX3" fmla="*/ 0 w 3371719"/>
                <a:gd name="connsiteY3" fmla="*/ 1364082 h 1364082"/>
                <a:gd name="connsiteX4" fmla="*/ 37796 w 3371719"/>
                <a:gd name="connsiteY4" fmla="*/ 1212899 h 1364082"/>
                <a:gd name="connsiteX5" fmla="*/ 2940982 w 3371719"/>
                <a:gd name="connsiteY5" fmla="*/ 1212899 h 1364082"/>
                <a:gd name="connsiteX6" fmla="*/ 3206721 w 3371719"/>
                <a:gd name="connsiteY6" fmla="*/ 0 h 1364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71719" h="1364082">
                  <a:moveTo>
                    <a:pt x="3206721" y="0"/>
                  </a:moveTo>
                  <a:lnTo>
                    <a:pt x="3371719" y="8592"/>
                  </a:lnTo>
                  <a:lnTo>
                    <a:pt x="3060687" y="1364082"/>
                  </a:lnTo>
                  <a:lnTo>
                    <a:pt x="0" y="1364082"/>
                  </a:lnTo>
                  <a:lnTo>
                    <a:pt x="37796" y="1212899"/>
                  </a:lnTo>
                  <a:lnTo>
                    <a:pt x="2940982" y="1212899"/>
                  </a:lnTo>
                  <a:cubicBezTo>
                    <a:pt x="3042057" y="808599"/>
                    <a:pt x="3105646" y="404300"/>
                    <a:pt x="320672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27" name="TextBox 26">
            <a:extLst>
              <a:ext uri="{FF2B5EF4-FFF2-40B4-BE49-F238E27FC236}">
                <a16:creationId xmlns:a16="http://schemas.microsoft.com/office/drawing/2014/main" xmlns="" id="{20A80121-B84A-4AB2-94B4-2825D54863E1}"/>
              </a:ext>
            </a:extLst>
          </p:cNvPr>
          <p:cNvSpPr txBox="1"/>
          <p:nvPr/>
        </p:nvSpPr>
        <p:spPr>
          <a:xfrm>
            <a:off x="5791200" y="2514600"/>
            <a:ext cx="2113944" cy="1384995"/>
          </a:xfrm>
          <a:prstGeom prst="rect">
            <a:avLst/>
          </a:prstGeom>
          <a:noFill/>
        </p:spPr>
        <p:txBody>
          <a:bodyPr wrap="square" rtlCol="0">
            <a:spAutoFit/>
          </a:bodyPr>
          <a:lstStyle/>
          <a:p>
            <a:pPr lvl="0"/>
            <a:r>
              <a:rPr lang="en-US" sz="1400" b="1" dirty="0"/>
              <a:t>To optimize the available resources and to make reminders/cancellations/reschedules easily and also delivers a premium experiences.</a:t>
            </a:r>
          </a:p>
        </p:txBody>
      </p:sp>
      <p:grpSp>
        <p:nvGrpSpPr>
          <p:cNvPr id="16" name="Group 28">
            <a:extLst>
              <a:ext uri="{FF2B5EF4-FFF2-40B4-BE49-F238E27FC236}">
                <a16:creationId xmlns:a16="http://schemas.microsoft.com/office/drawing/2014/main" xmlns="" id="{3A7D1A33-06A4-4394-9D2F-ECAF18BF070A}"/>
              </a:ext>
            </a:extLst>
          </p:cNvPr>
          <p:cNvGrpSpPr/>
          <p:nvPr/>
        </p:nvGrpSpPr>
        <p:grpSpPr>
          <a:xfrm>
            <a:off x="5109744" y="2731834"/>
            <a:ext cx="582987" cy="777316"/>
            <a:chOff x="896255" y="1986583"/>
            <a:chExt cx="777316" cy="777316"/>
          </a:xfrm>
        </p:grpSpPr>
        <p:sp>
          <p:nvSpPr>
            <p:cNvPr id="30" name="Oval 29">
              <a:extLst>
                <a:ext uri="{FF2B5EF4-FFF2-40B4-BE49-F238E27FC236}">
                  <a16:creationId xmlns:a16="http://schemas.microsoft.com/office/drawing/2014/main" xmlns="" id="{2FD500A1-D886-4F9A-92F1-398D5590D45E}"/>
                </a:ext>
              </a:extLst>
            </p:cNvPr>
            <p:cNvSpPr/>
            <p:nvPr/>
          </p:nvSpPr>
          <p:spPr>
            <a:xfrm>
              <a:off x="896255" y="1986583"/>
              <a:ext cx="777316" cy="777316"/>
            </a:xfrm>
            <a:prstGeom prst="ellipse">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1" name="Oval 30">
              <a:extLst>
                <a:ext uri="{FF2B5EF4-FFF2-40B4-BE49-F238E27FC236}">
                  <a16:creationId xmlns:a16="http://schemas.microsoft.com/office/drawing/2014/main" xmlns="" id="{396DCCA9-EB99-416D-8B25-7571B5494B02}"/>
                </a:ext>
              </a:extLst>
            </p:cNvPr>
            <p:cNvSpPr/>
            <p:nvPr/>
          </p:nvSpPr>
          <p:spPr>
            <a:xfrm>
              <a:off x="987877" y="2078205"/>
              <a:ext cx="594072" cy="594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2" name="TextBox 31">
              <a:extLst>
                <a:ext uri="{FF2B5EF4-FFF2-40B4-BE49-F238E27FC236}">
                  <a16:creationId xmlns:a16="http://schemas.microsoft.com/office/drawing/2014/main" xmlns="" id="{34B2C513-D2C6-47EB-AF6B-ABDDF086C415}"/>
                </a:ext>
              </a:extLst>
            </p:cNvPr>
            <p:cNvSpPr txBox="1"/>
            <p:nvPr/>
          </p:nvSpPr>
          <p:spPr>
            <a:xfrm>
              <a:off x="996882" y="2147286"/>
              <a:ext cx="576064" cy="461665"/>
            </a:xfrm>
            <a:prstGeom prst="rect">
              <a:avLst/>
            </a:prstGeom>
            <a:noFill/>
          </p:spPr>
          <p:txBody>
            <a:bodyPr wrap="square" lIns="108000" rIns="108000" rtlCol="0">
              <a:spAutoFit/>
            </a:bodyPr>
            <a:lstStyle/>
            <a:p>
              <a:pPr algn="ctr"/>
              <a:r>
                <a:rPr lang="en-US" altLang="ko-KR" sz="2400" b="1" dirty="0" smtClean="0">
                  <a:solidFill>
                    <a:schemeClr val="bg1"/>
                  </a:solidFill>
                  <a:cs typeface="Arial" pitchFamily="34" charset="0"/>
                </a:rPr>
                <a:t>2</a:t>
              </a:r>
              <a:endParaRPr lang="ko-KR" altLang="en-US" sz="2400" b="1" dirty="0">
                <a:solidFill>
                  <a:schemeClr val="bg1"/>
                </a:solidFill>
                <a:cs typeface="Arial" pitchFamily="34" charset="0"/>
              </a:endParaRPr>
            </a:p>
          </p:txBody>
        </p:sp>
      </p:grpSp>
      <p:grpSp>
        <p:nvGrpSpPr>
          <p:cNvPr id="18" name="Group 32">
            <a:extLst>
              <a:ext uri="{FF2B5EF4-FFF2-40B4-BE49-F238E27FC236}">
                <a16:creationId xmlns:a16="http://schemas.microsoft.com/office/drawing/2014/main" xmlns="" id="{6D674F90-88EE-49A4-8A8B-742395CB2561}"/>
              </a:ext>
            </a:extLst>
          </p:cNvPr>
          <p:cNvGrpSpPr/>
          <p:nvPr/>
        </p:nvGrpSpPr>
        <p:grpSpPr>
          <a:xfrm>
            <a:off x="4547470" y="4382098"/>
            <a:ext cx="3164664" cy="1632103"/>
            <a:chOff x="1096128" y="1731300"/>
            <a:chExt cx="3597956" cy="1594915"/>
          </a:xfrm>
        </p:grpSpPr>
        <p:sp>
          <p:nvSpPr>
            <p:cNvPr id="34" name="Parallelogram 33">
              <a:extLst>
                <a:ext uri="{FF2B5EF4-FFF2-40B4-BE49-F238E27FC236}">
                  <a16:creationId xmlns:a16="http://schemas.microsoft.com/office/drawing/2014/main" xmlns="" id="{6E0F375B-5AE6-4FA0-AC6D-97A1F24F091C}"/>
                </a:ext>
              </a:extLst>
            </p:cNvPr>
            <p:cNvSpPr/>
            <p:nvPr/>
          </p:nvSpPr>
          <p:spPr>
            <a:xfrm>
              <a:off x="1096128" y="1731300"/>
              <a:ext cx="3401707" cy="1364082"/>
            </a:xfrm>
            <a:prstGeom prst="parallelogram">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5" name="Parallelogram 39">
              <a:extLst>
                <a:ext uri="{FF2B5EF4-FFF2-40B4-BE49-F238E27FC236}">
                  <a16:creationId xmlns:a16="http://schemas.microsoft.com/office/drawing/2014/main" xmlns="" id="{CC6FC561-3280-46A7-84DB-1C86A47E4B2D}"/>
                </a:ext>
              </a:extLst>
            </p:cNvPr>
            <p:cNvSpPr/>
            <p:nvPr/>
          </p:nvSpPr>
          <p:spPr>
            <a:xfrm>
              <a:off x="1329863" y="1962133"/>
              <a:ext cx="3364221" cy="1364082"/>
            </a:xfrm>
            <a:custGeom>
              <a:avLst/>
              <a:gdLst>
                <a:gd name="connsiteX0" fmla="*/ 3206721 w 3401707"/>
                <a:gd name="connsiteY0" fmla="*/ 0 h 1364082"/>
                <a:gd name="connsiteX1" fmla="*/ 3401707 w 3401707"/>
                <a:gd name="connsiteY1" fmla="*/ 0 h 1364082"/>
                <a:gd name="connsiteX2" fmla="*/ 3060687 w 3401707"/>
                <a:gd name="connsiteY2" fmla="*/ 1364082 h 1364082"/>
                <a:gd name="connsiteX3" fmla="*/ 0 w 3401707"/>
                <a:gd name="connsiteY3" fmla="*/ 1364082 h 1364082"/>
                <a:gd name="connsiteX4" fmla="*/ 37796 w 3401707"/>
                <a:gd name="connsiteY4" fmla="*/ 1212899 h 1364082"/>
                <a:gd name="connsiteX5" fmla="*/ 2933485 w 3401707"/>
                <a:gd name="connsiteY5" fmla="*/ 1212899 h 1364082"/>
                <a:gd name="connsiteX6" fmla="*/ 3206721 w 3401707"/>
                <a:gd name="connsiteY6" fmla="*/ 0 h 1364082"/>
                <a:gd name="connsiteX0" fmla="*/ 3206721 w 3364221"/>
                <a:gd name="connsiteY0" fmla="*/ 0 h 1364082"/>
                <a:gd name="connsiteX1" fmla="*/ 3364221 w 3364221"/>
                <a:gd name="connsiteY1" fmla="*/ 0 h 1364082"/>
                <a:gd name="connsiteX2" fmla="*/ 3060687 w 3364221"/>
                <a:gd name="connsiteY2" fmla="*/ 1364082 h 1364082"/>
                <a:gd name="connsiteX3" fmla="*/ 0 w 3364221"/>
                <a:gd name="connsiteY3" fmla="*/ 1364082 h 1364082"/>
                <a:gd name="connsiteX4" fmla="*/ 37796 w 3364221"/>
                <a:gd name="connsiteY4" fmla="*/ 1212899 h 1364082"/>
                <a:gd name="connsiteX5" fmla="*/ 2933485 w 3364221"/>
                <a:gd name="connsiteY5" fmla="*/ 1212899 h 1364082"/>
                <a:gd name="connsiteX6" fmla="*/ 3206721 w 3364221"/>
                <a:gd name="connsiteY6" fmla="*/ 0 h 1364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64221" h="1364082">
                  <a:moveTo>
                    <a:pt x="3206721" y="0"/>
                  </a:moveTo>
                  <a:lnTo>
                    <a:pt x="3364221" y="0"/>
                  </a:lnTo>
                  <a:lnTo>
                    <a:pt x="3060687" y="1364082"/>
                  </a:lnTo>
                  <a:lnTo>
                    <a:pt x="0" y="1364082"/>
                  </a:lnTo>
                  <a:lnTo>
                    <a:pt x="37796" y="1212899"/>
                  </a:lnTo>
                  <a:lnTo>
                    <a:pt x="2933485" y="1212899"/>
                  </a:lnTo>
                  <a:cubicBezTo>
                    <a:pt x="3034560" y="808599"/>
                    <a:pt x="3105646" y="404300"/>
                    <a:pt x="320672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37" name="TextBox 36">
            <a:extLst>
              <a:ext uri="{FF2B5EF4-FFF2-40B4-BE49-F238E27FC236}">
                <a16:creationId xmlns:a16="http://schemas.microsoft.com/office/drawing/2014/main" xmlns="" id="{DD9D1AD8-30AA-44D8-86F9-A3598A61A1EC}"/>
              </a:ext>
            </a:extLst>
          </p:cNvPr>
          <p:cNvSpPr txBox="1"/>
          <p:nvPr/>
        </p:nvSpPr>
        <p:spPr>
          <a:xfrm>
            <a:off x="5135750" y="4605019"/>
            <a:ext cx="2113944" cy="738664"/>
          </a:xfrm>
          <a:prstGeom prst="rect">
            <a:avLst/>
          </a:prstGeom>
          <a:noFill/>
        </p:spPr>
        <p:txBody>
          <a:bodyPr wrap="square" rtlCol="0">
            <a:spAutoFit/>
          </a:bodyPr>
          <a:lstStyle/>
          <a:p>
            <a:pPr lvl="0"/>
            <a:r>
              <a:rPr lang="en-GB" sz="1400" b="1" dirty="0" smtClean="0"/>
              <a:t>To provide online consultant service  with the best experts.</a:t>
            </a:r>
            <a:endParaRPr lang="en-GB" sz="1400" b="1" dirty="0"/>
          </a:p>
        </p:txBody>
      </p:sp>
      <p:grpSp>
        <p:nvGrpSpPr>
          <p:cNvPr id="19" name="Group 38">
            <a:extLst>
              <a:ext uri="{FF2B5EF4-FFF2-40B4-BE49-F238E27FC236}">
                <a16:creationId xmlns:a16="http://schemas.microsoft.com/office/drawing/2014/main" xmlns="" id="{AC80C8C5-98F4-4A8F-AB7F-0184F40C274D}"/>
              </a:ext>
            </a:extLst>
          </p:cNvPr>
          <p:cNvGrpSpPr/>
          <p:nvPr/>
        </p:nvGrpSpPr>
        <p:grpSpPr>
          <a:xfrm>
            <a:off x="4397565" y="4637378"/>
            <a:ext cx="582987" cy="777316"/>
            <a:chOff x="896255" y="1986583"/>
            <a:chExt cx="777316" cy="777316"/>
          </a:xfrm>
        </p:grpSpPr>
        <p:sp>
          <p:nvSpPr>
            <p:cNvPr id="40" name="Oval 39">
              <a:extLst>
                <a:ext uri="{FF2B5EF4-FFF2-40B4-BE49-F238E27FC236}">
                  <a16:creationId xmlns:a16="http://schemas.microsoft.com/office/drawing/2014/main" xmlns="" id="{3555D933-EAF6-4DAD-8BE1-A1CAC3DB904C}"/>
                </a:ext>
              </a:extLst>
            </p:cNvPr>
            <p:cNvSpPr/>
            <p:nvPr/>
          </p:nvSpPr>
          <p:spPr>
            <a:xfrm>
              <a:off x="896255" y="1986583"/>
              <a:ext cx="777316" cy="777316"/>
            </a:xfrm>
            <a:prstGeom prst="ellipse">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1" name="Oval 40">
              <a:extLst>
                <a:ext uri="{FF2B5EF4-FFF2-40B4-BE49-F238E27FC236}">
                  <a16:creationId xmlns:a16="http://schemas.microsoft.com/office/drawing/2014/main" xmlns="" id="{2E2D0009-2E9B-4BE4-848A-F2C38C9CE900}"/>
                </a:ext>
              </a:extLst>
            </p:cNvPr>
            <p:cNvSpPr/>
            <p:nvPr/>
          </p:nvSpPr>
          <p:spPr>
            <a:xfrm>
              <a:off x="987877" y="2078205"/>
              <a:ext cx="594072" cy="594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2" name="TextBox 41">
              <a:extLst>
                <a:ext uri="{FF2B5EF4-FFF2-40B4-BE49-F238E27FC236}">
                  <a16:creationId xmlns:a16="http://schemas.microsoft.com/office/drawing/2014/main" xmlns="" id="{8B0C8502-42FC-4898-973E-3E22434C3403}"/>
                </a:ext>
              </a:extLst>
            </p:cNvPr>
            <p:cNvSpPr txBox="1"/>
            <p:nvPr/>
          </p:nvSpPr>
          <p:spPr>
            <a:xfrm>
              <a:off x="996882" y="2147286"/>
              <a:ext cx="576064" cy="461665"/>
            </a:xfrm>
            <a:prstGeom prst="rect">
              <a:avLst/>
            </a:prstGeom>
            <a:noFill/>
          </p:spPr>
          <p:txBody>
            <a:bodyPr wrap="square" lIns="108000" rIns="108000" rtlCol="0">
              <a:spAutoFit/>
            </a:bodyPr>
            <a:lstStyle/>
            <a:p>
              <a:pPr algn="ctr"/>
              <a:r>
                <a:rPr lang="en-US" altLang="ko-KR" sz="2400" b="1" dirty="0" smtClean="0">
                  <a:solidFill>
                    <a:schemeClr val="bg1"/>
                  </a:solidFill>
                  <a:cs typeface="Arial" pitchFamily="34" charset="0"/>
                </a:rPr>
                <a:t>4</a:t>
              </a:r>
              <a:endParaRPr lang="ko-KR" altLang="en-US" sz="2400" b="1" dirty="0">
                <a:solidFill>
                  <a:schemeClr val="bg1"/>
                </a:solidFill>
                <a:cs typeface="Arial" pitchFamily="34" charset="0"/>
              </a:endParaRPr>
            </a:p>
          </p:txBody>
        </p:sp>
      </p:grpSp>
      <p:pic>
        <p:nvPicPr>
          <p:cNvPr id="17412" name="Picture 4"/>
          <p:cNvPicPr>
            <a:picLocks noChangeAspect="1" noChangeArrowheads="1"/>
          </p:cNvPicPr>
          <p:nvPr/>
        </p:nvPicPr>
        <p:blipFill>
          <a:blip r:embed="rId2"/>
          <a:srcRect/>
          <a:stretch>
            <a:fillRect/>
          </a:stretch>
        </p:blipFill>
        <p:spPr bwMode="auto">
          <a:xfrm>
            <a:off x="7848600" y="5181600"/>
            <a:ext cx="1093787" cy="1463675"/>
          </a:xfrm>
          <a:prstGeom prst="rect">
            <a:avLst/>
          </a:prstGeom>
          <a:noFill/>
          <a:ln w="9525">
            <a:noFill/>
            <a:miter lim="800000"/>
            <a:headEnd/>
            <a:tailEnd/>
          </a:ln>
          <a:effectLst/>
        </p:spPr>
      </p:pic>
    </p:spTree>
    <p:extLst>
      <p:ext uri="{BB962C8B-B14F-4D97-AF65-F5344CB8AC3E}">
        <p14:creationId xmlns:p14="http://schemas.microsoft.com/office/powerpoint/2010/main" xmlns="" val="3827296069"/>
      </p:ext>
    </p:extLst>
  </p:cSld>
  <p:clrMapOvr>
    <a:masterClrMapping/>
  </p:clrMapOvr>
  <p:transition>
    <p:spli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1143000" y="381000"/>
            <a:ext cx="5715000" cy="990600"/>
          </a:xfrm>
        </p:spPr>
        <p:txBody>
          <a:bodyPr>
            <a:normAutofit/>
          </a:bodyPr>
          <a:lstStyle/>
          <a:p>
            <a:r>
              <a:rPr lang="en-US" b="1" i="1" u="sng" dirty="0" smtClean="0">
                <a:solidFill>
                  <a:schemeClr val="tx1">
                    <a:lumMod val="85000"/>
                    <a:lumOff val="15000"/>
                  </a:schemeClr>
                </a:solidFill>
                <a:effectLst>
                  <a:outerShdw blurRad="38100" dist="38100" dir="2700000" algn="tl">
                    <a:srgbClr val="000000">
                      <a:alpha val="43137"/>
                    </a:srgbClr>
                  </a:outerShdw>
                </a:effectLst>
                <a:latin typeface="Colonna MT" pitchFamily="82" charset="0"/>
              </a:rPr>
              <a:t>APPLICATIONS</a:t>
            </a:r>
            <a:endParaRPr lang="en-US" b="1" i="1" u="sng" dirty="0">
              <a:solidFill>
                <a:schemeClr val="tx1">
                  <a:lumMod val="85000"/>
                  <a:lumOff val="15000"/>
                </a:schemeClr>
              </a:solidFill>
              <a:effectLst>
                <a:outerShdw blurRad="38100" dist="38100" dir="2700000" algn="tl">
                  <a:srgbClr val="000000">
                    <a:alpha val="43137"/>
                  </a:srgbClr>
                </a:outerShdw>
              </a:effectLst>
              <a:latin typeface="Colonna MT" pitchFamily="82" charset="0"/>
            </a:endParaRPr>
          </a:p>
        </p:txBody>
      </p:sp>
      <p:sp>
        <p:nvSpPr>
          <p:cNvPr id="3" name="Subtitle 2"/>
          <p:cNvSpPr>
            <a:spLocks noGrp="1"/>
          </p:cNvSpPr>
          <p:nvPr>
            <p:ph type="subTitle" idx="1"/>
          </p:nvPr>
        </p:nvSpPr>
        <p:spPr>
          <a:xfrm>
            <a:off x="533400" y="2286000"/>
            <a:ext cx="7854696" cy="4114800"/>
          </a:xfrm>
        </p:spPr>
        <p:txBody>
          <a:bodyPr>
            <a:noAutofit/>
          </a:bodyPr>
          <a:lstStyle/>
          <a:p>
            <a:pPr algn="l"/>
            <a:endParaRPr lang="en-US" sz="2400" dirty="0" smtClean="0">
              <a:solidFill>
                <a:schemeClr val="tx1">
                  <a:lumMod val="85000"/>
                  <a:lumOff val="15000"/>
                </a:schemeClr>
              </a:solidFill>
            </a:endParaRPr>
          </a:p>
          <a:p>
            <a:pPr algn="l">
              <a:buFont typeface="Wingdings" pitchFamily="2" charset="2"/>
              <a:buChar char="Ø"/>
            </a:pPr>
            <a:r>
              <a:rPr lang="en-US" sz="2400" dirty="0" smtClean="0">
                <a:solidFill>
                  <a:schemeClr val="tx1">
                    <a:lumMod val="85000"/>
                    <a:lumOff val="15000"/>
                  </a:schemeClr>
                </a:solidFill>
              </a:rPr>
              <a:t> Cabin and Appointment Availability.</a:t>
            </a:r>
          </a:p>
          <a:p>
            <a:pPr algn="l">
              <a:buFont typeface="Wingdings" pitchFamily="2" charset="2"/>
              <a:buChar char="Ø"/>
            </a:pPr>
            <a:endParaRPr lang="en-US" sz="2400" dirty="0" smtClean="0">
              <a:solidFill>
                <a:schemeClr val="tx1">
                  <a:lumMod val="85000"/>
                  <a:lumOff val="15000"/>
                </a:schemeClr>
              </a:solidFill>
            </a:endParaRPr>
          </a:p>
          <a:p>
            <a:pPr algn="l">
              <a:buFont typeface="Wingdings" pitchFamily="2" charset="2"/>
              <a:buChar char="Ø"/>
            </a:pPr>
            <a:r>
              <a:rPr lang="en-US" sz="2400" dirty="0" smtClean="0">
                <a:solidFill>
                  <a:schemeClr val="tx1">
                    <a:lumMod val="85000"/>
                    <a:lumOff val="15000"/>
                  </a:schemeClr>
                </a:solidFill>
              </a:rPr>
              <a:t> Reservation</a:t>
            </a:r>
          </a:p>
          <a:p>
            <a:pPr algn="l">
              <a:buFont typeface="Wingdings" pitchFamily="2" charset="2"/>
              <a:buChar char="Ø"/>
            </a:pPr>
            <a:endParaRPr lang="en-US" sz="2400" dirty="0" smtClean="0">
              <a:solidFill>
                <a:schemeClr val="tx1">
                  <a:lumMod val="85000"/>
                  <a:lumOff val="15000"/>
                </a:schemeClr>
              </a:solidFill>
            </a:endParaRPr>
          </a:p>
          <a:p>
            <a:pPr algn="l">
              <a:buFont typeface="Wingdings" pitchFamily="2" charset="2"/>
              <a:buChar char="Ø"/>
            </a:pPr>
            <a:r>
              <a:rPr lang="en-US" sz="2400" dirty="0" smtClean="0">
                <a:solidFill>
                  <a:schemeClr val="tx1">
                    <a:lumMod val="85000"/>
                    <a:lumOff val="15000"/>
                  </a:schemeClr>
                </a:solidFill>
              </a:rPr>
              <a:t> Patients database  management</a:t>
            </a:r>
          </a:p>
          <a:p>
            <a:pPr algn="l">
              <a:buFont typeface="Wingdings" pitchFamily="2" charset="2"/>
              <a:buChar char="Ø"/>
            </a:pPr>
            <a:endParaRPr lang="en-US" sz="2400" dirty="0" smtClean="0">
              <a:solidFill>
                <a:schemeClr val="tx1">
                  <a:lumMod val="85000"/>
                  <a:lumOff val="15000"/>
                </a:schemeClr>
              </a:solidFill>
            </a:endParaRPr>
          </a:p>
          <a:p>
            <a:pPr algn="l">
              <a:buFont typeface="Wingdings" pitchFamily="2" charset="2"/>
              <a:buChar char="Ø"/>
            </a:pPr>
            <a:r>
              <a:rPr lang="en-US" sz="2400" dirty="0" smtClean="0">
                <a:solidFill>
                  <a:schemeClr val="tx1">
                    <a:lumMod val="85000"/>
                    <a:lumOff val="15000"/>
                  </a:schemeClr>
                </a:solidFill>
              </a:rPr>
              <a:t> Search all previous patients data</a:t>
            </a:r>
            <a:endParaRPr lang="en-US" sz="2400" dirty="0">
              <a:solidFill>
                <a:schemeClr val="tx1">
                  <a:lumMod val="85000"/>
                  <a:lumOff val="15000"/>
                </a:schemeClr>
              </a:solidFill>
            </a:endParaRPr>
          </a:p>
        </p:txBody>
      </p:sp>
    </p:spTree>
  </p:cSld>
  <p:clrMapOvr>
    <a:masterClrMapping/>
  </p:clrMapOvr>
  <p:transition>
    <p:spli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smtClean="0">
                <a:latin typeface="Algerian" pitchFamily="82" charset="0"/>
              </a:rPr>
              <a:t>LITERATURE REVIEW</a:t>
            </a:r>
            <a:endParaRPr lang="en-US" b="1" i="1" u="sng" dirty="0">
              <a:latin typeface="Algerian" pitchFamily="82" charset="0"/>
            </a:endParaRPr>
          </a:p>
        </p:txBody>
      </p:sp>
      <p:sp>
        <p:nvSpPr>
          <p:cNvPr id="3" name="Content Placeholder 2"/>
          <p:cNvSpPr>
            <a:spLocks noGrp="1"/>
          </p:cNvSpPr>
          <p:nvPr>
            <p:ph idx="1"/>
          </p:nvPr>
        </p:nvSpPr>
        <p:spPr>
          <a:xfrm>
            <a:off x="3276600" y="1600200"/>
            <a:ext cx="5410200" cy="4525963"/>
          </a:xfrm>
        </p:spPr>
        <p:txBody>
          <a:bodyPr>
            <a:normAutofit lnSpcReduction="10000"/>
          </a:bodyPr>
          <a:lstStyle/>
          <a:p>
            <a:pPr algn="just">
              <a:buFont typeface="Wingdings" pitchFamily="2" charset="2"/>
              <a:buChar char="q"/>
            </a:pPr>
            <a:r>
              <a:rPr lang="en-US" sz="1600" b="1" dirty="0" err="1" smtClean="0"/>
              <a:t>Hamro</a:t>
            </a:r>
            <a:r>
              <a:rPr lang="en-US" sz="1600" b="1" dirty="0" smtClean="0"/>
              <a:t> doctor</a:t>
            </a:r>
          </a:p>
          <a:p>
            <a:pPr algn="just">
              <a:buNone/>
            </a:pPr>
            <a:r>
              <a:rPr lang="en-US" sz="1600" dirty="0" smtClean="0"/>
              <a:t>        It is an online consulting website which provides  patients to have virtual routine consultation with the top doctors .It also provides few of the physical appointments  and it is based on </a:t>
            </a:r>
            <a:r>
              <a:rPr lang="en-US" sz="1600" dirty="0"/>
              <a:t>K</a:t>
            </a:r>
            <a:r>
              <a:rPr lang="en-US" sz="1600" dirty="0" smtClean="0"/>
              <a:t>athmandu area only.</a:t>
            </a:r>
          </a:p>
          <a:p>
            <a:pPr algn="just">
              <a:buFont typeface="Wingdings" pitchFamily="2" charset="2"/>
              <a:buChar char="q"/>
            </a:pPr>
            <a:r>
              <a:rPr lang="en-US" sz="1600" b="1" dirty="0" smtClean="0"/>
              <a:t>Clinic one</a:t>
            </a:r>
          </a:p>
          <a:p>
            <a:pPr algn="just">
              <a:buNone/>
            </a:pPr>
            <a:r>
              <a:rPr lang="en-US" sz="1600" dirty="0" smtClean="0"/>
              <a:t>       It is also a well managed online consulting website but with limited features and </a:t>
            </a:r>
            <a:r>
              <a:rPr lang="en-US" sz="1600" dirty="0" smtClean="0"/>
              <a:t>limited </a:t>
            </a:r>
            <a:r>
              <a:rPr lang="en-US" sz="1600" dirty="0" smtClean="0"/>
              <a:t>health consultant. It is completely online based.</a:t>
            </a:r>
          </a:p>
          <a:p>
            <a:pPr algn="just">
              <a:buFont typeface="Wingdings" pitchFamily="2" charset="2"/>
              <a:buChar char="q"/>
            </a:pPr>
            <a:r>
              <a:rPr lang="en-US" sz="1600" b="1" dirty="0" smtClean="0"/>
              <a:t>Doctors on call</a:t>
            </a:r>
          </a:p>
          <a:p>
            <a:pPr algn="just">
              <a:buNone/>
            </a:pPr>
            <a:r>
              <a:rPr lang="en-US" sz="1600" dirty="0" smtClean="0"/>
              <a:t>       It provides  many features like home facility of doctor visit, at home, nursing care at home, laboratory test at home and so on.</a:t>
            </a:r>
          </a:p>
          <a:p>
            <a:pPr algn="just">
              <a:buFont typeface="Wingdings" pitchFamily="2" charset="2"/>
              <a:buChar char="q"/>
            </a:pPr>
            <a:r>
              <a:rPr lang="en-US" sz="1600" b="1" dirty="0" err="1" smtClean="0"/>
              <a:t>Mero</a:t>
            </a:r>
            <a:r>
              <a:rPr lang="en-US" sz="1600" b="1" dirty="0" smtClean="0"/>
              <a:t> doctor</a:t>
            </a:r>
          </a:p>
          <a:p>
            <a:pPr algn="just">
              <a:buNone/>
            </a:pPr>
            <a:r>
              <a:rPr lang="en-US" sz="1600" dirty="0" smtClean="0"/>
              <a:t>        It has most advanced feature web based system providing data and names of  different doctors working on various shift on multiple hospitals making the appointment service easy to book.</a:t>
            </a:r>
          </a:p>
          <a:p>
            <a:pPr algn="just">
              <a:buNone/>
            </a:pPr>
            <a:endParaRPr lang="en-US" sz="1600" dirty="0" smtClean="0"/>
          </a:p>
          <a:p>
            <a:pPr algn="just">
              <a:buNone/>
            </a:pPr>
            <a:endParaRPr lang="en-US" sz="1600" dirty="0" smtClean="0"/>
          </a:p>
          <a:p>
            <a:pPr algn="just">
              <a:buNone/>
            </a:pP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516163B8-DB2B-4F0D-ACDD-57863A1802C1}"/>
              </a:ext>
            </a:extLst>
          </p:cNvPr>
          <p:cNvSpPr/>
          <p:nvPr/>
        </p:nvSpPr>
        <p:spPr>
          <a:xfrm>
            <a:off x="0" y="0"/>
            <a:ext cx="2057400" cy="629529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038600" y="6324600"/>
            <a:ext cx="3135086" cy="677108"/>
          </a:xfrm>
          <a:prstGeom prst="rect">
            <a:avLst/>
          </a:prstGeom>
          <a:noFill/>
        </p:spPr>
        <p:txBody>
          <a:bodyPr wrap="square" rtlCol="0">
            <a:spAutoFit/>
          </a:bodyPr>
          <a:lstStyle/>
          <a:p>
            <a:r>
              <a:rPr lang="en-US" sz="2000" b="1" dirty="0" smtClean="0">
                <a:solidFill>
                  <a:schemeClr val="tx1">
                    <a:lumMod val="85000"/>
                    <a:lumOff val="15000"/>
                  </a:schemeClr>
                </a:solidFill>
                <a:effectLst>
                  <a:outerShdw blurRad="38100" dist="38100" dir="2700000" algn="tl">
                    <a:srgbClr val="000000">
                      <a:alpha val="43137"/>
                    </a:srgbClr>
                  </a:outerShdw>
                </a:effectLst>
              </a:rPr>
              <a:t>Figure : </a:t>
            </a:r>
            <a:r>
              <a:rPr lang="en-US" sz="2000" b="1" dirty="0" smtClean="0">
                <a:solidFill>
                  <a:schemeClr val="tx1">
                    <a:lumMod val="85000"/>
                    <a:lumOff val="15000"/>
                  </a:schemeClr>
                </a:solidFill>
                <a:effectLst>
                  <a:outerShdw blurRad="38100" dist="38100" dir="2700000" algn="tl">
                    <a:srgbClr val="000000">
                      <a:alpha val="43137"/>
                    </a:srgbClr>
                  </a:outerShdw>
                </a:effectLst>
              </a:rPr>
              <a:t>WATERFALL MODEL</a:t>
            </a:r>
            <a:endParaRPr lang="en-US" sz="2000" b="1" dirty="0" smtClean="0">
              <a:solidFill>
                <a:schemeClr val="tx1">
                  <a:lumMod val="85000"/>
                  <a:lumOff val="15000"/>
                </a:schemeClr>
              </a:solidFill>
              <a:effectLst>
                <a:outerShdw blurRad="38100" dist="38100" dir="2700000" algn="tl">
                  <a:srgbClr val="000000">
                    <a:alpha val="43137"/>
                  </a:srgbClr>
                </a:outerShdw>
              </a:effectLst>
            </a:endParaRPr>
          </a:p>
          <a:p>
            <a:endParaRPr lang="en-US" dirty="0"/>
          </a:p>
        </p:txBody>
      </p:sp>
      <p:sp>
        <p:nvSpPr>
          <p:cNvPr id="12" name="TextBox 11"/>
          <p:cNvSpPr txBox="1"/>
          <p:nvPr/>
        </p:nvSpPr>
        <p:spPr>
          <a:xfrm>
            <a:off x="0" y="228600"/>
            <a:ext cx="2085571" cy="1384995"/>
          </a:xfrm>
          <a:prstGeom prst="rect">
            <a:avLst/>
          </a:prstGeom>
          <a:noFill/>
        </p:spPr>
        <p:txBody>
          <a:bodyPr wrap="none" rtlCol="0">
            <a:spAutoFit/>
          </a:bodyPr>
          <a:lstStyle/>
          <a:p>
            <a:pPr algn="ctr"/>
            <a:r>
              <a:rPr lang="en-US" sz="2800" b="1" dirty="0" smtClean="0">
                <a:solidFill>
                  <a:schemeClr val="bg1"/>
                </a:solidFill>
                <a:effectLst>
                  <a:outerShdw blurRad="38100" dist="38100" dir="2700000" algn="tl">
                    <a:srgbClr val="000000">
                      <a:alpha val="43137"/>
                    </a:srgbClr>
                  </a:outerShdw>
                </a:effectLst>
                <a:latin typeface="Colonna MT" pitchFamily="82" charset="0"/>
              </a:rPr>
              <a:t>WATERFALL</a:t>
            </a:r>
          </a:p>
          <a:p>
            <a:pPr algn="ctr"/>
            <a:r>
              <a:rPr lang="en-US" sz="2800" b="1" dirty="0" smtClean="0">
                <a:solidFill>
                  <a:schemeClr val="bg1"/>
                </a:solidFill>
                <a:effectLst>
                  <a:outerShdw blurRad="38100" dist="38100" dir="2700000" algn="tl">
                    <a:srgbClr val="000000">
                      <a:alpha val="43137"/>
                    </a:srgbClr>
                  </a:outerShdw>
                </a:effectLst>
                <a:latin typeface="Colonna MT" pitchFamily="82" charset="0"/>
              </a:rPr>
              <a:t>MODEL</a:t>
            </a:r>
          </a:p>
          <a:p>
            <a:pPr algn="ctr"/>
            <a:r>
              <a:rPr lang="en-US" sz="2800" b="1" dirty="0" smtClean="0">
                <a:solidFill>
                  <a:schemeClr val="bg1"/>
                </a:solidFill>
                <a:effectLst>
                  <a:outerShdw blurRad="38100" dist="38100" dir="2700000" algn="tl">
                    <a:srgbClr val="000000">
                      <a:alpha val="43137"/>
                    </a:srgbClr>
                  </a:outerShdw>
                </a:effectLst>
                <a:latin typeface="Colonna MT" pitchFamily="82" charset="0"/>
              </a:rPr>
              <a:t>DIAGRAM</a:t>
            </a:r>
          </a:p>
        </p:txBody>
      </p:sp>
      <p:sp>
        <p:nvSpPr>
          <p:cNvPr id="184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8433" name="Object 1"/>
          <p:cNvGraphicFramePr>
            <a:graphicFrameLocks noChangeAspect="1"/>
          </p:cNvGraphicFramePr>
          <p:nvPr/>
        </p:nvGraphicFramePr>
        <p:xfrm>
          <a:off x="2057400" y="762000"/>
          <a:ext cx="6675438" cy="5524500"/>
        </p:xfrm>
        <a:graphic>
          <a:graphicData uri="http://schemas.openxmlformats.org/presentationml/2006/ole">
            <p:oleObj spid="_x0000_s18433" name="Document" r:id="rId3" imgW="6673829" imgH="5532481" progId="Word.Document.12">
              <p:embed/>
            </p:oleObj>
          </a:graphicData>
        </a:graphic>
      </p:graphicFrame>
      <p:sp>
        <p:nvSpPr>
          <p:cNvPr id="9" name="TextBox 8"/>
          <p:cNvSpPr txBox="1"/>
          <p:nvPr/>
        </p:nvSpPr>
        <p:spPr>
          <a:xfrm>
            <a:off x="4267200" y="152400"/>
            <a:ext cx="4146263" cy="769441"/>
          </a:xfrm>
          <a:prstGeom prst="rect">
            <a:avLst/>
          </a:prstGeom>
          <a:noFill/>
        </p:spPr>
        <p:txBody>
          <a:bodyPr wrap="none" rtlCol="0">
            <a:spAutoFit/>
          </a:bodyPr>
          <a:lstStyle/>
          <a:p>
            <a:r>
              <a:rPr lang="en-US" sz="4400" b="1" i="1" u="sng" dirty="0" smtClean="0">
                <a:solidFill>
                  <a:schemeClr val="tx1">
                    <a:lumMod val="85000"/>
                    <a:lumOff val="15000"/>
                  </a:schemeClr>
                </a:solidFill>
                <a:effectLst>
                  <a:outerShdw blurRad="38100" dist="38100" dir="2700000" algn="tl">
                    <a:srgbClr val="000000">
                      <a:alpha val="43137"/>
                    </a:srgbClr>
                  </a:outerShdw>
                </a:effectLst>
                <a:latin typeface="Colonna MT" pitchFamily="82" charset="0"/>
              </a:rPr>
              <a:t>METHODOLOGY</a:t>
            </a:r>
            <a:endParaRPr lang="en-US" sz="4400" b="1" i="1" u="sng" dirty="0">
              <a:solidFill>
                <a:schemeClr val="tx1">
                  <a:lumMod val="85000"/>
                  <a:lumOff val="15000"/>
                </a:schemeClr>
              </a:solidFill>
              <a:effectLst>
                <a:outerShdw blurRad="38100" dist="38100" dir="2700000" algn="tl">
                  <a:srgbClr val="000000">
                    <a:alpha val="43137"/>
                  </a:srgbClr>
                </a:outerShdw>
              </a:effectLst>
              <a:latin typeface="Colonna MT" pitchFamily="82" charset="0"/>
            </a:endParaRPr>
          </a:p>
        </p:txBody>
      </p:sp>
    </p:spTree>
    <p:extLst>
      <p:ext uri="{BB962C8B-B14F-4D97-AF65-F5344CB8AC3E}">
        <p14:creationId xmlns:p14="http://schemas.microsoft.com/office/powerpoint/2010/main" xmlns="" val="147627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516163B8-DB2B-4F0D-ACDD-57863A1802C1}"/>
              </a:ext>
            </a:extLst>
          </p:cNvPr>
          <p:cNvSpPr/>
          <p:nvPr/>
        </p:nvSpPr>
        <p:spPr>
          <a:xfrm>
            <a:off x="0" y="0"/>
            <a:ext cx="2006844" cy="629529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038600" y="6180892"/>
            <a:ext cx="3135086" cy="677108"/>
          </a:xfrm>
          <a:prstGeom prst="rect">
            <a:avLst/>
          </a:prstGeom>
          <a:noFill/>
        </p:spPr>
        <p:txBody>
          <a:bodyPr wrap="square" rtlCol="0">
            <a:spAutoFit/>
          </a:bodyPr>
          <a:lstStyle/>
          <a:p>
            <a:r>
              <a:rPr lang="en-US" sz="2000" b="1" dirty="0" smtClean="0">
                <a:solidFill>
                  <a:schemeClr val="tx1">
                    <a:lumMod val="85000"/>
                    <a:lumOff val="15000"/>
                  </a:schemeClr>
                </a:solidFill>
                <a:effectLst>
                  <a:outerShdw blurRad="38100" dist="38100" dir="2700000" algn="tl">
                    <a:srgbClr val="000000">
                      <a:alpha val="43137"/>
                    </a:srgbClr>
                  </a:outerShdw>
                </a:effectLst>
              </a:rPr>
              <a:t>Figure : ER Diagram</a:t>
            </a:r>
          </a:p>
          <a:p>
            <a:endParaRPr lang="en-US" dirty="0"/>
          </a:p>
        </p:txBody>
      </p:sp>
      <p:pic>
        <p:nvPicPr>
          <p:cNvPr id="11" name="Picture 10" descr="Untitled.png"/>
          <p:cNvPicPr>
            <a:picLocks noChangeAspect="1"/>
          </p:cNvPicPr>
          <p:nvPr/>
        </p:nvPicPr>
        <p:blipFill>
          <a:blip r:embed="rId2"/>
          <a:stretch>
            <a:fillRect/>
          </a:stretch>
        </p:blipFill>
        <p:spPr>
          <a:xfrm>
            <a:off x="1981200" y="228600"/>
            <a:ext cx="7162800" cy="5753903"/>
          </a:xfrm>
          <a:prstGeom prst="rect">
            <a:avLst/>
          </a:prstGeom>
        </p:spPr>
      </p:pic>
      <p:sp>
        <p:nvSpPr>
          <p:cNvPr id="12" name="TextBox 11"/>
          <p:cNvSpPr txBox="1"/>
          <p:nvPr/>
        </p:nvSpPr>
        <p:spPr>
          <a:xfrm>
            <a:off x="0" y="228600"/>
            <a:ext cx="1985223" cy="1077218"/>
          </a:xfrm>
          <a:prstGeom prst="rect">
            <a:avLst/>
          </a:prstGeom>
          <a:noFill/>
        </p:spPr>
        <p:txBody>
          <a:bodyPr wrap="none" rtlCol="0">
            <a:spAutoFit/>
          </a:bodyPr>
          <a:lstStyle/>
          <a:p>
            <a:pPr algn="ctr"/>
            <a:r>
              <a:rPr lang="en-US" sz="3200" b="1" dirty="0" smtClean="0">
                <a:solidFill>
                  <a:schemeClr val="bg1"/>
                </a:solidFill>
                <a:effectLst>
                  <a:outerShdw blurRad="38100" dist="38100" dir="2700000" algn="tl">
                    <a:srgbClr val="000000">
                      <a:alpha val="43137"/>
                    </a:srgbClr>
                  </a:outerShdw>
                </a:effectLst>
                <a:latin typeface="Colonna MT" pitchFamily="82" charset="0"/>
              </a:rPr>
              <a:t>ER </a:t>
            </a:r>
          </a:p>
          <a:p>
            <a:pPr algn="ctr"/>
            <a:r>
              <a:rPr lang="en-US" sz="3200" b="1" dirty="0" smtClean="0">
                <a:solidFill>
                  <a:schemeClr val="bg1"/>
                </a:solidFill>
                <a:effectLst>
                  <a:outerShdw blurRad="38100" dist="38100" dir="2700000" algn="tl">
                    <a:srgbClr val="000000">
                      <a:alpha val="43137"/>
                    </a:srgbClr>
                  </a:outerShdw>
                </a:effectLst>
                <a:latin typeface="Colonna MT" pitchFamily="82" charset="0"/>
              </a:rPr>
              <a:t>DIAGRAM</a:t>
            </a:r>
            <a:endParaRPr lang="en-US" sz="3200" b="1" dirty="0">
              <a:solidFill>
                <a:schemeClr val="bg1"/>
              </a:solidFill>
              <a:effectLst>
                <a:outerShdw blurRad="38100" dist="38100" dir="2700000" algn="tl">
                  <a:srgbClr val="000000">
                    <a:alpha val="43137"/>
                  </a:srgbClr>
                </a:outerShdw>
              </a:effectLst>
              <a:latin typeface="Colonna MT" pitchFamily="82" charset="0"/>
            </a:endParaRPr>
          </a:p>
        </p:txBody>
      </p:sp>
    </p:spTree>
    <p:extLst>
      <p:ext uri="{BB962C8B-B14F-4D97-AF65-F5344CB8AC3E}">
        <p14:creationId xmlns:p14="http://schemas.microsoft.com/office/powerpoint/2010/main" xmlns="" val="147627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228600"/>
            <a:ext cx="8229600" cy="1143000"/>
          </a:xfrm>
        </p:spPr>
        <p:txBody>
          <a:bodyPr/>
          <a:lstStyle/>
          <a:p>
            <a:r>
              <a:rPr lang="en-US" b="1" i="1" u="sng" dirty="0" smtClean="0">
                <a:latin typeface="Colonna MT" pitchFamily="82" charset="0"/>
              </a:rPr>
              <a:t>EXPECTED OUTCOME</a:t>
            </a:r>
            <a:endParaRPr lang="en-US" b="1" i="1" u="sng" dirty="0">
              <a:latin typeface="Colonna MT" pitchFamily="82" charset="0"/>
            </a:endParaRPr>
          </a:p>
        </p:txBody>
      </p:sp>
      <p:sp>
        <p:nvSpPr>
          <p:cNvPr id="3" name="Content Placeholder 2"/>
          <p:cNvSpPr>
            <a:spLocks noGrp="1"/>
          </p:cNvSpPr>
          <p:nvPr>
            <p:ph idx="1"/>
          </p:nvPr>
        </p:nvSpPr>
        <p:spPr>
          <a:xfrm>
            <a:off x="457200" y="1828800"/>
            <a:ext cx="8229600" cy="4525963"/>
          </a:xfrm>
        </p:spPr>
        <p:txBody>
          <a:bodyPr>
            <a:normAutofit/>
          </a:bodyPr>
          <a:lstStyle/>
          <a:p>
            <a:pPr algn="just">
              <a:buNone/>
            </a:pPr>
            <a:r>
              <a:rPr lang="en-US" sz="2400" dirty="0" smtClean="0"/>
              <a:t>    Since</a:t>
            </a:r>
            <a:r>
              <a:rPr lang="en-US" sz="2400" dirty="0"/>
              <a:t>, our project is platform for health service provides and the health service receiver(patients) we have consult with many health service providers and many health workers from their review we have expected to be top most online site providing facilities to the consumers. We will be shorting the distance between the lengthy paperwork or queue problems for booking and appointment. This platform is developed to reduce the health problem caused due to the unmanaged old paper based system with a minimal error.</a:t>
            </a:r>
          </a:p>
          <a:p>
            <a:pPr>
              <a:buNone/>
            </a:pPr>
            <a:endParaRPr lang="en-US" sz="2400" dirty="0"/>
          </a:p>
          <a:p>
            <a:pPr>
              <a:buNone/>
            </a:pPr>
            <a:endParaRPr 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1729</TotalTime>
  <Words>497</Words>
  <Application>Microsoft Office PowerPoint</Application>
  <PresentationFormat>On-screen Show (4:3)</PresentationFormat>
  <Paragraphs>74</Paragraphs>
  <Slides>13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5" baseType="lpstr">
      <vt:lpstr>Office Theme</vt:lpstr>
      <vt:lpstr>Microsoft Office Word Document</vt:lpstr>
      <vt:lpstr>         HEALTH  CARE  APPOINTMENT                               BOOKING  WEBSITE </vt:lpstr>
      <vt:lpstr>INDRODUCTION</vt:lpstr>
      <vt:lpstr>STATEMENT OF PROBLEM</vt:lpstr>
      <vt:lpstr>Slide 4</vt:lpstr>
      <vt:lpstr>APPLICATIONS</vt:lpstr>
      <vt:lpstr>LITERATURE REVIEW</vt:lpstr>
      <vt:lpstr>Slide 7</vt:lpstr>
      <vt:lpstr>Slide 8</vt:lpstr>
      <vt:lpstr>EXPECTED OUTCOME</vt:lpstr>
      <vt:lpstr> </vt:lpstr>
      <vt:lpstr>SOFTWARE DEVELOPMENT</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Bibek Paudel</dc:creator>
  <cp:lastModifiedBy>Bibek Paudel</cp:lastModifiedBy>
  <cp:revision>35</cp:revision>
  <dcterms:created xsi:type="dcterms:W3CDTF">2022-06-01T02:34:42Z</dcterms:created>
  <dcterms:modified xsi:type="dcterms:W3CDTF">2022-06-02T07:24:15Z</dcterms:modified>
</cp:coreProperties>
</file>