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63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11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ka Agarwal" userId="7ae38aa9c51d18df" providerId="LiveId" clId="{7863B63E-905B-4879-8FA0-1118F90576D2}"/>
    <pc:docChg chg="custSel delSld modSld sldOrd">
      <pc:chgData name="Kritika Agarwal" userId="7ae38aa9c51d18df" providerId="LiveId" clId="{7863B63E-905B-4879-8FA0-1118F90576D2}" dt="2024-01-20T11:57:30.445" v="139" actId="1038"/>
      <pc:docMkLst>
        <pc:docMk/>
      </pc:docMkLst>
      <pc:sldChg chg="modSp mod">
        <pc:chgData name="Kritika Agarwal" userId="7ae38aa9c51d18df" providerId="LiveId" clId="{7863B63E-905B-4879-8FA0-1118F90576D2}" dt="2024-01-20T11:57:30.445" v="139" actId="1038"/>
        <pc:sldMkLst>
          <pc:docMk/>
          <pc:sldMk cId="1487700712" sldId="256"/>
        </pc:sldMkLst>
        <pc:picChg chg="mod">
          <ac:chgData name="Kritika Agarwal" userId="7ae38aa9c51d18df" providerId="LiveId" clId="{7863B63E-905B-4879-8FA0-1118F90576D2}" dt="2024-01-20T11:57:30.445" v="139" actId="1038"/>
          <ac:picMkLst>
            <pc:docMk/>
            <pc:sldMk cId="1487700712" sldId="256"/>
            <ac:picMk id="7" creationId="{3840F91C-EDD0-4D4E-A4AB-E6C77856C88C}"/>
          </ac:picMkLst>
        </pc:picChg>
      </pc:sldChg>
      <pc:sldChg chg="del">
        <pc:chgData name="Kritika Agarwal" userId="7ae38aa9c51d18df" providerId="LiveId" clId="{7863B63E-905B-4879-8FA0-1118F90576D2}" dt="2024-01-20T11:53:29.296" v="0" actId="2696"/>
        <pc:sldMkLst>
          <pc:docMk/>
          <pc:sldMk cId="3601861622" sldId="262"/>
        </pc:sldMkLst>
      </pc:sldChg>
      <pc:sldChg chg="modSp mod">
        <pc:chgData name="Kritika Agarwal" userId="7ae38aa9c51d18df" providerId="LiveId" clId="{7863B63E-905B-4879-8FA0-1118F90576D2}" dt="2024-01-20T11:55:35.859" v="136" actId="20577"/>
        <pc:sldMkLst>
          <pc:docMk/>
          <pc:sldMk cId="2324394931" sldId="263"/>
        </pc:sldMkLst>
        <pc:spChg chg="mod">
          <ac:chgData name="Kritika Agarwal" userId="7ae38aa9c51d18df" providerId="LiveId" clId="{7863B63E-905B-4879-8FA0-1118F90576D2}" dt="2024-01-20T11:55:30.036" v="114" actId="20577"/>
          <ac:spMkLst>
            <pc:docMk/>
            <pc:sldMk cId="2324394931" sldId="263"/>
            <ac:spMk id="2" creationId="{B2B2B164-3973-3D49-0175-165A47F685FB}"/>
          </ac:spMkLst>
        </pc:spChg>
        <pc:spChg chg="mod">
          <ac:chgData name="Kritika Agarwal" userId="7ae38aa9c51d18df" providerId="LiveId" clId="{7863B63E-905B-4879-8FA0-1118F90576D2}" dt="2024-01-20T11:55:35.859" v="136" actId="20577"/>
          <ac:spMkLst>
            <pc:docMk/>
            <pc:sldMk cId="2324394931" sldId="263"/>
            <ac:spMk id="8" creationId="{ABA0E779-7055-4498-43A0-84F1A6C2CD76}"/>
          </ac:spMkLst>
        </pc:spChg>
      </pc:sldChg>
      <pc:sldChg chg="modSp mod ord">
        <pc:chgData name="Kritika Agarwal" userId="7ae38aa9c51d18df" providerId="LiveId" clId="{7863B63E-905B-4879-8FA0-1118F90576D2}" dt="2024-01-20T11:55:46.869" v="138"/>
        <pc:sldMkLst>
          <pc:docMk/>
          <pc:sldMk cId="64902376" sldId="264"/>
        </pc:sldMkLst>
        <pc:spChg chg="mod">
          <ac:chgData name="Kritika Agarwal" userId="7ae38aa9c51d18df" providerId="LiveId" clId="{7863B63E-905B-4879-8FA0-1118F90576D2}" dt="2024-01-20T11:55:12.593" v="83" actId="20577"/>
          <ac:spMkLst>
            <pc:docMk/>
            <pc:sldMk cId="64902376" sldId="264"/>
            <ac:spMk id="2" creationId="{FE0D9A5B-5DC7-89E5-B0FA-6D502BDFA1A3}"/>
          </ac:spMkLst>
        </pc:spChg>
        <pc:picChg chg="mod">
          <ac:chgData name="Kritika Agarwal" userId="7ae38aa9c51d18df" providerId="LiveId" clId="{7863B63E-905B-4879-8FA0-1118F90576D2}" dt="2024-01-20T11:54:22.252" v="54" actId="1037"/>
          <ac:picMkLst>
            <pc:docMk/>
            <pc:sldMk cId="64902376" sldId="264"/>
            <ac:picMk id="1028" creationId="{1063C9BF-0EB4-9620-D1EA-D1F7AF158BF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0294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901" y="4572000"/>
            <a:ext cx="4456796" cy="1641315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UBMITTED BY:</a:t>
            </a:r>
            <a:b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Kritika Agarwal</a:t>
            </a:r>
            <a:b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2021889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051C0-40BD-DFE1-2E14-294526ABDBCE}"/>
              </a:ext>
            </a:extLst>
          </p:cNvPr>
          <p:cNvSpPr txBox="1"/>
          <p:nvPr/>
        </p:nvSpPr>
        <p:spPr>
          <a:xfrm>
            <a:off x="446534" y="779288"/>
            <a:ext cx="11363502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AUTOMATION USING FACE RECOGNITION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972A3-D673-EE1D-1212-EB610088DA6C}"/>
              </a:ext>
            </a:extLst>
          </p:cNvPr>
          <p:cNvSpPr txBox="1"/>
          <p:nvPr/>
        </p:nvSpPr>
        <p:spPr>
          <a:xfrm>
            <a:off x="7150813" y="4507762"/>
            <a:ext cx="4445286" cy="17543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NAME: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NEERAJ KUMAR PANDEY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A097-E7E7-B1D3-8A62-A4E482D8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Outlook and Innovation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4B58DB-FF6F-B888-2896-67965DDEAA8E}"/>
              </a:ext>
            </a:extLst>
          </p:cNvPr>
          <p:cNvGrpSpPr/>
          <p:nvPr/>
        </p:nvGrpSpPr>
        <p:grpSpPr>
          <a:xfrm>
            <a:off x="1042737" y="2289696"/>
            <a:ext cx="10106526" cy="3866148"/>
            <a:chOff x="1090864" y="2289696"/>
            <a:chExt cx="10106526" cy="386614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FF21C8-5618-600E-BCE5-2DFA5B6810FE}"/>
                </a:ext>
              </a:extLst>
            </p:cNvPr>
            <p:cNvSpPr/>
            <p:nvPr/>
          </p:nvSpPr>
          <p:spPr>
            <a:xfrm>
              <a:off x="1090864" y="2289696"/>
              <a:ext cx="2695074" cy="386614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57DD56-D66E-D718-CD39-BD896AB69E6D}"/>
                </a:ext>
              </a:extLst>
            </p:cNvPr>
            <p:cNvSpPr/>
            <p:nvPr/>
          </p:nvSpPr>
          <p:spPr>
            <a:xfrm>
              <a:off x="4796590" y="2289696"/>
              <a:ext cx="2695074" cy="386614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9CBEB4-1A08-67FB-F5AF-C093DB305507}"/>
                </a:ext>
              </a:extLst>
            </p:cNvPr>
            <p:cNvSpPr/>
            <p:nvPr/>
          </p:nvSpPr>
          <p:spPr>
            <a:xfrm>
              <a:off x="8502316" y="2289696"/>
              <a:ext cx="2695074" cy="386614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57AAAA-CFFC-EC98-3F12-0040E145BAE9}"/>
              </a:ext>
            </a:extLst>
          </p:cNvPr>
          <p:cNvSpPr txBox="1"/>
          <p:nvPr/>
        </p:nvSpPr>
        <p:spPr>
          <a:xfrm>
            <a:off x="1387365" y="2493303"/>
            <a:ext cx="19706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01</a:t>
            </a:r>
          </a:p>
          <a:p>
            <a:endParaRPr lang="en-GB" sz="3200" b="1" dirty="0"/>
          </a:p>
          <a:p>
            <a:r>
              <a:rPr lang="en-GB" sz="2000" b="1" dirty="0"/>
              <a:t>Predictive Analytics</a:t>
            </a:r>
          </a:p>
          <a:p>
            <a:endParaRPr lang="en-GB" sz="2000" b="1" dirty="0"/>
          </a:p>
          <a:p>
            <a:r>
              <a:rPr lang="en-GB" dirty="0"/>
              <a:t>Exploration of predictive analytics for attendance forecasting and trend analysis.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2AD1D-8E3A-E514-51E4-98276515FA94}"/>
              </a:ext>
            </a:extLst>
          </p:cNvPr>
          <p:cNvSpPr txBox="1"/>
          <p:nvPr/>
        </p:nvSpPr>
        <p:spPr>
          <a:xfrm>
            <a:off x="5008179" y="2493303"/>
            <a:ext cx="21756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02</a:t>
            </a:r>
          </a:p>
          <a:p>
            <a:endParaRPr lang="en-GB" sz="2000" b="1" dirty="0"/>
          </a:p>
          <a:p>
            <a:r>
              <a:rPr lang="en-GB" sz="2000" b="1" dirty="0"/>
              <a:t>Biometric Integration</a:t>
            </a:r>
          </a:p>
          <a:p>
            <a:endParaRPr lang="en-GB" sz="2000" b="1" dirty="0"/>
          </a:p>
          <a:p>
            <a:r>
              <a:rPr lang="en-GB" dirty="0"/>
              <a:t>Integration of additional biometric modalities for multi-factor authentication and enhanced security.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8C1F5-E5CF-D814-19EF-7A06BA89E1A3}"/>
              </a:ext>
            </a:extLst>
          </p:cNvPr>
          <p:cNvSpPr txBox="1"/>
          <p:nvPr/>
        </p:nvSpPr>
        <p:spPr>
          <a:xfrm>
            <a:off x="8713905" y="2493303"/>
            <a:ext cx="21651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03</a:t>
            </a:r>
          </a:p>
          <a:p>
            <a:endParaRPr lang="en-GB" sz="3200" b="1" dirty="0"/>
          </a:p>
          <a:p>
            <a:r>
              <a:rPr lang="en-GB" sz="2000" b="1" dirty="0"/>
              <a:t>AI and Automation</a:t>
            </a:r>
          </a:p>
          <a:p>
            <a:endParaRPr lang="en-GB" sz="2000" b="1" dirty="0"/>
          </a:p>
          <a:p>
            <a:r>
              <a:rPr lang="en-GB" dirty="0"/>
              <a:t>Leveraging AI and automation for advanced attendance management capabilities.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45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F623-BAFA-AAD6-A3D8-25214751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AutoShape 2" descr="What Is Facial Recognition Attendance System And Its Top Benefits In The  Workplace - Lystloc">
            <a:extLst>
              <a:ext uri="{FF2B5EF4-FFF2-40B4-BE49-F238E27FC236}">
                <a16:creationId xmlns:a16="http://schemas.microsoft.com/office/drawing/2014/main" id="{BC6D16B1-C2DC-F502-4CB5-6903F2A8C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335517" cy="433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46817-CA84-93B6-415F-20FB1256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18" y="2167168"/>
            <a:ext cx="4713890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9A5B-5DC7-89E5-B0FA-6D502BDF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0532"/>
            <a:ext cx="11029616" cy="623757"/>
          </a:xfrm>
        </p:spPr>
        <p:txBody>
          <a:bodyPr>
            <a:normAutofit/>
          </a:bodyPr>
          <a:lstStyle/>
          <a:p>
            <a:r>
              <a:rPr lang="en-GB" b="1" dirty="0"/>
              <a:t>introduction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C1A91-6FE9-4C56-F972-CD646A60B60A}"/>
              </a:ext>
            </a:extLst>
          </p:cNvPr>
          <p:cNvGrpSpPr/>
          <p:nvPr/>
        </p:nvGrpSpPr>
        <p:grpSpPr>
          <a:xfrm>
            <a:off x="685800" y="2150531"/>
            <a:ext cx="10820400" cy="4047068"/>
            <a:chOff x="685800" y="2150531"/>
            <a:chExt cx="10820400" cy="404706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3848B5-AA9B-3CA8-4A59-4E3141C7119B}"/>
                </a:ext>
              </a:extLst>
            </p:cNvPr>
            <p:cNvGrpSpPr/>
            <p:nvPr/>
          </p:nvGrpSpPr>
          <p:grpSpPr>
            <a:xfrm>
              <a:off x="685800" y="2150531"/>
              <a:ext cx="10820400" cy="4047068"/>
              <a:chOff x="685800" y="2150531"/>
              <a:chExt cx="10820400" cy="4047068"/>
            </a:xfrm>
          </p:grpSpPr>
          <p:sp>
            <p:nvSpPr>
              <p:cNvPr id="4" name="Rectangle: Diagonal Corners Rounded 3">
                <a:extLst>
                  <a:ext uri="{FF2B5EF4-FFF2-40B4-BE49-F238E27FC236}">
                    <a16:creationId xmlns:a16="http://schemas.microsoft.com/office/drawing/2014/main" id="{6B30C737-CEE5-431C-4FA3-04909D1E658B}"/>
                  </a:ext>
                </a:extLst>
              </p:cNvPr>
              <p:cNvSpPr/>
              <p:nvPr/>
            </p:nvSpPr>
            <p:spPr>
              <a:xfrm>
                <a:off x="685800" y="2150532"/>
                <a:ext cx="3166534" cy="1684867"/>
              </a:xfrm>
              <a:prstGeom prst="round2Diag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Diagonal Corners Rounded 4">
                <a:extLst>
                  <a:ext uri="{FF2B5EF4-FFF2-40B4-BE49-F238E27FC236}">
                    <a16:creationId xmlns:a16="http://schemas.microsoft.com/office/drawing/2014/main" id="{C89140FC-55B1-AEB9-346E-93171FC55A7B}"/>
                  </a:ext>
                </a:extLst>
              </p:cNvPr>
              <p:cNvSpPr/>
              <p:nvPr/>
            </p:nvSpPr>
            <p:spPr>
              <a:xfrm>
                <a:off x="8339666" y="2150531"/>
                <a:ext cx="3166534" cy="1684867"/>
              </a:xfrm>
              <a:prstGeom prst="round2Diag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Diagonal Corners Rounded 5">
                <a:extLst>
                  <a:ext uri="{FF2B5EF4-FFF2-40B4-BE49-F238E27FC236}">
                    <a16:creationId xmlns:a16="http://schemas.microsoft.com/office/drawing/2014/main" id="{7E59D81B-2F59-2A5E-6CB7-70D698AFE529}"/>
                  </a:ext>
                </a:extLst>
              </p:cNvPr>
              <p:cNvSpPr/>
              <p:nvPr/>
            </p:nvSpPr>
            <p:spPr>
              <a:xfrm>
                <a:off x="4512733" y="4512732"/>
                <a:ext cx="3166534" cy="1684867"/>
              </a:xfrm>
              <a:prstGeom prst="round2Diag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400688-2372-F12B-C660-FA7BBDED5D59}"/>
                </a:ext>
              </a:extLst>
            </p:cNvPr>
            <p:cNvSpPr txBox="1"/>
            <p:nvPr/>
          </p:nvSpPr>
          <p:spPr>
            <a:xfrm>
              <a:off x="914401" y="2455333"/>
              <a:ext cx="271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Automated Identification</a:t>
              </a:r>
            </a:p>
            <a:p>
              <a:r>
                <a:rPr lang="en-GB" sz="1400" dirty="0"/>
                <a:t>Face recognition technology automates attendance tracking by identifying individuals based on their facial features.</a:t>
              </a:r>
            </a:p>
            <a:p>
              <a:endParaRPr lang="en-IN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0BA997-46DA-A1D1-6E36-52B9B942E4A9}"/>
                </a:ext>
              </a:extLst>
            </p:cNvPr>
            <p:cNvSpPr txBox="1"/>
            <p:nvPr/>
          </p:nvSpPr>
          <p:spPr>
            <a:xfrm>
              <a:off x="4775200" y="4812604"/>
              <a:ext cx="271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Real-Time Tracking</a:t>
              </a:r>
            </a:p>
            <a:p>
              <a:r>
                <a:rPr lang="en-GB" sz="1400" dirty="0"/>
                <a:t>The technology enables real-time attendance tracking, providing accurate and up-to-date attendance data.</a:t>
              </a:r>
            </a:p>
            <a:p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E599D1-F12E-D995-A023-79AD61A256DE}"/>
                </a:ext>
              </a:extLst>
            </p:cNvPr>
            <p:cNvSpPr txBox="1"/>
            <p:nvPr/>
          </p:nvSpPr>
          <p:spPr>
            <a:xfrm>
              <a:off x="8568267" y="2455333"/>
              <a:ext cx="27093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Enhanced Security</a:t>
              </a:r>
            </a:p>
            <a:p>
              <a:r>
                <a:rPr lang="en-GB" sz="1400" dirty="0"/>
                <a:t>Face recognition systems offer enhanced security and accuracy compared to traditional methods.</a:t>
              </a:r>
            </a:p>
            <a:p>
              <a:endParaRPr lang="en-IN" sz="1400" dirty="0"/>
            </a:p>
          </p:txBody>
        </p:sp>
      </p:grpSp>
      <p:pic>
        <p:nvPicPr>
          <p:cNvPr id="1028" name="Picture 4" descr="66,000+ Hands Together Stock Photos, Pictures &amp; Royalty-Free Images -  iStock | Teamwork, Hands, Holding hands">
            <a:extLst>
              <a:ext uri="{FF2B5EF4-FFF2-40B4-BE49-F238E27FC236}">
                <a16:creationId xmlns:a16="http://schemas.microsoft.com/office/drawing/2014/main" id="{1063C9BF-0EB4-9620-D1EA-D1F7AF158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92" y="1989664"/>
            <a:ext cx="3361267" cy="224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B164-3973-3D49-0175-165A47F6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3822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Problem statement</a:t>
            </a:r>
            <a:br>
              <a:rPr lang="en-GB" b="1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0E779-7055-4498-43A0-84F1A6C2CD76}"/>
              </a:ext>
            </a:extLst>
          </p:cNvPr>
          <p:cNvSpPr txBox="1"/>
          <p:nvPr/>
        </p:nvSpPr>
        <p:spPr>
          <a:xfrm>
            <a:off x="4360333" y="2143605"/>
            <a:ext cx="347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b="1" dirty="0"/>
          </a:p>
          <a:p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D721B8-B7B2-D53E-C2CE-C3274853F745}"/>
              </a:ext>
            </a:extLst>
          </p:cNvPr>
          <p:cNvGrpSpPr/>
          <p:nvPr/>
        </p:nvGrpSpPr>
        <p:grpSpPr>
          <a:xfrm>
            <a:off x="1423012" y="2924490"/>
            <a:ext cx="9345972" cy="2789437"/>
            <a:chOff x="1337735" y="2544563"/>
            <a:chExt cx="9345972" cy="27894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62CE30B-0F99-8994-8786-65A8EFCEFF96}"/>
                </a:ext>
              </a:extLst>
            </p:cNvPr>
            <p:cNvGrpSpPr/>
            <p:nvPr/>
          </p:nvGrpSpPr>
          <p:grpSpPr>
            <a:xfrm>
              <a:off x="1337735" y="2544563"/>
              <a:ext cx="9303640" cy="2789437"/>
              <a:chOff x="1202267" y="2065867"/>
              <a:chExt cx="9303640" cy="3792932"/>
            </a:xfrm>
          </p:grpSpPr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D8FA7BC4-0CCA-D361-F224-EAEBEE409830}"/>
                  </a:ext>
                </a:extLst>
              </p:cNvPr>
              <p:cNvSpPr/>
              <p:nvPr/>
            </p:nvSpPr>
            <p:spPr>
              <a:xfrm>
                <a:off x="1202267" y="2065867"/>
                <a:ext cx="2362200" cy="3767666"/>
              </a:xfrm>
              <a:prstGeom prst="flowChartAlternateProcess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E2DA9665-CCAB-0B6E-AF86-ECE176D12876}"/>
                  </a:ext>
                </a:extLst>
              </p:cNvPr>
              <p:cNvSpPr/>
              <p:nvPr/>
            </p:nvSpPr>
            <p:spPr>
              <a:xfrm>
                <a:off x="4588933" y="2091133"/>
                <a:ext cx="2362200" cy="3767666"/>
              </a:xfrm>
              <a:prstGeom prst="flowChartAlternateProcess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684143BE-CC70-FE44-BB16-0ABA25054151}"/>
                  </a:ext>
                </a:extLst>
              </p:cNvPr>
              <p:cNvSpPr/>
              <p:nvPr/>
            </p:nvSpPr>
            <p:spPr>
              <a:xfrm>
                <a:off x="8143707" y="2065867"/>
                <a:ext cx="2362200" cy="3767666"/>
              </a:xfrm>
              <a:prstGeom prst="flowChartAlternateProcess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CAC2C4-0FD7-7213-9431-36758AC230F0}"/>
                </a:ext>
              </a:extLst>
            </p:cNvPr>
            <p:cNvSpPr txBox="1"/>
            <p:nvPr/>
          </p:nvSpPr>
          <p:spPr>
            <a:xfrm>
              <a:off x="1430867" y="2828328"/>
              <a:ext cx="2192866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01 </a:t>
              </a:r>
              <a:r>
                <a:rPr lang="en-GB" sz="1600" b="1" dirty="0"/>
                <a:t>Time-Consuming Process</a:t>
              </a:r>
            </a:p>
            <a:p>
              <a:pPr algn="ctr"/>
              <a:endParaRPr lang="en-GB" sz="1600" b="1" dirty="0"/>
            </a:p>
            <a:p>
              <a:r>
                <a:rPr lang="en-GB" sz="1600" dirty="0"/>
                <a:t>Traditional attendance tracking methods are labour-intensive and time-consuming, leading to inefficiencies.</a:t>
              </a:r>
              <a:endParaRPr lang="en-IN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70C009-B411-35F5-44A3-C7CAEE341B76}"/>
                </a:ext>
              </a:extLst>
            </p:cNvPr>
            <p:cNvSpPr txBox="1"/>
            <p:nvPr/>
          </p:nvSpPr>
          <p:spPr>
            <a:xfrm>
              <a:off x="4910667" y="2869413"/>
              <a:ext cx="199813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02 Error-Prone</a:t>
              </a:r>
            </a:p>
            <a:p>
              <a:endParaRPr lang="en-GB" b="1" dirty="0"/>
            </a:p>
            <a:p>
              <a:r>
                <a:rPr lang="en-GB" sz="1600" dirty="0"/>
                <a:t>Manual attendance systems are susceptible to errors, leading to inaccurate records and payroll discrepancies.</a:t>
              </a:r>
            </a:p>
            <a:p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1BF898-F4BE-442D-9360-70FF9835FC41}"/>
                </a:ext>
              </a:extLst>
            </p:cNvPr>
            <p:cNvSpPr txBox="1"/>
            <p:nvPr/>
          </p:nvSpPr>
          <p:spPr>
            <a:xfrm>
              <a:off x="8397705" y="2869413"/>
              <a:ext cx="2286002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03 Lack of Real-Time Data</a:t>
              </a:r>
            </a:p>
            <a:p>
              <a:r>
                <a:rPr lang="en-GB" sz="1600" dirty="0"/>
                <a:t>Manual systems lack real-time data, hindering timely decision-making and attendance monitoring.</a:t>
              </a:r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39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to Expect from Cloud-Based Quantum Computing Services | ITPro Today:  IT News, How-Tos, Trends, Case Studies, Career Tips, More">
            <a:extLst>
              <a:ext uri="{FF2B5EF4-FFF2-40B4-BE49-F238E27FC236}">
                <a16:creationId xmlns:a16="http://schemas.microsoft.com/office/drawing/2014/main" id="{BABF0218-0503-439E-40CB-BFAFF9851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65" y="2630995"/>
            <a:ext cx="2116667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Data Processing? Its Types and Steps">
            <a:extLst>
              <a:ext uri="{FF2B5EF4-FFF2-40B4-BE49-F238E27FC236}">
                <a16:creationId xmlns:a16="http://schemas.microsoft.com/office/drawing/2014/main" id="{060A3BA9-BEED-5953-6CDF-6E7E6BB2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630995"/>
            <a:ext cx="2116668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ld Camera Photos, Download The BEST Free Old Camera Stock Photos &amp; HD  Images">
            <a:extLst>
              <a:ext uri="{FF2B5EF4-FFF2-40B4-BE49-F238E27FC236}">
                <a16:creationId xmlns:a16="http://schemas.microsoft.com/office/drawing/2014/main" id="{0D775A01-9C3A-ECEE-FDEB-F262F24A4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31" y="2630995"/>
            <a:ext cx="2116667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FD14C-EFFC-4391-0838-25206786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b="1" dirty="0"/>
            </a:br>
            <a:r>
              <a:rPr lang="en-IN" b="1" dirty="0"/>
              <a:t>METHODOLOGY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A6F28-E69C-6FE3-8D24-D9CC803CDEBE}"/>
              </a:ext>
            </a:extLst>
          </p:cNvPr>
          <p:cNvSpPr txBox="1"/>
          <p:nvPr/>
        </p:nvSpPr>
        <p:spPr>
          <a:xfrm>
            <a:off x="581192" y="1892331"/>
            <a:ext cx="3327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System Architecture:</a:t>
            </a:r>
          </a:p>
          <a:p>
            <a:endParaRPr lang="en-IN" dirty="0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D19C52F6-ED62-BB3C-D79D-406418F559CB}"/>
              </a:ext>
            </a:extLst>
          </p:cNvPr>
          <p:cNvSpPr/>
          <p:nvPr/>
        </p:nvSpPr>
        <p:spPr>
          <a:xfrm>
            <a:off x="1464732" y="2630995"/>
            <a:ext cx="2116667" cy="1905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 hidden="1">
            <a:extLst>
              <a:ext uri="{FF2B5EF4-FFF2-40B4-BE49-F238E27FC236}">
                <a16:creationId xmlns:a16="http://schemas.microsoft.com/office/drawing/2014/main" id="{C0CB5157-5DDE-DC82-8256-BCBAEAED7324}"/>
              </a:ext>
            </a:extLst>
          </p:cNvPr>
          <p:cNvSpPr/>
          <p:nvPr/>
        </p:nvSpPr>
        <p:spPr>
          <a:xfrm>
            <a:off x="5037666" y="2630995"/>
            <a:ext cx="2116667" cy="1905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 hidden="1">
            <a:extLst>
              <a:ext uri="{FF2B5EF4-FFF2-40B4-BE49-F238E27FC236}">
                <a16:creationId xmlns:a16="http://schemas.microsoft.com/office/drawing/2014/main" id="{6B0CCAA2-D8FF-3686-7E67-7BB945EE5357}"/>
              </a:ext>
            </a:extLst>
          </p:cNvPr>
          <p:cNvSpPr/>
          <p:nvPr/>
        </p:nvSpPr>
        <p:spPr>
          <a:xfrm>
            <a:off x="8610601" y="2630995"/>
            <a:ext cx="2116667" cy="1905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258D-1E9C-2B37-22CC-CFDCE5BB77BE}"/>
              </a:ext>
            </a:extLst>
          </p:cNvPr>
          <p:cNvSpPr txBox="1"/>
          <p:nvPr/>
        </p:nvSpPr>
        <p:spPr>
          <a:xfrm>
            <a:off x="1344168" y="4937760"/>
            <a:ext cx="2331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Camera Integration</a:t>
            </a:r>
          </a:p>
          <a:p>
            <a:r>
              <a:rPr lang="en-GB" sz="1600" dirty="0"/>
              <a:t>Integration of high-resolution cameras for capturing facial features and attendance data.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62BE-D1CD-1C18-54AF-1435A334FB43}"/>
              </a:ext>
            </a:extLst>
          </p:cNvPr>
          <p:cNvSpPr txBox="1"/>
          <p:nvPr/>
        </p:nvSpPr>
        <p:spPr>
          <a:xfrm>
            <a:off x="5037665" y="4937760"/>
            <a:ext cx="2222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Cloud-Based Storage</a:t>
            </a:r>
          </a:p>
          <a:p>
            <a:r>
              <a:rPr lang="en-GB" sz="1600" dirty="0"/>
              <a:t>Utilization of cloud-based storage for secure and accessible attendance records.</a:t>
            </a:r>
          </a:p>
          <a:p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5968D-DA91-BC14-C659-F5D768A467B6}"/>
              </a:ext>
            </a:extLst>
          </p:cNvPr>
          <p:cNvSpPr txBox="1"/>
          <p:nvPr/>
        </p:nvSpPr>
        <p:spPr>
          <a:xfrm>
            <a:off x="8610600" y="4937760"/>
            <a:ext cx="2331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Data Processing</a:t>
            </a:r>
          </a:p>
          <a:p>
            <a:r>
              <a:rPr lang="en-GB" sz="1600" dirty="0"/>
              <a:t>Implementation of robust algorithms for facial recognition and attendance data processing.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7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0CD7-59F4-7173-7F2E-C065C506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1332"/>
            <a:ext cx="11029616" cy="581423"/>
          </a:xfrm>
        </p:spPr>
        <p:txBody>
          <a:bodyPr/>
          <a:lstStyle/>
          <a:p>
            <a:r>
              <a:rPr lang="en-IN" b="1" dirty="0"/>
              <a:t>User Experience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BE5552-F4B5-393F-4E1D-EE124C1337C7}"/>
              </a:ext>
            </a:extLst>
          </p:cNvPr>
          <p:cNvGrpSpPr/>
          <p:nvPr/>
        </p:nvGrpSpPr>
        <p:grpSpPr>
          <a:xfrm>
            <a:off x="661402" y="2153138"/>
            <a:ext cx="10869195" cy="2306568"/>
            <a:chOff x="661402" y="2153137"/>
            <a:chExt cx="10869195" cy="23913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0B2741-A1D4-368D-C569-FE552EB89B24}"/>
                </a:ext>
              </a:extLst>
            </p:cNvPr>
            <p:cNvGrpSpPr/>
            <p:nvPr/>
          </p:nvGrpSpPr>
          <p:grpSpPr>
            <a:xfrm>
              <a:off x="661402" y="2184569"/>
              <a:ext cx="10869195" cy="2359907"/>
              <a:chOff x="581191" y="2502569"/>
              <a:chExt cx="11029613" cy="162025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A4609CE-157F-451E-5134-757EEBE92BD3}"/>
                  </a:ext>
                </a:extLst>
              </p:cNvPr>
              <p:cNvGrpSpPr/>
              <p:nvPr/>
            </p:nvGrpSpPr>
            <p:grpSpPr>
              <a:xfrm>
                <a:off x="581191" y="2502569"/>
                <a:ext cx="11029613" cy="1620253"/>
                <a:chOff x="725570" y="4058653"/>
                <a:chExt cx="11029613" cy="1620253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457F7F3-DDF2-4789-A02C-BE030086F70E}"/>
                    </a:ext>
                  </a:extLst>
                </p:cNvPr>
                <p:cNvGrpSpPr/>
                <p:nvPr/>
              </p:nvGrpSpPr>
              <p:grpSpPr>
                <a:xfrm>
                  <a:off x="725570" y="4058654"/>
                  <a:ext cx="11029613" cy="1620252"/>
                  <a:chOff x="581194" y="2983832"/>
                  <a:chExt cx="11029613" cy="1620252"/>
                </a:xfrm>
              </p:grpSpPr>
              <p:sp>
                <p:nvSpPr>
                  <p:cNvPr id="6" name="Rectangle: Diagonal Corners Snipped 5">
                    <a:extLst>
                      <a:ext uri="{FF2B5EF4-FFF2-40B4-BE49-F238E27FC236}">
                        <a16:creationId xmlns:a16="http://schemas.microsoft.com/office/drawing/2014/main" id="{050E7965-C8B3-5B7E-3F96-A4CBB1E56E90}"/>
                      </a:ext>
                    </a:extLst>
                  </p:cNvPr>
                  <p:cNvSpPr/>
                  <p:nvPr/>
                </p:nvSpPr>
                <p:spPr>
                  <a:xfrm>
                    <a:off x="8101261" y="2983832"/>
                    <a:ext cx="3509546" cy="1620252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7" name="Rectangle: Diagonal Corners Snipped 6">
                    <a:extLst>
                      <a:ext uri="{FF2B5EF4-FFF2-40B4-BE49-F238E27FC236}">
                        <a16:creationId xmlns:a16="http://schemas.microsoft.com/office/drawing/2014/main" id="{A10B89F1-7E1A-E49A-361D-7B8C50911157}"/>
                      </a:ext>
                    </a:extLst>
                  </p:cNvPr>
                  <p:cNvSpPr/>
                  <p:nvPr/>
                </p:nvSpPr>
                <p:spPr>
                  <a:xfrm>
                    <a:off x="581194" y="2983832"/>
                    <a:ext cx="3509546" cy="1620252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" name="Rectangle: Diagonal Corners Snipped 7">
                    <a:extLst>
                      <a:ext uri="{FF2B5EF4-FFF2-40B4-BE49-F238E27FC236}">
                        <a16:creationId xmlns:a16="http://schemas.microsoft.com/office/drawing/2014/main" id="{41241FB5-EF94-0A47-5A55-5C714F31570A}"/>
                      </a:ext>
                    </a:extLst>
                  </p:cNvPr>
                  <p:cNvSpPr/>
                  <p:nvPr/>
                </p:nvSpPr>
                <p:spPr>
                  <a:xfrm>
                    <a:off x="4341229" y="2983832"/>
                    <a:ext cx="3509546" cy="1620252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pic>
              <p:nvPicPr>
                <p:cNvPr id="3078" name="Picture 6" descr="Air Jordan 1 Mid SE Older Kids' Shoes. Nike IN">
                  <a:extLst>
                    <a:ext uri="{FF2B5EF4-FFF2-40B4-BE49-F238E27FC236}">
                      <a16:creationId xmlns:a16="http://schemas.microsoft.com/office/drawing/2014/main" id="{6B1E3F36-94F6-6F8B-B89B-EAC9717034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92" t="32047" r="292" b="24445"/>
                <a:stretch/>
              </p:blipFill>
              <p:spPr bwMode="auto">
                <a:xfrm>
                  <a:off x="725570" y="4058653"/>
                  <a:ext cx="3509546" cy="1620253"/>
                </a:xfrm>
                <a:prstGeom prst="snip2Diag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080" name="Picture 8" descr="How to Take Beautiful Holiday Photos | Capture Holiday Joy: Smartphone  photography tips for picture-perfect memories | - Times of India">
                <a:extLst>
                  <a:ext uri="{FF2B5EF4-FFF2-40B4-BE49-F238E27FC236}">
                    <a16:creationId xmlns:a16="http://schemas.microsoft.com/office/drawing/2014/main" id="{C9340B6C-DC77-89F2-0269-D565F38EF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1223" y="2502569"/>
                <a:ext cx="3509546" cy="1620252"/>
              </a:xfrm>
              <a:prstGeom prst="snip2Diag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6" name="Picture 14" descr="Mobile Security Versus Desktop and Laptop Security: Is There Even a  Difference Anymore?">
              <a:extLst>
                <a:ext uri="{FF2B5EF4-FFF2-40B4-BE49-F238E27FC236}">
                  <a16:creationId xmlns:a16="http://schemas.microsoft.com/office/drawing/2014/main" id="{AC6B5329-5A77-6821-DF83-3515C9CAD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091" y="2153137"/>
              <a:ext cx="3458501" cy="2391338"/>
            </a:xfrm>
            <a:prstGeom prst="snip2Diag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44EF63D-F708-2981-E1CD-56BCA6C91A7C}"/>
              </a:ext>
            </a:extLst>
          </p:cNvPr>
          <p:cNvSpPr txBox="1"/>
          <p:nvPr/>
        </p:nvSpPr>
        <p:spPr>
          <a:xfrm>
            <a:off x="661402" y="4796589"/>
            <a:ext cx="3125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Seamless Registration</a:t>
            </a:r>
          </a:p>
          <a:p>
            <a:r>
              <a:rPr lang="en-GB" sz="2000" dirty="0"/>
              <a:t>User-friendly registration process for employees to </a:t>
            </a:r>
            <a:r>
              <a:rPr lang="en-GB" sz="2000" dirty="0" err="1"/>
              <a:t>enroll</a:t>
            </a:r>
            <a:r>
              <a:rPr lang="en-GB" sz="2000" dirty="0"/>
              <a:t> their facial features into the system.</a:t>
            </a:r>
          </a:p>
          <a:p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9D51EF-F76B-6534-C619-DE01A5CB363C}"/>
              </a:ext>
            </a:extLst>
          </p:cNvPr>
          <p:cNvSpPr txBox="1"/>
          <p:nvPr/>
        </p:nvSpPr>
        <p:spPr>
          <a:xfrm>
            <a:off x="4243326" y="4796589"/>
            <a:ext cx="370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Attendance Capture</a:t>
            </a:r>
          </a:p>
          <a:p>
            <a:r>
              <a:rPr lang="en-GB" sz="2000" dirty="0"/>
              <a:t>Simple and quick attendance capture process through facial recognition at designated checkpoints.</a:t>
            </a:r>
          </a:p>
          <a:p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97DE04-53B5-80C1-7D2B-D1856A90F4DE}"/>
              </a:ext>
            </a:extLst>
          </p:cNvPr>
          <p:cNvSpPr txBox="1"/>
          <p:nvPr/>
        </p:nvSpPr>
        <p:spPr>
          <a:xfrm>
            <a:off x="8152306" y="4796589"/>
            <a:ext cx="3458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Mobile Accessibility</a:t>
            </a:r>
          </a:p>
          <a:p>
            <a:r>
              <a:rPr lang="en-GB" sz="2000" dirty="0"/>
              <a:t>Mobile integration for employees to access their attendance records and manage their profiles.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33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FC18-9192-0C49-6FA8-5054E30F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IN" b="1" dirty="0"/>
              <a:t>Data Privacy and Security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BCE495-D688-E5FC-BA5A-D8A9C866E2D6}"/>
              </a:ext>
            </a:extLst>
          </p:cNvPr>
          <p:cNvGrpSpPr/>
          <p:nvPr/>
        </p:nvGrpSpPr>
        <p:grpSpPr>
          <a:xfrm>
            <a:off x="1042737" y="2289696"/>
            <a:ext cx="10106526" cy="3866148"/>
            <a:chOff x="1090864" y="2289696"/>
            <a:chExt cx="10106526" cy="38661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B1DB3C-FB33-3F4E-DC10-B33231CD2210}"/>
                </a:ext>
              </a:extLst>
            </p:cNvPr>
            <p:cNvSpPr/>
            <p:nvPr/>
          </p:nvSpPr>
          <p:spPr>
            <a:xfrm>
              <a:off x="1090864" y="2289696"/>
              <a:ext cx="2695074" cy="386614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C9BDB2-432B-529D-1CC2-E59520E74CB0}"/>
                </a:ext>
              </a:extLst>
            </p:cNvPr>
            <p:cNvSpPr/>
            <p:nvPr/>
          </p:nvSpPr>
          <p:spPr>
            <a:xfrm>
              <a:off x="4796590" y="2289696"/>
              <a:ext cx="2695074" cy="386614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5F69772-6108-4EB6-140C-9D8B08DC1296}"/>
                </a:ext>
              </a:extLst>
            </p:cNvPr>
            <p:cNvSpPr/>
            <p:nvPr/>
          </p:nvSpPr>
          <p:spPr>
            <a:xfrm>
              <a:off x="8502316" y="2289696"/>
              <a:ext cx="2695074" cy="386614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55EDF7-94F9-9600-6D48-E09D540BB31F}"/>
              </a:ext>
            </a:extLst>
          </p:cNvPr>
          <p:cNvSpPr txBox="1"/>
          <p:nvPr/>
        </p:nvSpPr>
        <p:spPr>
          <a:xfrm>
            <a:off x="1379621" y="2683887"/>
            <a:ext cx="202130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01</a:t>
            </a:r>
          </a:p>
          <a:p>
            <a:r>
              <a:rPr lang="en-GB" b="1" dirty="0"/>
              <a:t>Compliance Measures</a:t>
            </a:r>
          </a:p>
          <a:p>
            <a:endParaRPr lang="en-GB" b="1" dirty="0"/>
          </a:p>
          <a:p>
            <a:r>
              <a:rPr lang="en-GB" dirty="0"/>
              <a:t>Implementation of data privacy measures to ensure compliance with privacy regulations.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C8040-F258-D6A0-AB0A-3BC6095A68AF}"/>
              </a:ext>
            </a:extLst>
          </p:cNvPr>
          <p:cNvSpPr txBox="1"/>
          <p:nvPr/>
        </p:nvSpPr>
        <p:spPr>
          <a:xfrm>
            <a:off x="5133473" y="2625619"/>
            <a:ext cx="20052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02</a:t>
            </a:r>
          </a:p>
          <a:p>
            <a:r>
              <a:rPr lang="en-GB" b="1" dirty="0"/>
              <a:t>Encryption Protocols</a:t>
            </a:r>
          </a:p>
          <a:p>
            <a:endParaRPr lang="en-GB" b="1" dirty="0"/>
          </a:p>
          <a:p>
            <a:r>
              <a:rPr lang="en-GB" dirty="0"/>
              <a:t>Employment of encryption protocols to safeguard facial recognition data and attendance records.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02CF9-0C76-9BA2-C8F2-52AEA9AA29FF}"/>
              </a:ext>
            </a:extLst>
          </p:cNvPr>
          <p:cNvSpPr txBox="1"/>
          <p:nvPr/>
        </p:nvSpPr>
        <p:spPr>
          <a:xfrm>
            <a:off x="8839199" y="2678601"/>
            <a:ext cx="18127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03</a:t>
            </a:r>
          </a:p>
          <a:p>
            <a:r>
              <a:rPr lang="en-GB" b="1" dirty="0"/>
              <a:t>Access Control</a:t>
            </a:r>
          </a:p>
          <a:p>
            <a:endParaRPr lang="en-GB" b="1" dirty="0"/>
          </a:p>
          <a:p>
            <a:r>
              <a:rPr lang="en-GB" dirty="0"/>
              <a:t>Role-based access control to restrict unauthorized access to sensitive attendance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66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882-5036-249B-10CE-6FB76DEF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IN" b="1" dirty="0"/>
              <a:t>ESULTS AND DISCUSSION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308B1-078A-84FD-F0BE-6DA9D483C89F}"/>
              </a:ext>
            </a:extLst>
          </p:cNvPr>
          <p:cNvSpPr txBox="1"/>
          <p:nvPr/>
        </p:nvSpPr>
        <p:spPr>
          <a:xfrm>
            <a:off x="449179" y="1877869"/>
            <a:ext cx="428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Operational Efficiency</a:t>
            </a:r>
          </a:p>
          <a:p>
            <a:endParaRPr lang="en-IN" sz="1600" dirty="0"/>
          </a:p>
        </p:txBody>
      </p:sp>
      <p:pic>
        <p:nvPicPr>
          <p:cNvPr id="4100" name="Picture 4" descr="Project Resource Optimization Techniques in Project Management">
            <a:extLst>
              <a:ext uri="{FF2B5EF4-FFF2-40B4-BE49-F238E27FC236}">
                <a16:creationId xmlns:a16="http://schemas.microsoft.com/office/drawing/2014/main" id="{F5F5A69E-B8A7-E44F-AB63-F1EF2734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9" y="2500279"/>
            <a:ext cx="2705650" cy="1623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Time lords: The clocks that rule our world">
            <a:extLst>
              <a:ext uri="{FF2B5EF4-FFF2-40B4-BE49-F238E27FC236}">
                <a16:creationId xmlns:a16="http://schemas.microsoft.com/office/drawing/2014/main" id="{2CB27296-469B-A38F-2239-4EAEF027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7" y="2545159"/>
            <a:ext cx="2454442" cy="1537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2" name="Picture 6" descr="Accelerating Your Business with Real-time Analytics">
            <a:extLst>
              <a:ext uri="{FF2B5EF4-FFF2-40B4-BE49-F238E27FC236}">
                <a16:creationId xmlns:a16="http://schemas.microsoft.com/office/drawing/2014/main" id="{B9CD2D87-87C3-3F5C-0CAF-1D376276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12" y="2567192"/>
            <a:ext cx="2454442" cy="1515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F436D-846C-161A-05E7-01586AC1BA5B}"/>
              </a:ext>
            </a:extLst>
          </p:cNvPr>
          <p:cNvSpPr txBox="1"/>
          <p:nvPr/>
        </p:nvSpPr>
        <p:spPr>
          <a:xfrm>
            <a:off x="854241" y="4535861"/>
            <a:ext cx="2991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Savings</a:t>
            </a:r>
          </a:p>
          <a:p>
            <a:r>
              <a:rPr lang="en-GB" dirty="0"/>
              <a:t>Automated attendance tracking saves time for both employees and administrative staff.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35DB6-60C5-7ABE-1D2A-DC2662862278}"/>
              </a:ext>
            </a:extLst>
          </p:cNvPr>
          <p:cNvSpPr txBox="1"/>
          <p:nvPr/>
        </p:nvSpPr>
        <p:spPr>
          <a:xfrm>
            <a:off x="4589929" y="4535861"/>
            <a:ext cx="2843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Resource Optimization</a:t>
            </a:r>
          </a:p>
          <a:p>
            <a:r>
              <a:rPr lang="en-GB" dirty="0"/>
              <a:t>Efficient allocation of resources with streamlined attendance management processes.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62078-9978-0A2B-A29B-096A8119A43F}"/>
              </a:ext>
            </a:extLst>
          </p:cNvPr>
          <p:cNvSpPr txBox="1"/>
          <p:nvPr/>
        </p:nvSpPr>
        <p:spPr>
          <a:xfrm>
            <a:off x="8345906" y="4535861"/>
            <a:ext cx="2991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Real-Time Insights</a:t>
            </a:r>
          </a:p>
          <a:p>
            <a:r>
              <a:rPr lang="en-GB" dirty="0"/>
              <a:t>Access to real-time attendance data for informed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0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59D-9F47-5CF4-3D51-CEEC5305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Ethical and Legal Considerations</a:t>
            </a:r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01BF4F6-F0E1-7DCD-69CC-D260059E91B1}"/>
              </a:ext>
            </a:extLst>
          </p:cNvPr>
          <p:cNvSpPr/>
          <p:nvPr/>
        </p:nvSpPr>
        <p:spPr>
          <a:xfrm>
            <a:off x="786063" y="2037346"/>
            <a:ext cx="5117432" cy="139165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DC18DE7-6FF6-201E-AE80-34301B3B78EB}"/>
              </a:ext>
            </a:extLst>
          </p:cNvPr>
          <p:cNvSpPr/>
          <p:nvPr/>
        </p:nvSpPr>
        <p:spPr>
          <a:xfrm>
            <a:off x="786063" y="3609473"/>
            <a:ext cx="5117432" cy="139165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B7A49C4-B789-7345-8BB7-B47DA065C5BC}"/>
              </a:ext>
            </a:extLst>
          </p:cNvPr>
          <p:cNvSpPr/>
          <p:nvPr/>
        </p:nvSpPr>
        <p:spPr>
          <a:xfrm>
            <a:off x="786063" y="5181600"/>
            <a:ext cx="5117432" cy="139165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3AE30-B5B0-DE73-389C-2A61616BC865}"/>
              </a:ext>
            </a:extLst>
          </p:cNvPr>
          <p:cNvSpPr txBox="1"/>
          <p:nvPr/>
        </p:nvSpPr>
        <p:spPr>
          <a:xfrm>
            <a:off x="1106905" y="2132145"/>
            <a:ext cx="4475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Privacy Protection</a:t>
            </a:r>
          </a:p>
          <a:p>
            <a:r>
              <a:rPr lang="en-GB" dirty="0"/>
              <a:t>Upholding stringent privacy measures to protect facial recognition data and employee privacy.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37046-9586-0C48-B676-CB7C58C224A9}"/>
              </a:ext>
            </a:extLst>
          </p:cNvPr>
          <p:cNvSpPr txBox="1"/>
          <p:nvPr/>
        </p:nvSpPr>
        <p:spPr>
          <a:xfrm>
            <a:off x="1106905" y="3704272"/>
            <a:ext cx="4475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Legal Compliance</a:t>
            </a:r>
          </a:p>
          <a:p>
            <a:r>
              <a:rPr lang="en-GB" dirty="0"/>
              <a:t>Adherence to evolving legal frameworks and regulations governing biometric data and facial recognition technology.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7D396-9C33-E7B3-5F92-0B134C2EBC65}"/>
              </a:ext>
            </a:extLst>
          </p:cNvPr>
          <p:cNvSpPr txBox="1"/>
          <p:nvPr/>
        </p:nvSpPr>
        <p:spPr>
          <a:xfrm>
            <a:off x="1106904" y="5277261"/>
            <a:ext cx="434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Ethical Use</a:t>
            </a:r>
          </a:p>
          <a:p>
            <a:r>
              <a:rPr lang="en-GB" dirty="0"/>
              <a:t>Ensuring ethical use of facial recognition technology in the context of attendance management.</a:t>
            </a:r>
          </a:p>
        </p:txBody>
      </p:sp>
      <p:sp>
        <p:nvSpPr>
          <p:cNvPr id="10" name="AutoShape 2" descr="Ethics: Meaning, Need for Ethics, Ethical Dilemma">
            <a:extLst>
              <a:ext uri="{FF2B5EF4-FFF2-40B4-BE49-F238E27FC236}">
                <a16:creationId xmlns:a16="http://schemas.microsoft.com/office/drawing/2014/main" id="{5BF3FA61-68C1-547E-7C54-D87067C5A9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79244" cy="287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 descr="Ethics: Meaning, Need for Ethics, Ethical Dilemma">
            <a:extLst>
              <a:ext uri="{FF2B5EF4-FFF2-40B4-BE49-F238E27FC236}">
                <a16:creationId xmlns:a16="http://schemas.microsoft.com/office/drawing/2014/main" id="{19A145C0-5276-B192-6372-88D1CABF8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696453"/>
            <a:ext cx="1884947" cy="18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Embracing Ethical Behavior: A Pathway to Integrity and Success">
            <a:extLst>
              <a:ext uri="{FF2B5EF4-FFF2-40B4-BE49-F238E27FC236}">
                <a16:creationId xmlns:a16="http://schemas.microsoft.com/office/drawing/2014/main" id="{0C120AA8-A913-7306-95A1-E48348351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79244" cy="287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651BD5-F1BF-10E6-D58C-308F721E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85" y="2132145"/>
            <a:ext cx="5729612" cy="4345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881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F954-07C8-2AC5-B964-C8800DB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Overcoming Challenges and Future Considerations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C8F112-14EC-0FB4-8811-500C737D7890}"/>
              </a:ext>
            </a:extLst>
          </p:cNvPr>
          <p:cNvGrpSpPr/>
          <p:nvPr/>
        </p:nvGrpSpPr>
        <p:grpSpPr>
          <a:xfrm>
            <a:off x="608795" y="2633521"/>
            <a:ext cx="10974410" cy="4224479"/>
            <a:chOff x="581192" y="2180056"/>
            <a:chExt cx="10974410" cy="4224479"/>
          </a:xfrm>
        </p:grpSpPr>
        <p:pic>
          <p:nvPicPr>
            <p:cNvPr id="5122" name="Picture 2" descr="12 Benefits of Employee Training: Why it is Important?">
              <a:extLst>
                <a:ext uri="{FF2B5EF4-FFF2-40B4-BE49-F238E27FC236}">
                  <a16:creationId xmlns:a16="http://schemas.microsoft.com/office/drawing/2014/main" id="{4B172B4D-0F5F-9236-3512-84F99612D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02" y="2183457"/>
              <a:ext cx="3433496" cy="22762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hange May Be the Most Exciting Part of Life | ATD">
              <a:extLst>
                <a:ext uri="{FF2B5EF4-FFF2-40B4-BE49-F238E27FC236}">
                  <a16:creationId xmlns:a16="http://schemas.microsoft.com/office/drawing/2014/main" id="{A593B212-C6B3-1C1A-E693-93FCCD76C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9617" y="2180056"/>
              <a:ext cx="3465635" cy="22762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ow To Design Outstanding Feedback Loops — Smashing Magazine">
              <a:extLst>
                <a:ext uri="{FF2B5EF4-FFF2-40B4-BE49-F238E27FC236}">
                  <a16:creationId xmlns:a16="http://schemas.microsoft.com/office/drawing/2014/main" id="{0B7BA2A9-016F-7A3F-0A8F-D0F44427D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971" y="2180056"/>
              <a:ext cx="3465631" cy="22587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6F6E06-E16A-94D7-307C-1425CAB81833}"/>
                </a:ext>
              </a:extLst>
            </p:cNvPr>
            <p:cNvSpPr txBox="1"/>
            <p:nvPr/>
          </p:nvSpPr>
          <p:spPr>
            <a:xfrm>
              <a:off x="581192" y="4927207"/>
              <a:ext cx="35137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Employee Training</a:t>
              </a:r>
            </a:p>
            <a:p>
              <a:r>
                <a:rPr lang="en-GB" dirty="0"/>
                <a:t>Comprehensive training programs to familiarize employees with the new attendance system.</a:t>
              </a:r>
            </a:p>
            <a:p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3489C-478A-285A-B9AE-D0ECD86E3759}"/>
                </a:ext>
              </a:extLst>
            </p:cNvPr>
            <p:cNvSpPr txBox="1"/>
            <p:nvPr/>
          </p:nvSpPr>
          <p:spPr>
            <a:xfrm>
              <a:off x="4359616" y="4927207"/>
              <a:ext cx="34656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Change Communication</a:t>
              </a:r>
            </a:p>
            <a:p>
              <a:r>
                <a:rPr lang="en-IN" dirty="0"/>
                <a:t>Effective communication strategies to address employee concerns and promote acceptance.</a:t>
              </a:r>
            </a:p>
            <a:p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DCAE60-91F2-392A-3214-CFFF11C256FB}"/>
                </a:ext>
              </a:extLst>
            </p:cNvPr>
            <p:cNvSpPr txBox="1"/>
            <p:nvPr/>
          </p:nvSpPr>
          <p:spPr>
            <a:xfrm>
              <a:off x="8089971" y="4927207"/>
              <a:ext cx="34656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Feedback Mechanism</a:t>
              </a:r>
            </a:p>
            <a:p>
              <a:r>
                <a:rPr lang="en-GB" dirty="0"/>
                <a:t>Establishing a feedback mechanism to address user experience and system improvements.</a:t>
              </a:r>
            </a:p>
            <a:p>
              <a:endParaRPr lang="en-IN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74366D-E2D2-7BAB-7C23-C2AC7F200A94}"/>
              </a:ext>
            </a:extLst>
          </p:cNvPr>
          <p:cNvSpPr txBox="1"/>
          <p:nvPr/>
        </p:nvSpPr>
        <p:spPr>
          <a:xfrm>
            <a:off x="4262284" y="1997961"/>
            <a:ext cx="43212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Change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8963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233</TotalTime>
  <Words>464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Times New Roman</vt:lpstr>
      <vt:lpstr>Wingdings 2</vt:lpstr>
      <vt:lpstr>Custom</vt:lpstr>
      <vt:lpstr>SUBMITTED BY: Kritika Agarwal 2021889</vt:lpstr>
      <vt:lpstr>introduction</vt:lpstr>
      <vt:lpstr>Problem statement </vt:lpstr>
      <vt:lpstr> METHODOLOGY</vt:lpstr>
      <vt:lpstr>User Experience</vt:lpstr>
      <vt:lpstr>Data Privacy and Security</vt:lpstr>
      <vt:lpstr>RESULTS AND DISCUSSION</vt:lpstr>
      <vt:lpstr>Ethical and Legal Considerations</vt:lpstr>
      <vt:lpstr>Overcoming Challenges and Future Considerations</vt:lpstr>
      <vt:lpstr>Future Outlook and Innovation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automation using face recognition</dc:title>
  <dc:creator>Ansh Gupta</dc:creator>
  <cp:lastModifiedBy>Kritika Agarwal</cp:lastModifiedBy>
  <cp:revision>4</cp:revision>
  <dcterms:created xsi:type="dcterms:W3CDTF">2024-01-16T11:58:45Z</dcterms:created>
  <dcterms:modified xsi:type="dcterms:W3CDTF">2024-01-20T11:58:08Z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